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120" y="26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92075-4C52-4662-847E-FEE1D2EDA15E}" type="doc">
      <dgm:prSet loTypeId="urn:microsoft.com/office/officeart/2005/8/layout/process4" loCatId="list" qsTypeId="urn:microsoft.com/office/officeart/2005/8/quickstyle/simple1#1" qsCatId="simple" csTypeId="urn:microsoft.com/office/officeart/2005/8/colors/accent1_2" csCatId="accent1" phldr="1"/>
      <dgm:spPr bwMode="auto"/>
      <dgm:t>
        <a:bodyPr/>
        <a:lstStyle/>
        <a:p>
          <a:pPr>
            <a:defRPr/>
          </a:pPr>
          <a:endParaRPr lang="en-GB"/>
        </a:p>
      </dgm:t>
    </dgm:pt>
    <dgm:pt modelId="{9D39585F-76F0-4EB7-8F55-E0F3CD71A682}">
      <dgm:prSet phldrT="[Texte]"/>
      <dgm:spPr bwMode="auto"/>
      <dgm:t>
        <a:bodyPr/>
        <a:lstStyle/>
        <a:p>
          <a:pPr>
            <a:defRPr/>
          </a:pPr>
          <a:r>
            <a:rPr lang="fr-FR"/>
            <a:t>Données utilisées &amp; Etat des lieux (VP)</a:t>
          </a:r>
          <a:endParaRPr lang="en-GB"/>
        </a:p>
      </dgm:t>
    </dgm:pt>
    <dgm:pt modelId="{DCF042DB-28FC-4462-B533-A131649790BD}" type="parTrans" cxnId="{9E9F0DD8-6AA1-452D-98DC-25DC00BAF954}">
      <dgm:prSet/>
      <dgm:spPr bwMode="auto"/>
      <dgm:t>
        <a:bodyPr/>
        <a:lstStyle/>
        <a:p>
          <a:pPr>
            <a:defRPr/>
          </a:pPr>
          <a:endParaRPr lang="en-GB"/>
        </a:p>
      </dgm:t>
    </dgm:pt>
    <dgm:pt modelId="{0F219323-BCCA-4F84-8128-0B0372DF2E46}" type="sibTrans" cxnId="{9E9F0DD8-6AA1-452D-98DC-25DC00BAF954}">
      <dgm:prSet/>
      <dgm:spPr bwMode="auto"/>
      <dgm:t>
        <a:bodyPr/>
        <a:lstStyle/>
        <a:p>
          <a:pPr>
            <a:defRPr/>
          </a:pPr>
          <a:endParaRPr lang="en-GB"/>
        </a:p>
      </dgm:t>
    </dgm:pt>
    <dgm:pt modelId="{98744C45-7772-480F-AE48-31B90715ACB8}">
      <dgm:prSet phldrT="[Texte]"/>
      <dgm:spPr bwMode="auto"/>
      <dgm:t>
        <a:bodyPr/>
        <a:lstStyle/>
        <a:p>
          <a:pPr>
            <a:defRPr/>
          </a:pPr>
          <a:r>
            <a:rPr lang="fr-FR"/>
            <a:t>Présentation, partage</a:t>
          </a:r>
          <a:endParaRPr lang="en-GB"/>
        </a:p>
      </dgm:t>
    </dgm:pt>
    <dgm:pt modelId="{FFD54DB9-E0BB-42E6-8A62-34E1A4C537F4}" type="parTrans" cxnId="{4819D734-FE42-4B93-BE81-B4DF806B3687}">
      <dgm:prSet/>
      <dgm:spPr bwMode="auto"/>
      <dgm:t>
        <a:bodyPr/>
        <a:lstStyle/>
        <a:p>
          <a:pPr>
            <a:defRPr/>
          </a:pPr>
          <a:endParaRPr lang="en-GB"/>
        </a:p>
      </dgm:t>
    </dgm:pt>
    <dgm:pt modelId="{C32137CE-5DBE-4F61-A5C8-C437CAC09A85}" type="sibTrans" cxnId="{4819D734-FE42-4B93-BE81-B4DF806B3687}">
      <dgm:prSet/>
      <dgm:spPr bwMode="auto"/>
      <dgm:t>
        <a:bodyPr/>
        <a:lstStyle/>
        <a:p>
          <a:pPr>
            <a:defRPr/>
          </a:pPr>
          <a:endParaRPr lang="en-GB"/>
        </a:p>
      </dgm:t>
    </dgm:pt>
    <dgm:pt modelId="{D6E7E5E4-72A5-4DB4-A93A-70A94A39D4C8}">
      <dgm:prSet phldrT="[Texte]"/>
      <dgm:spPr bwMode="auto"/>
      <dgm:t>
        <a:bodyPr/>
        <a:lstStyle/>
        <a:p>
          <a:pPr>
            <a:defRPr/>
          </a:pPr>
          <a:r>
            <a:rPr lang="fr-FR">
              <a:solidFill>
                <a:srgbClr val="FF0000"/>
              </a:solidFill>
            </a:rPr>
            <a:t>Validation</a:t>
          </a:r>
          <a:endParaRPr lang="en-GB">
            <a:solidFill>
              <a:srgbClr val="FF0000"/>
            </a:solidFill>
          </a:endParaRPr>
        </a:p>
      </dgm:t>
    </dgm:pt>
    <dgm:pt modelId="{B57CC192-8ACD-4227-9809-E2DCA2ABBC59}" type="parTrans" cxnId="{8701E44D-0714-4032-BDCE-D32A7DDA52C1}">
      <dgm:prSet/>
      <dgm:spPr bwMode="auto"/>
      <dgm:t>
        <a:bodyPr/>
        <a:lstStyle/>
        <a:p>
          <a:pPr>
            <a:defRPr/>
          </a:pPr>
          <a:endParaRPr lang="en-GB"/>
        </a:p>
      </dgm:t>
    </dgm:pt>
    <dgm:pt modelId="{72A5C277-8B76-4F38-BC4D-BBA7C9CAB22C}" type="sibTrans" cxnId="{8701E44D-0714-4032-BDCE-D32A7DDA52C1}">
      <dgm:prSet/>
      <dgm:spPr bwMode="auto"/>
      <dgm:t>
        <a:bodyPr/>
        <a:lstStyle/>
        <a:p>
          <a:pPr>
            <a:defRPr/>
          </a:pPr>
          <a:endParaRPr lang="en-GB"/>
        </a:p>
      </dgm:t>
    </dgm:pt>
    <dgm:pt modelId="{4FD16B99-4882-4F17-B910-94302B10301B}">
      <dgm:prSet phldrT="[Texte]"/>
      <dgm:spPr bwMode="auto"/>
      <dgm:t>
        <a:bodyPr/>
        <a:lstStyle/>
        <a:p>
          <a:pPr>
            <a:defRPr/>
          </a:pPr>
          <a:r>
            <a:rPr lang="fr-FR"/>
            <a:t>Modélisation, fonctionnement &amp; hypothèses</a:t>
          </a:r>
          <a:endParaRPr lang="en-GB"/>
        </a:p>
      </dgm:t>
    </dgm:pt>
    <dgm:pt modelId="{DC5F22C7-33C8-4E6A-A8F3-6ED97C683083}" type="parTrans" cxnId="{79831C1B-F0B4-4964-BCF7-E201F8E9A2E4}">
      <dgm:prSet/>
      <dgm:spPr bwMode="auto"/>
      <dgm:t>
        <a:bodyPr/>
        <a:lstStyle/>
        <a:p>
          <a:pPr>
            <a:defRPr/>
          </a:pPr>
          <a:endParaRPr lang="en-GB"/>
        </a:p>
      </dgm:t>
    </dgm:pt>
    <dgm:pt modelId="{DEFB47E7-DC27-4D79-8E3B-85106807108C}" type="sibTrans" cxnId="{79831C1B-F0B4-4964-BCF7-E201F8E9A2E4}">
      <dgm:prSet/>
      <dgm:spPr bwMode="auto"/>
      <dgm:t>
        <a:bodyPr/>
        <a:lstStyle/>
        <a:p>
          <a:pPr>
            <a:defRPr/>
          </a:pPr>
          <a:endParaRPr lang="en-GB"/>
        </a:p>
      </dgm:t>
    </dgm:pt>
    <dgm:pt modelId="{719337E9-9181-4313-8A6B-19B22BF1C575}">
      <dgm:prSet phldrT="[Texte]"/>
      <dgm:spPr bwMode="auto"/>
      <dgm:t>
        <a:bodyPr/>
        <a:lstStyle/>
        <a:p>
          <a:pPr>
            <a:defRPr/>
          </a:pPr>
          <a:r>
            <a:rPr lang="fr-FR"/>
            <a:t>Agro (eco &amp; agronomie)</a:t>
          </a:r>
          <a:endParaRPr lang="en-GB"/>
        </a:p>
      </dgm:t>
    </dgm:pt>
    <dgm:pt modelId="{AADD4EA4-6B9C-4EF6-BB37-6D26E6C5B8F9}" type="parTrans" cxnId="{F66239C9-721C-44DC-B232-A5645748A493}">
      <dgm:prSet/>
      <dgm:spPr bwMode="auto"/>
      <dgm:t>
        <a:bodyPr/>
        <a:lstStyle/>
        <a:p>
          <a:pPr>
            <a:defRPr/>
          </a:pPr>
          <a:endParaRPr lang="en-GB"/>
        </a:p>
      </dgm:t>
    </dgm:pt>
    <dgm:pt modelId="{D152F59C-147F-494E-9D34-4E12D5A0CD75}" type="sibTrans" cxnId="{F66239C9-721C-44DC-B232-A5645748A493}">
      <dgm:prSet/>
      <dgm:spPr bwMode="auto"/>
      <dgm:t>
        <a:bodyPr/>
        <a:lstStyle/>
        <a:p>
          <a:pPr>
            <a:defRPr/>
          </a:pPr>
          <a:endParaRPr lang="en-GB"/>
        </a:p>
      </dgm:t>
    </dgm:pt>
    <dgm:pt modelId="{F02E4A98-D01D-4B13-BABB-B8F3B02F3BFF}">
      <dgm:prSet phldrT="[Texte]"/>
      <dgm:spPr bwMode="auto"/>
      <dgm:t>
        <a:bodyPr/>
        <a:lstStyle/>
        <a:p>
          <a:pPr>
            <a:defRPr/>
          </a:pPr>
          <a:r>
            <a:rPr lang="fr-FR"/>
            <a:t>Hydrologie</a:t>
          </a:r>
          <a:endParaRPr lang="en-GB"/>
        </a:p>
      </dgm:t>
    </dgm:pt>
    <dgm:pt modelId="{E98B1DC3-8282-48B8-9214-93C64D09A649}" type="parTrans" cxnId="{FF21DAD9-2C00-4010-916B-F33F1B80BB4E}">
      <dgm:prSet/>
      <dgm:spPr bwMode="auto"/>
      <dgm:t>
        <a:bodyPr/>
        <a:lstStyle/>
        <a:p>
          <a:pPr>
            <a:defRPr/>
          </a:pPr>
          <a:endParaRPr lang="en-GB"/>
        </a:p>
      </dgm:t>
    </dgm:pt>
    <dgm:pt modelId="{649B2371-53F2-4FD5-869A-D06C112C33F3}" type="sibTrans" cxnId="{FF21DAD9-2C00-4010-916B-F33F1B80BB4E}">
      <dgm:prSet/>
      <dgm:spPr bwMode="auto"/>
      <dgm:t>
        <a:bodyPr/>
        <a:lstStyle/>
        <a:p>
          <a:pPr>
            <a:defRPr/>
          </a:pPr>
          <a:endParaRPr lang="en-GB"/>
        </a:p>
      </dgm:t>
    </dgm:pt>
    <dgm:pt modelId="{DA3C3805-7128-42B8-8E02-790E4449B48C}">
      <dgm:prSet phldrT="[Texte]"/>
      <dgm:spPr bwMode="auto"/>
      <dgm:t>
        <a:bodyPr/>
        <a:lstStyle/>
        <a:p>
          <a:pPr>
            <a:defRPr/>
          </a:pPr>
          <a:r>
            <a:rPr lang="fr-FR"/>
            <a:t>Stratégies</a:t>
          </a:r>
          <a:endParaRPr lang="en-GB"/>
        </a:p>
      </dgm:t>
    </dgm:pt>
    <dgm:pt modelId="{187D5FA9-F65A-4779-B2F8-3E58AD1E4B25}" type="parTrans" cxnId="{A2103690-ABD0-43F7-8084-8E415A1ADE2A}">
      <dgm:prSet/>
      <dgm:spPr bwMode="auto"/>
      <dgm:t>
        <a:bodyPr/>
        <a:lstStyle/>
        <a:p>
          <a:pPr>
            <a:defRPr/>
          </a:pPr>
          <a:endParaRPr lang="en-GB"/>
        </a:p>
      </dgm:t>
    </dgm:pt>
    <dgm:pt modelId="{710A7C52-E8F7-4EB2-83DE-A663B0B7D20C}" type="sibTrans" cxnId="{A2103690-ABD0-43F7-8084-8E415A1ADE2A}">
      <dgm:prSet/>
      <dgm:spPr bwMode="auto"/>
      <dgm:t>
        <a:bodyPr/>
        <a:lstStyle/>
        <a:p>
          <a:pPr>
            <a:defRPr/>
          </a:pPr>
          <a:endParaRPr lang="en-GB"/>
        </a:p>
      </dgm:t>
    </dgm:pt>
    <dgm:pt modelId="{15313C5D-4F46-49E2-86C1-90A015FEA4FA}">
      <dgm:prSet phldrT="[Texte]"/>
      <dgm:spPr bwMode="auto"/>
      <dgm:t>
        <a:bodyPr/>
        <a:lstStyle/>
        <a:p>
          <a:pPr>
            <a:defRPr/>
          </a:pPr>
          <a:r>
            <a:rPr lang="fr-FR"/>
            <a:t>Evaluation avec le modèle</a:t>
          </a:r>
          <a:endParaRPr lang="en-GB"/>
        </a:p>
      </dgm:t>
    </dgm:pt>
    <dgm:pt modelId="{154DF8CF-E2A4-466E-85E7-F66D12B83DDB}" type="parTrans" cxnId="{9EF7DD2D-CFF7-4C15-8372-5C02A9667340}">
      <dgm:prSet/>
      <dgm:spPr bwMode="auto"/>
      <dgm:t>
        <a:bodyPr/>
        <a:lstStyle/>
        <a:p>
          <a:pPr>
            <a:defRPr/>
          </a:pPr>
          <a:endParaRPr lang="en-GB"/>
        </a:p>
      </dgm:t>
    </dgm:pt>
    <dgm:pt modelId="{93FE292C-4EEB-4A0A-AE9D-D20E5445664E}" type="sibTrans" cxnId="{9EF7DD2D-CFF7-4C15-8372-5C02A9667340}">
      <dgm:prSet/>
      <dgm:spPr bwMode="auto"/>
      <dgm:t>
        <a:bodyPr/>
        <a:lstStyle/>
        <a:p>
          <a:pPr>
            <a:defRPr/>
          </a:pPr>
          <a:endParaRPr lang="en-GB"/>
        </a:p>
      </dgm:t>
    </dgm:pt>
    <dgm:pt modelId="{7E5D6643-6EB9-4525-9EC5-661E83CC78F2}">
      <dgm:prSet phldrT="[Texte]"/>
      <dgm:spPr bwMode="auto"/>
      <dgm:t>
        <a:bodyPr/>
        <a:lstStyle/>
        <a:p>
          <a:pPr>
            <a:defRPr/>
          </a:pPr>
          <a:r>
            <a:rPr lang="fr-FR"/>
            <a:t>Evaluation par les PP</a:t>
          </a:r>
          <a:endParaRPr lang="en-GB"/>
        </a:p>
      </dgm:t>
    </dgm:pt>
    <dgm:pt modelId="{D670AFCE-D92F-427C-B9D3-DBED9298F691}" type="parTrans" cxnId="{593E7DA0-EA46-493E-A147-25956D192E0E}">
      <dgm:prSet/>
      <dgm:spPr bwMode="auto"/>
      <dgm:t>
        <a:bodyPr/>
        <a:lstStyle/>
        <a:p>
          <a:pPr>
            <a:defRPr/>
          </a:pPr>
          <a:endParaRPr lang="en-GB"/>
        </a:p>
      </dgm:t>
    </dgm:pt>
    <dgm:pt modelId="{2616CBA4-557A-44BD-B015-9404AEFC9390}" type="sibTrans" cxnId="{593E7DA0-EA46-493E-A147-25956D192E0E}">
      <dgm:prSet/>
      <dgm:spPr bwMode="auto"/>
      <dgm:t>
        <a:bodyPr/>
        <a:lstStyle/>
        <a:p>
          <a:pPr>
            <a:defRPr/>
          </a:pPr>
          <a:endParaRPr lang="en-GB"/>
        </a:p>
      </dgm:t>
    </dgm:pt>
    <dgm:pt modelId="{6EA76437-E174-46F5-B8CC-C74AA66462A4}" type="pres">
      <dgm:prSet presAssocID="{13792075-4C52-4662-847E-FEE1D2EDA15E}" presName="Name0" presStyleCnt="0">
        <dgm:presLayoutVars>
          <dgm:dir/>
          <dgm:animLvl val="lvl"/>
          <dgm:resizeHandles val="exact"/>
        </dgm:presLayoutVars>
      </dgm:prSet>
      <dgm:spPr bwMode="auto"/>
    </dgm:pt>
    <dgm:pt modelId="{04E5C033-3307-49D7-8892-ED9C7AFE6B4B}" type="pres">
      <dgm:prSet presAssocID="{DA3C3805-7128-42B8-8E02-790E4449B48C}" presName="boxAndChildren" presStyleCnt="0"/>
      <dgm:spPr bwMode="auto"/>
    </dgm:pt>
    <dgm:pt modelId="{864BDE35-CBE3-428B-BFDC-0E0053F6ADC2}" type="pres">
      <dgm:prSet presAssocID="{DA3C3805-7128-42B8-8E02-790E4449B48C}" presName="parentTextBox" presStyleLbl="node1" presStyleIdx="0" presStyleCnt="3"/>
      <dgm:spPr bwMode="auto"/>
    </dgm:pt>
    <dgm:pt modelId="{E8CFE756-02AE-4268-AE54-E1D44E413348}" type="pres">
      <dgm:prSet presAssocID="{DA3C3805-7128-42B8-8E02-790E4449B48C}" presName="entireBox" presStyleLbl="node1" presStyleIdx="0" presStyleCnt="3"/>
      <dgm:spPr bwMode="auto"/>
    </dgm:pt>
    <dgm:pt modelId="{E3FAA77F-C343-4E9B-A7CB-009AC397C733}" type="pres">
      <dgm:prSet presAssocID="{DA3C3805-7128-42B8-8E02-790E4449B48C}" presName="descendantBox" presStyleCnt="0"/>
      <dgm:spPr bwMode="auto"/>
    </dgm:pt>
    <dgm:pt modelId="{00DD13CD-AF03-442E-9C3E-60A7F9E25C2F}" type="pres">
      <dgm:prSet presAssocID="{15313C5D-4F46-49E2-86C1-90A015FEA4FA}" presName="childTextBox" presStyleLbl="fgAccFollowNode1" presStyleIdx="0" presStyleCnt="6">
        <dgm:presLayoutVars>
          <dgm:bulletEnabled val="1"/>
        </dgm:presLayoutVars>
      </dgm:prSet>
      <dgm:spPr bwMode="auto"/>
    </dgm:pt>
    <dgm:pt modelId="{8C25A282-75EC-44D5-8E26-5C122BA6AB2F}" type="pres">
      <dgm:prSet presAssocID="{7E5D6643-6EB9-4525-9EC5-661E83CC78F2}" presName="childTextBox" presStyleLbl="fgAccFollowNode1" presStyleIdx="1" presStyleCnt="6" custLinFactNeighborX="-1124" custLinFactNeighborY="-1002">
        <dgm:presLayoutVars>
          <dgm:bulletEnabled val="1"/>
        </dgm:presLayoutVars>
      </dgm:prSet>
      <dgm:spPr bwMode="auto"/>
    </dgm:pt>
    <dgm:pt modelId="{E6151B34-67D7-410F-A9EC-C1E548011D28}" type="pres">
      <dgm:prSet presAssocID="{DEFB47E7-DC27-4D79-8E3B-85106807108C}" presName="sp" presStyleCnt="0"/>
      <dgm:spPr bwMode="auto"/>
    </dgm:pt>
    <dgm:pt modelId="{8E1662A8-3533-4BF3-AF1B-0DD63CEE7020}" type="pres">
      <dgm:prSet presAssocID="{4FD16B99-4882-4F17-B910-94302B10301B}" presName="arrowAndChildren" presStyleCnt="0"/>
      <dgm:spPr bwMode="auto"/>
    </dgm:pt>
    <dgm:pt modelId="{CF29525E-143B-4562-947E-A4804DE24AD8}" type="pres">
      <dgm:prSet presAssocID="{4FD16B99-4882-4F17-B910-94302B10301B}" presName="parentTextArrow" presStyleLbl="node1" presStyleIdx="0" presStyleCnt="3"/>
      <dgm:spPr bwMode="auto"/>
    </dgm:pt>
    <dgm:pt modelId="{AEF212C7-6014-4774-9C9C-12C7E3BC3268}" type="pres">
      <dgm:prSet presAssocID="{4FD16B99-4882-4F17-B910-94302B10301B}" presName="arrow" presStyleLbl="node1" presStyleIdx="1" presStyleCnt="3"/>
      <dgm:spPr bwMode="auto"/>
    </dgm:pt>
    <dgm:pt modelId="{01F24826-66E1-4714-88E6-4D4CF96B3CF7}" type="pres">
      <dgm:prSet presAssocID="{4FD16B99-4882-4F17-B910-94302B10301B}" presName="descendantArrow" presStyleCnt="0"/>
      <dgm:spPr bwMode="auto"/>
    </dgm:pt>
    <dgm:pt modelId="{519557AA-46A5-4AAD-9228-C50EC6BB9767}" type="pres">
      <dgm:prSet presAssocID="{719337E9-9181-4313-8A6B-19B22BF1C575}" presName="childTextArrow" presStyleLbl="fgAccFollowNode1" presStyleIdx="2" presStyleCnt="6">
        <dgm:presLayoutVars>
          <dgm:bulletEnabled val="1"/>
        </dgm:presLayoutVars>
      </dgm:prSet>
      <dgm:spPr bwMode="auto"/>
    </dgm:pt>
    <dgm:pt modelId="{4D9E552A-B2CC-4799-B971-4451D1D8AAFF}" type="pres">
      <dgm:prSet presAssocID="{F02E4A98-D01D-4B13-BABB-B8F3B02F3BFF}" presName="childTextArrow" presStyleLbl="fgAccFollowNode1" presStyleIdx="3" presStyleCnt="6">
        <dgm:presLayoutVars>
          <dgm:bulletEnabled val="1"/>
        </dgm:presLayoutVars>
      </dgm:prSet>
      <dgm:spPr bwMode="auto"/>
    </dgm:pt>
    <dgm:pt modelId="{E02C6D10-FC8F-4667-9467-969A31BEF0F6}" type="pres">
      <dgm:prSet presAssocID="{0F219323-BCCA-4F84-8128-0B0372DF2E46}" presName="sp" presStyleCnt="0"/>
      <dgm:spPr bwMode="auto"/>
    </dgm:pt>
    <dgm:pt modelId="{D63EA30A-63FF-49E6-99AD-F082F218AAF8}" type="pres">
      <dgm:prSet presAssocID="{9D39585F-76F0-4EB7-8F55-E0F3CD71A682}" presName="arrowAndChildren" presStyleCnt="0"/>
      <dgm:spPr bwMode="auto"/>
    </dgm:pt>
    <dgm:pt modelId="{AC5BFBD4-8F2D-4C69-8400-22E205791331}" type="pres">
      <dgm:prSet presAssocID="{9D39585F-76F0-4EB7-8F55-E0F3CD71A682}" presName="parentTextArrow" presStyleLbl="node1" presStyleIdx="1" presStyleCnt="3"/>
      <dgm:spPr bwMode="auto"/>
    </dgm:pt>
    <dgm:pt modelId="{F2CF59E3-1942-4E6C-A3CA-258C7B0ACD99}" type="pres">
      <dgm:prSet presAssocID="{9D39585F-76F0-4EB7-8F55-E0F3CD71A682}" presName="arrow" presStyleLbl="node1" presStyleIdx="2" presStyleCnt="3"/>
      <dgm:spPr bwMode="auto"/>
    </dgm:pt>
    <dgm:pt modelId="{4326425E-FB28-454F-8E5F-3FF7735FE7E0}" type="pres">
      <dgm:prSet presAssocID="{9D39585F-76F0-4EB7-8F55-E0F3CD71A682}" presName="descendantArrow" presStyleCnt="0"/>
      <dgm:spPr bwMode="auto"/>
    </dgm:pt>
    <dgm:pt modelId="{F954924A-F77C-456C-8676-9C36E92A0F12}" type="pres">
      <dgm:prSet presAssocID="{98744C45-7772-480F-AE48-31B90715ACB8}" presName="childTextArrow" presStyleLbl="fgAccFollowNode1" presStyleIdx="4" presStyleCnt="6">
        <dgm:presLayoutVars>
          <dgm:bulletEnabled val="1"/>
        </dgm:presLayoutVars>
      </dgm:prSet>
      <dgm:spPr bwMode="auto"/>
    </dgm:pt>
    <dgm:pt modelId="{14C2E55C-3954-46A4-94CA-A3C8A79949DB}" type="pres">
      <dgm:prSet presAssocID="{D6E7E5E4-72A5-4DB4-A93A-70A94A39D4C8}" presName="childTextArrow" presStyleLbl="fgAccFollowNode1" presStyleIdx="5" presStyleCnt="6">
        <dgm:presLayoutVars>
          <dgm:bulletEnabled val="1"/>
        </dgm:presLayoutVars>
      </dgm:prSet>
      <dgm:spPr bwMode="auto"/>
    </dgm:pt>
  </dgm:ptLst>
  <dgm:cxnLst>
    <dgm:cxn modelId="{BB05C800-5531-4AE0-9EC6-7657F9444A33}" type="presOf" srcId="{719337E9-9181-4313-8A6B-19B22BF1C575}" destId="{519557AA-46A5-4AAD-9228-C50EC6BB9767}" srcOrd="0" destOrd="0" presId="urn:microsoft.com/office/officeart/2005/8/layout/process4"/>
    <dgm:cxn modelId="{4E46230B-BE74-48C8-B450-0599B8CC23BE}" type="presOf" srcId="{DA3C3805-7128-42B8-8E02-790E4449B48C}" destId="{E8CFE756-02AE-4268-AE54-E1D44E413348}" srcOrd="1" destOrd="0" presId="urn:microsoft.com/office/officeart/2005/8/layout/process4"/>
    <dgm:cxn modelId="{CA571F0E-FEB9-4D7B-9BCD-497A5CD30890}" type="presOf" srcId="{9D39585F-76F0-4EB7-8F55-E0F3CD71A682}" destId="{F2CF59E3-1942-4E6C-A3CA-258C7B0ACD99}" srcOrd="1" destOrd="0" presId="urn:microsoft.com/office/officeart/2005/8/layout/process4"/>
    <dgm:cxn modelId="{79831C1B-F0B4-4964-BCF7-E201F8E9A2E4}" srcId="{13792075-4C52-4662-847E-FEE1D2EDA15E}" destId="{4FD16B99-4882-4F17-B910-94302B10301B}" srcOrd="1" destOrd="0" parTransId="{DC5F22C7-33C8-4E6A-A8F3-6ED97C683083}" sibTransId="{DEFB47E7-DC27-4D79-8E3B-85106807108C}"/>
    <dgm:cxn modelId="{EE9DFB1E-D783-4526-B30B-861F46A59400}" type="presOf" srcId="{DA3C3805-7128-42B8-8E02-790E4449B48C}" destId="{864BDE35-CBE3-428B-BFDC-0E0053F6ADC2}" srcOrd="0" destOrd="0" presId="urn:microsoft.com/office/officeart/2005/8/layout/process4"/>
    <dgm:cxn modelId="{9EF7DD2D-CFF7-4C15-8372-5C02A9667340}" srcId="{DA3C3805-7128-42B8-8E02-790E4449B48C}" destId="{15313C5D-4F46-49E2-86C1-90A015FEA4FA}" srcOrd="0" destOrd="0" parTransId="{154DF8CF-E2A4-466E-85E7-F66D12B83DDB}" sibTransId="{93FE292C-4EEB-4A0A-AE9D-D20E5445664E}"/>
    <dgm:cxn modelId="{4819D734-FE42-4B93-BE81-B4DF806B3687}" srcId="{9D39585F-76F0-4EB7-8F55-E0F3CD71A682}" destId="{98744C45-7772-480F-AE48-31B90715ACB8}" srcOrd="0" destOrd="0" parTransId="{FFD54DB9-E0BB-42E6-8A62-34E1A4C537F4}" sibTransId="{C32137CE-5DBE-4F61-A5C8-C437CAC09A85}"/>
    <dgm:cxn modelId="{863B095B-D6EA-437C-9F06-F8B4641F12A5}" type="presOf" srcId="{7E5D6643-6EB9-4525-9EC5-661E83CC78F2}" destId="{8C25A282-75EC-44D5-8E26-5C122BA6AB2F}" srcOrd="0" destOrd="0" presId="urn:microsoft.com/office/officeart/2005/8/layout/process4"/>
    <dgm:cxn modelId="{8701E44D-0714-4032-BDCE-D32A7DDA52C1}" srcId="{9D39585F-76F0-4EB7-8F55-E0F3CD71A682}" destId="{D6E7E5E4-72A5-4DB4-A93A-70A94A39D4C8}" srcOrd="1" destOrd="0" parTransId="{B57CC192-8ACD-4227-9809-E2DCA2ABBC59}" sibTransId="{72A5C277-8B76-4F38-BC4D-BBA7C9CAB22C}"/>
    <dgm:cxn modelId="{C69DCB50-A964-4AB7-8B14-546B13860DB0}" type="presOf" srcId="{F02E4A98-D01D-4B13-BABB-B8F3B02F3BFF}" destId="{4D9E552A-B2CC-4799-B971-4451D1D8AAFF}" srcOrd="0" destOrd="0" presId="urn:microsoft.com/office/officeart/2005/8/layout/process4"/>
    <dgm:cxn modelId="{4A7AD051-1B27-48C3-9E75-62ABAE6783DC}" type="presOf" srcId="{9D39585F-76F0-4EB7-8F55-E0F3CD71A682}" destId="{AC5BFBD4-8F2D-4C69-8400-22E205791331}" srcOrd="0" destOrd="0" presId="urn:microsoft.com/office/officeart/2005/8/layout/process4"/>
    <dgm:cxn modelId="{EAA39A74-5334-4C92-9A64-AE606062F0DD}" type="presOf" srcId="{13792075-4C52-4662-847E-FEE1D2EDA15E}" destId="{6EA76437-E174-46F5-B8CC-C74AA66462A4}" srcOrd="0" destOrd="0" presId="urn:microsoft.com/office/officeart/2005/8/layout/process4"/>
    <dgm:cxn modelId="{A2103690-ABD0-43F7-8084-8E415A1ADE2A}" srcId="{13792075-4C52-4662-847E-FEE1D2EDA15E}" destId="{DA3C3805-7128-42B8-8E02-790E4449B48C}" srcOrd="2" destOrd="0" parTransId="{187D5FA9-F65A-4779-B2F8-3E58AD1E4B25}" sibTransId="{710A7C52-E8F7-4EB2-83DE-A663B0B7D20C}"/>
    <dgm:cxn modelId="{593E7DA0-EA46-493E-A147-25956D192E0E}" srcId="{DA3C3805-7128-42B8-8E02-790E4449B48C}" destId="{7E5D6643-6EB9-4525-9EC5-661E83CC78F2}" srcOrd="1" destOrd="0" parTransId="{D670AFCE-D92F-427C-B9D3-DBED9298F691}" sibTransId="{2616CBA4-557A-44BD-B015-9404AEFC9390}"/>
    <dgm:cxn modelId="{CA64DBA1-A6DB-4558-A5DC-F8B5C75DAB61}" type="presOf" srcId="{15313C5D-4F46-49E2-86C1-90A015FEA4FA}" destId="{00DD13CD-AF03-442E-9C3E-60A7F9E25C2F}" srcOrd="0" destOrd="0" presId="urn:microsoft.com/office/officeart/2005/8/layout/process4"/>
    <dgm:cxn modelId="{9134DEB4-BBA3-4743-8FAC-88DBC9C35EB9}" type="presOf" srcId="{4FD16B99-4882-4F17-B910-94302B10301B}" destId="{CF29525E-143B-4562-947E-A4804DE24AD8}" srcOrd="0" destOrd="0" presId="urn:microsoft.com/office/officeart/2005/8/layout/process4"/>
    <dgm:cxn modelId="{8C7816B5-59C9-4EF5-A7BF-452C2FC8FE22}" type="presOf" srcId="{4FD16B99-4882-4F17-B910-94302B10301B}" destId="{AEF212C7-6014-4774-9C9C-12C7E3BC3268}" srcOrd="1" destOrd="0" presId="urn:microsoft.com/office/officeart/2005/8/layout/process4"/>
    <dgm:cxn modelId="{F66239C9-721C-44DC-B232-A5645748A493}" srcId="{4FD16B99-4882-4F17-B910-94302B10301B}" destId="{719337E9-9181-4313-8A6B-19B22BF1C575}" srcOrd="0" destOrd="0" parTransId="{AADD4EA4-6B9C-4EF6-BB37-6D26E6C5B8F9}" sibTransId="{D152F59C-147F-494E-9D34-4E12D5A0CD75}"/>
    <dgm:cxn modelId="{15650BCB-5012-49F6-8B16-A7D8ADED7EA0}" type="presOf" srcId="{D6E7E5E4-72A5-4DB4-A93A-70A94A39D4C8}" destId="{14C2E55C-3954-46A4-94CA-A3C8A79949DB}" srcOrd="0" destOrd="0" presId="urn:microsoft.com/office/officeart/2005/8/layout/process4"/>
    <dgm:cxn modelId="{8B7053D7-03E3-4A19-8191-8AB61B0CEBCD}" type="presOf" srcId="{98744C45-7772-480F-AE48-31B90715ACB8}" destId="{F954924A-F77C-456C-8676-9C36E92A0F12}" srcOrd="0" destOrd="0" presId="urn:microsoft.com/office/officeart/2005/8/layout/process4"/>
    <dgm:cxn modelId="{9E9F0DD8-6AA1-452D-98DC-25DC00BAF954}" srcId="{13792075-4C52-4662-847E-FEE1D2EDA15E}" destId="{9D39585F-76F0-4EB7-8F55-E0F3CD71A682}" srcOrd="0" destOrd="0" parTransId="{DCF042DB-28FC-4462-B533-A131649790BD}" sibTransId="{0F219323-BCCA-4F84-8128-0B0372DF2E46}"/>
    <dgm:cxn modelId="{FF21DAD9-2C00-4010-916B-F33F1B80BB4E}" srcId="{4FD16B99-4882-4F17-B910-94302B10301B}" destId="{F02E4A98-D01D-4B13-BABB-B8F3B02F3BFF}" srcOrd="1" destOrd="0" parTransId="{E98B1DC3-8282-48B8-9214-93C64D09A649}" sibTransId="{649B2371-53F2-4FD5-869A-D06C112C33F3}"/>
    <dgm:cxn modelId="{9FF084FB-9240-47F0-AD7B-FA3D69EDEAD5}" type="presParOf" srcId="{6EA76437-E174-46F5-B8CC-C74AA66462A4}" destId="{04E5C033-3307-49D7-8892-ED9C7AFE6B4B}" srcOrd="0" destOrd="0" presId="urn:microsoft.com/office/officeart/2005/8/layout/process4"/>
    <dgm:cxn modelId="{B0461CC8-EA85-4715-B506-65A9B72BE86F}" type="presParOf" srcId="{04E5C033-3307-49D7-8892-ED9C7AFE6B4B}" destId="{864BDE35-CBE3-428B-BFDC-0E0053F6ADC2}" srcOrd="0" destOrd="0" presId="urn:microsoft.com/office/officeart/2005/8/layout/process4"/>
    <dgm:cxn modelId="{E08CFDDD-B806-47F2-A0F8-0907F1661F0E}" type="presParOf" srcId="{04E5C033-3307-49D7-8892-ED9C7AFE6B4B}" destId="{E8CFE756-02AE-4268-AE54-E1D44E413348}" srcOrd="1" destOrd="0" presId="urn:microsoft.com/office/officeart/2005/8/layout/process4"/>
    <dgm:cxn modelId="{8633D1A5-410D-41D7-BB55-98B8E9799164}" type="presParOf" srcId="{04E5C033-3307-49D7-8892-ED9C7AFE6B4B}" destId="{E3FAA77F-C343-4E9B-A7CB-009AC397C733}" srcOrd="2" destOrd="0" presId="urn:microsoft.com/office/officeart/2005/8/layout/process4"/>
    <dgm:cxn modelId="{7B547F21-E02F-460B-9ADD-223A80F1B901}" type="presParOf" srcId="{E3FAA77F-C343-4E9B-A7CB-009AC397C733}" destId="{00DD13CD-AF03-442E-9C3E-60A7F9E25C2F}" srcOrd="0" destOrd="0" presId="urn:microsoft.com/office/officeart/2005/8/layout/process4"/>
    <dgm:cxn modelId="{BA571F1D-074E-4CBD-9F91-334E0DCC28E3}" type="presParOf" srcId="{E3FAA77F-C343-4E9B-A7CB-009AC397C733}" destId="{8C25A282-75EC-44D5-8E26-5C122BA6AB2F}" srcOrd="1" destOrd="0" presId="urn:microsoft.com/office/officeart/2005/8/layout/process4"/>
    <dgm:cxn modelId="{2BEA69F7-093B-484A-8CC6-E15E9AB7C624}" type="presParOf" srcId="{6EA76437-E174-46F5-B8CC-C74AA66462A4}" destId="{E6151B34-67D7-410F-A9EC-C1E548011D28}" srcOrd="1" destOrd="0" presId="urn:microsoft.com/office/officeart/2005/8/layout/process4"/>
    <dgm:cxn modelId="{3DC05920-64A7-47DA-A3C4-5188FAD2B0A5}" type="presParOf" srcId="{6EA76437-E174-46F5-B8CC-C74AA66462A4}" destId="{8E1662A8-3533-4BF3-AF1B-0DD63CEE7020}" srcOrd="2" destOrd="0" presId="urn:microsoft.com/office/officeart/2005/8/layout/process4"/>
    <dgm:cxn modelId="{F0AE577B-A46E-4E71-873E-B0E83EEA37E8}" type="presParOf" srcId="{8E1662A8-3533-4BF3-AF1B-0DD63CEE7020}" destId="{CF29525E-143B-4562-947E-A4804DE24AD8}" srcOrd="0" destOrd="0" presId="urn:microsoft.com/office/officeart/2005/8/layout/process4"/>
    <dgm:cxn modelId="{78754308-0A20-4289-AD79-92F6E269B706}" type="presParOf" srcId="{8E1662A8-3533-4BF3-AF1B-0DD63CEE7020}" destId="{AEF212C7-6014-4774-9C9C-12C7E3BC3268}" srcOrd="1" destOrd="0" presId="urn:microsoft.com/office/officeart/2005/8/layout/process4"/>
    <dgm:cxn modelId="{F6860601-5C64-4E63-A270-CE56E7CEF9D4}" type="presParOf" srcId="{8E1662A8-3533-4BF3-AF1B-0DD63CEE7020}" destId="{01F24826-66E1-4714-88E6-4D4CF96B3CF7}" srcOrd="2" destOrd="0" presId="urn:microsoft.com/office/officeart/2005/8/layout/process4"/>
    <dgm:cxn modelId="{42C60D4F-E6DF-4E16-B716-1914F318910F}" type="presParOf" srcId="{01F24826-66E1-4714-88E6-4D4CF96B3CF7}" destId="{519557AA-46A5-4AAD-9228-C50EC6BB9767}" srcOrd="0" destOrd="0" presId="urn:microsoft.com/office/officeart/2005/8/layout/process4"/>
    <dgm:cxn modelId="{A2B076F3-6BD6-42BF-82CB-0BCBB95AA209}" type="presParOf" srcId="{01F24826-66E1-4714-88E6-4D4CF96B3CF7}" destId="{4D9E552A-B2CC-4799-B971-4451D1D8AAFF}" srcOrd="1" destOrd="0" presId="urn:microsoft.com/office/officeart/2005/8/layout/process4"/>
    <dgm:cxn modelId="{3FC10F1C-D24A-4FE3-86B4-DDC60A80CBCA}" type="presParOf" srcId="{6EA76437-E174-46F5-B8CC-C74AA66462A4}" destId="{E02C6D10-FC8F-4667-9467-969A31BEF0F6}" srcOrd="3" destOrd="0" presId="urn:microsoft.com/office/officeart/2005/8/layout/process4"/>
    <dgm:cxn modelId="{43877D77-932E-41FA-AFF7-5421AE6F4F43}" type="presParOf" srcId="{6EA76437-E174-46F5-B8CC-C74AA66462A4}" destId="{D63EA30A-63FF-49E6-99AD-F082F218AAF8}" srcOrd="4" destOrd="0" presId="urn:microsoft.com/office/officeart/2005/8/layout/process4"/>
    <dgm:cxn modelId="{EE4643B6-9148-4A32-AC3A-D632DE436FD9}" type="presParOf" srcId="{D63EA30A-63FF-49E6-99AD-F082F218AAF8}" destId="{AC5BFBD4-8F2D-4C69-8400-22E205791331}" srcOrd="0" destOrd="0" presId="urn:microsoft.com/office/officeart/2005/8/layout/process4"/>
    <dgm:cxn modelId="{E3FC054D-7BD5-4356-9513-4E88F6FBBFA2}" type="presParOf" srcId="{D63EA30A-63FF-49E6-99AD-F082F218AAF8}" destId="{F2CF59E3-1942-4E6C-A3CA-258C7B0ACD99}" srcOrd="1" destOrd="0" presId="urn:microsoft.com/office/officeart/2005/8/layout/process4"/>
    <dgm:cxn modelId="{F0E93001-7130-4AFC-A6D9-F5D0EF1162DE}" type="presParOf" srcId="{D63EA30A-63FF-49E6-99AD-F082F218AAF8}" destId="{4326425E-FB28-454F-8E5F-3FF7735FE7E0}" srcOrd="2" destOrd="0" presId="urn:microsoft.com/office/officeart/2005/8/layout/process4"/>
    <dgm:cxn modelId="{FC859015-AF9F-40EA-AD3B-08F1CEB61172}" type="presParOf" srcId="{4326425E-FB28-454F-8E5F-3FF7735FE7E0}" destId="{F954924A-F77C-456C-8676-9C36E92A0F12}" srcOrd="0" destOrd="0" presId="urn:microsoft.com/office/officeart/2005/8/layout/process4"/>
    <dgm:cxn modelId="{A08B0848-7BCC-4AB8-9EAB-02DB8FCAB812}" type="presParOf" srcId="{4326425E-FB28-454F-8E5F-3FF7735FE7E0}" destId="{14C2E55C-3954-46A4-94CA-A3C8A79949DB}"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FE756-02AE-4268-AE54-E1D44E413348}">
      <dsp:nvSpPr>
        <dsp:cNvPr id="0" name=""/>
        <dsp:cNvSpPr/>
      </dsp:nvSpPr>
      <dsp:spPr bwMode="auto">
        <a:xfrm>
          <a:off x="0" y="2999974"/>
          <a:ext cx="4438996" cy="9846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defRPr/>
          </a:pPr>
          <a:r>
            <a:rPr lang="fr-FR" sz="1800" kern="1200"/>
            <a:t>Stratégies</a:t>
          </a:r>
          <a:endParaRPr lang="en-GB" sz="1800" kern="1200"/>
        </a:p>
      </dsp:txBody>
      <dsp:txXfrm>
        <a:off x="0" y="2999974"/>
        <a:ext cx="4438996" cy="531715"/>
      </dsp:txXfrm>
    </dsp:sp>
    <dsp:sp modelId="{00DD13CD-AF03-442E-9C3E-60A7F9E25C2F}">
      <dsp:nvSpPr>
        <dsp:cNvPr id="0" name=""/>
        <dsp:cNvSpPr/>
      </dsp:nvSpPr>
      <dsp:spPr bwMode="auto">
        <a:xfrm>
          <a:off x="0" y="3511996"/>
          <a:ext cx="2219497" cy="4529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defRPr/>
          </a:pPr>
          <a:r>
            <a:rPr lang="fr-FR" sz="1500" kern="1200"/>
            <a:t>Evaluation avec le modèle</a:t>
          </a:r>
          <a:endParaRPr lang="en-GB" sz="1500" kern="1200"/>
        </a:p>
      </dsp:txBody>
      <dsp:txXfrm>
        <a:off x="0" y="3511996"/>
        <a:ext cx="2219497" cy="452942"/>
      </dsp:txXfrm>
    </dsp:sp>
    <dsp:sp modelId="{8C25A282-75EC-44D5-8E26-5C122BA6AB2F}">
      <dsp:nvSpPr>
        <dsp:cNvPr id="0" name=""/>
        <dsp:cNvSpPr/>
      </dsp:nvSpPr>
      <dsp:spPr bwMode="auto">
        <a:xfrm>
          <a:off x="2194550" y="3507458"/>
          <a:ext cx="2219497" cy="4529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defRPr/>
          </a:pPr>
          <a:r>
            <a:rPr lang="fr-FR" sz="1500" kern="1200"/>
            <a:t>Evaluation par les PP</a:t>
          </a:r>
          <a:endParaRPr lang="en-GB" sz="1500" kern="1200"/>
        </a:p>
      </dsp:txBody>
      <dsp:txXfrm>
        <a:off x="2194550" y="3507458"/>
        <a:ext cx="2219497" cy="452942"/>
      </dsp:txXfrm>
    </dsp:sp>
    <dsp:sp modelId="{AEF212C7-6014-4774-9C9C-12C7E3BC3268}">
      <dsp:nvSpPr>
        <dsp:cNvPr id="0" name=""/>
        <dsp:cNvSpPr/>
      </dsp:nvSpPr>
      <dsp:spPr bwMode="auto">
        <a:xfrm rot="10800000">
          <a:off x="0" y="1500339"/>
          <a:ext cx="4438996" cy="151440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defRPr/>
          </a:pPr>
          <a:r>
            <a:rPr lang="fr-FR" sz="1800" kern="1200"/>
            <a:t>Modélisation, fonctionnement &amp; hypothèses</a:t>
          </a:r>
          <a:endParaRPr lang="en-GB" sz="1800" kern="1200"/>
        </a:p>
      </dsp:txBody>
      <dsp:txXfrm rot="-10800000">
        <a:off x="0" y="1500339"/>
        <a:ext cx="4438996" cy="531556"/>
      </dsp:txXfrm>
    </dsp:sp>
    <dsp:sp modelId="{519557AA-46A5-4AAD-9228-C50EC6BB9767}">
      <dsp:nvSpPr>
        <dsp:cNvPr id="0" name=""/>
        <dsp:cNvSpPr/>
      </dsp:nvSpPr>
      <dsp:spPr bwMode="auto">
        <a:xfrm>
          <a:off x="0" y="2031895"/>
          <a:ext cx="2219497" cy="4528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defRPr/>
          </a:pPr>
          <a:r>
            <a:rPr lang="fr-FR" sz="1500" kern="1200"/>
            <a:t>Agro (eco &amp; agronomie)</a:t>
          </a:r>
          <a:endParaRPr lang="en-GB" sz="1500" kern="1200"/>
        </a:p>
      </dsp:txBody>
      <dsp:txXfrm>
        <a:off x="0" y="2031895"/>
        <a:ext cx="2219497" cy="452807"/>
      </dsp:txXfrm>
    </dsp:sp>
    <dsp:sp modelId="{4D9E552A-B2CC-4799-B971-4451D1D8AAFF}">
      <dsp:nvSpPr>
        <dsp:cNvPr id="0" name=""/>
        <dsp:cNvSpPr/>
      </dsp:nvSpPr>
      <dsp:spPr bwMode="auto">
        <a:xfrm>
          <a:off x="2219498" y="2031895"/>
          <a:ext cx="2219497" cy="4528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defRPr/>
          </a:pPr>
          <a:r>
            <a:rPr lang="fr-FR" sz="1500" kern="1200"/>
            <a:t>Hydrologie</a:t>
          </a:r>
          <a:endParaRPr lang="en-GB" sz="1500" kern="1200"/>
        </a:p>
      </dsp:txBody>
      <dsp:txXfrm>
        <a:off x="2219498" y="2031895"/>
        <a:ext cx="2219497" cy="452807"/>
      </dsp:txXfrm>
    </dsp:sp>
    <dsp:sp modelId="{F2CF59E3-1942-4E6C-A3CA-258C7B0ACD99}">
      <dsp:nvSpPr>
        <dsp:cNvPr id="0" name=""/>
        <dsp:cNvSpPr/>
      </dsp:nvSpPr>
      <dsp:spPr bwMode="auto">
        <a:xfrm rot="10800000">
          <a:off x="0" y="704"/>
          <a:ext cx="4438996" cy="151440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defRPr/>
          </a:pPr>
          <a:r>
            <a:rPr lang="fr-FR" sz="1800" kern="1200"/>
            <a:t>Données utilisées &amp; Etat des lieux (VP)</a:t>
          </a:r>
          <a:endParaRPr lang="en-GB" sz="1800" kern="1200"/>
        </a:p>
      </dsp:txBody>
      <dsp:txXfrm rot="-10800000">
        <a:off x="0" y="704"/>
        <a:ext cx="4438996" cy="531556"/>
      </dsp:txXfrm>
    </dsp:sp>
    <dsp:sp modelId="{F954924A-F77C-456C-8676-9C36E92A0F12}">
      <dsp:nvSpPr>
        <dsp:cNvPr id="0" name=""/>
        <dsp:cNvSpPr/>
      </dsp:nvSpPr>
      <dsp:spPr bwMode="auto">
        <a:xfrm>
          <a:off x="0" y="532260"/>
          <a:ext cx="2219497" cy="4528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defRPr/>
          </a:pPr>
          <a:r>
            <a:rPr lang="fr-FR" sz="1500" kern="1200"/>
            <a:t>Présentation, partage</a:t>
          </a:r>
          <a:endParaRPr lang="en-GB" sz="1500" kern="1200"/>
        </a:p>
      </dsp:txBody>
      <dsp:txXfrm>
        <a:off x="0" y="532260"/>
        <a:ext cx="2219497" cy="452807"/>
      </dsp:txXfrm>
    </dsp:sp>
    <dsp:sp modelId="{14C2E55C-3954-46A4-94CA-A3C8A79949DB}">
      <dsp:nvSpPr>
        <dsp:cNvPr id="0" name=""/>
        <dsp:cNvSpPr/>
      </dsp:nvSpPr>
      <dsp:spPr bwMode="auto">
        <a:xfrm>
          <a:off x="2219498" y="532260"/>
          <a:ext cx="2219497" cy="4528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defRPr/>
          </a:pPr>
          <a:r>
            <a:rPr lang="fr-FR" sz="1500" kern="1200">
              <a:solidFill>
                <a:srgbClr val="FF0000"/>
              </a:solidFill>
            </a:rPr>
            <a:t>Validation</a:t>
          </a:r>
          <a:endParaRPr lang="en-GB" sz="1500" kern="1200">
            <a:solidFill>
              <a:srgbClr val="FF0000"/>
            </a:solidFill>
          </a:endParaRPr>
        </a:p>
      </dsp:txBody>
      <dsp:txXfrm>
        <a:off x="2219498" y="532260"/>
        <a:ext cx="2219497" cy="4528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2"/>
            <a:ext cx="2491134" cy="513508"/>
          </a:xfrm>
          <a:prstGeom prst="rect">
            <a:avLst/>
          </a:prstGeom>
        </p:spPr>
        <p:txBody>
          <a:bodyPr vert="horz" lIns="82441" tIns="41220" rIns="82441" bIns="41220" rtlCol="0"/>
          <a:lstStyle>
            <a:lvl1pPr algn="l">
              <a:defRPr sz="1000"/>
            </a:lvl1pPr>
          </a:lstStyle>
          <a:p>
            <a:pPr>
              <a:defRPr/>
            </a:pPr>
            <a:endParaRPr lang="fr-FR"/>
          </a:p>
        </p:txBody>
      </p:sp>
      <p:sp>
        <p:nvSpPr>
          <p:cNvPr id="3" name="Espace réservé de la date 2"/>
          <p:cNvSpPr>
            <a:spLocks noGrp="1"/>
          </p:cNvSpPr>
          <p:nvPr>
            <p:ph type="dt" idx="1"/>
          </p:nvPr>
        </p:nvSpPr>
        <p:spPr bwMode="auto">
          <a:xfrm>
            <a:off x="3256307" y="2"/>
            <a:ext cx="2491134" cy="513508"/>
          </a:xfrm>
          <a:prstGeom prst="rect">
            <a:avLst/>
          </a:prstGeom>
        </p:spPr>
        <p:txBody>
          <a:bodyPr vert="horz" lIns="82441" tIns="41220" rIns="82441" bIns="41220" rtlCol="0"/>
          <a:lstStyle>
            <a:lvl1pPr algn="r">
              <a:defRPr sz="1000"/>
            </a:lvl1pPr>
          </a:lstStyle>
          <a:p>
            <a:pPr>
              <a:defRPr/>
            </a:pPr>
            <a:fld id="{D4E7EA1A-BD43-4800-8C8F-D9E1AD0F18C7}" type="datetimeFigureOut">
              <a:rPr lang="fr-FR"/>
              <a:t>27/09/2024</a:t>
            </a:fld>
            <a:endParaRPr lang="fr-FR"/>
          </a:p>
        </p:txBody>
      </p:sp>
      <p:sp>
        <p:nvSpPr>
          <p:cNvPr id="4" name="Espace réservé de l'image des diapositives 3"/>
          <p:cNvSpPr>
            <a:spLocks noGrp="1" noRot="1" noChangeAspect="1"/>
          </p:cNvSpPr>
          <p:nvPr>
            <p:ph type="sldImg" idx="2"/>
          </p:nvPr>
        </p:nvSpPr>
        <p:spPr bwMode="auto">
          <a:xfrm>
            <a:off x="-195263" y="1279525"/>
            <a:ext cx="6138863" cy="3454399"/>
          </a:xfrm>
          <a:prstGeom prst="rect">
            <a:avLst/>
          </a:prstGeom>
          <a:noFill/>
          <a:ln w="12700">
            <a:solidFill>
              <a:prstClr val="black"/>
            </a:solidFill>
          </a:ln>
        </p:spPr>
        <p:txBody>
          <a:bodyPr vert="horz" lIns="82441" tIns="41220" rIns="82441" bIns="41220" rtlCol="0" anchor="ctr"/>
          <a:lstStyle/>
          <a:p>
            <a:pPr>
              <a:defRPr/>
            </a:pPr>
            <a:endParaRPr lang="fr-FR"/>
          </a:p>
        </p:txBody>
      </p:sp>
      <p:sp>
        <p:nvSpPr>
          <p:cNvPr id="5" name="Espace réservé des notes 4"/>
          <p:cNvSpPr>
            <a:spLocks noGrp="1"/>
          </p:cNvSpPr>
          <p:nvPr>
            <p:ph type="body" sz="quarter" idx="3"/>
          </p:nvPr>
        </p:nvSpPr>
        <p:spPr bwMode="auto">
          <a:xfrm>
            <a:off x="574877" y="4925409"/>
            <a:ext cx="4599016" cy="4029879"/>
          </a:xfrm>
          <a:prstGeom prst="rect">
            <a:avLst/>
          </a:prstGeom>
        </p:spPr>
        <p:txBody>
          <a:bodyPr vert="horz" lIns="82441" tIns="41220" rIns="82441" bIns="412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9721108"/>
            <a:ext cx="2491134" cy="513507"/>
          </a:xfrm>
          <a:prstGeom prst="rect">
            <a:avLst/>
          </a:prstGeom>
        </p:spPr>
        <p:txBody>
          <a:bodyPr vert="horz" lIns="82441" tIns="41220" rIns="82441" bIns="41220" rtlCol="0" anchor="b"/>
          <a:lstStyle>
            <a:lvl1pPr algn="l">
              <a:defRPr sz="1000"/>
            </a:lvl1pPr>
          </a:lstStyle>
          <a:p>
            <a:pPr>
              <a:defRPr/>
            </a:pPr>
            <a:endParaRPr lang="fr-FR"/>
          </a:p>
        </p:txBody>
      </p:sp>
      <p:sp>
        <p:nvSpPr>
          <p:cNvPr id="7" name="Espace réservé du numéro de diapositive 6"/>
          <p:cNvSpPr>
            <a:spLocks noGrp="1"/>
          </p:cNvSpPr>
          <p:nvPr>
            <p:ph type="sldNum" sz="quarter" idx="5"/>
          </p:nvPr>
        </p:nvSpPr>
        <p:spPr bwMode="auto">
          <a:xfrm>
            <a:off x="3256307" y="9721108"/>
            <a:ext cx="2491134" cy="513507"/>
          </a:xfrm>
          <a:prstGeom prst="rect">
            <a:avLst/>
          </a:prstGeom>
        </p:spPr>
        <p:txBody>
          <a:bodyPr vert="horz" lIns="82441" tIns="41220" rIns="82441" bIns="41220" rtlCol="0" anchor="b"/>
          <a:lstStyle>
            <a:lvl1pPr algn="r">
              <a:defRPr sz="1000"/>
            </a:lvl1pPr>
          </a:lstStyle>
          <a:p>
            <a:pPr>
              <a:defRPr/>
            </a:pPr>
            <a:fld id="{BEC58F0F-A1B7-4463-A591-D7F8583D4854}"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13D88EC-5C8E-1009-B0CD-774BA6884506}"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35523D3-2746-04AC-BC5C-019FA0117E1E}"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7DA1508-9B24-997E-1A12-696D6303AF69}"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B1941DB-5937-7708-75E0-9A2A772AE063}"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D489E1-EED5-783B-AB27-CE0E0D51F382}"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032C4C-7A91-A4B3-1241-532335413979}"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66387AA-5969-7C63-FD60-74FE95DCF770}"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A840D5D-2C2D-0253-DD9D-0494BB68D73F}"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67408027" name="Slide Image Placeholder 1"/>
          <p:cNvSpPr>
            <a:spLocks noGrp="1" noRot="1" noChangeAspect="1"/>
          </p:cNvSpPr>
          <p:nvPr>
            <p:ph type="sldImg"/>
          </p:nvPr>
        </p:nvSpPr>
        <p:spPr bwMode="auto">
          <a:xfrm>
            <a:off x="-195263" y="1279525"/>
            <a:ext cx="6138863" cy="3454400"/>
          </a:xfrm>
        </p:spPr>
      </p:sp>
      <p:sp>
        <p:nvSpPr>
          <p:cNvPr id="457288849" name="Notes Placeholder 2"/>
          <p:cNvSpPr>
            <a:spLocks noGrp="1"/>
          </p:cNvSpPr>
          <p:nvPr>
            <p:ph type="body" idx="1"/>
          </p:nvPr>
        </p:nvSpPr>
        <p:spPr bwMode="auto"/>
        <p:txBody>
          <a:bodyPr/>
          <a:lstStyle/>
          <a:p>
            <a:pPr>
              <a:defRPr/>
            </a:pPr>
            <a:endParaRPr/>
          </a:p>
        </p:txBody>
      </p:sp>
      <p:sp>
        <p:nvSpPr>
          <p:cNvPr id="1542293437" name="Slide Number Placeholder 3"/>
          <p:cNvSpPr>
            <a:spLocks noGrp="1"/>
          </p:cNvSpPr>
          <p:nvPr>
            <p:ph type="sldNum" sz="quarter" idx="10"/>
          </p:nvPr>
        </p:nvSpPr>
        <p:spPr bwMode="auto"/>
        <p:txBody>
          <a:bodyPr/>
          <a:lstStyle/>
          <a:p>
            <a:pPr>
              <a:defRPr/>
            </a:pPr>
            <a:fld id="{3E02FD1C-6B59-B680-6F53-095E440506C6}"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098E6B7-B584-3354-5C7D-8418AF7C3E1C}"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D6AA188-AA8A-8B23-420C-2856BA6E0173}"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744DB98-5FEF-565B-8A68-1616EF1B8ABE}"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74ED492-53AE-528B-29ED-9A126EA6FE1D}"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195263" y="1279525"/>
            <a:ext cx="6138863" cy="3454400"/>
          </a:xfrm>
        </p:spPr>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200">
                <a:latin typeface="Calibri"/>
                <a:ea typeface="Calibri"/>
                <a:cs typeface="Times New Roman"/>
              </a:rPr>
              <a:t>Options : - 3 transparency issue : show them how it would be better if all the data is known</a:t>
            </a:r>
            <a:endParaRPr/>
          </a:p>
          <a:p>
            <a:pPr>
              <a:defRPr/>
            </a:pPr>
            <a:endParaRPr lang="en-GB"/>
          </a:p>
        </p:txBody>
      </p:sp>
      <p:sp>
        <p:nvSpPr>
          <p:cNvPr id="4" name="Espace réservé du numéro de diapositive 3"/>
          <p:cNvSpPr>
            <a:spLocks noGrp="1"/>
          </p:cNvSpPr>
          <p:nvPr>
            <p:ph type="sldNum" sz="quarter" idx="5"/>
          </p:nvPr>
        </p:nvSpPr>
        <p:spPr bwMode="auto"/>
        <p:txBody>
          <a:bodyPr/>
          <a:lstStyle/>
          <a:p>
            <a:pPr>
              <a:defRPr/>
            </a:pPr>
            <a:fld id="{BEC58F0F-A1B7-4463-A591-D7F8583D4854}" type="slidenum">
              <a:rPr lang="fr-F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195263" y="1279525"/>
            <a:ext cx="6138863" cy="3454400"/>
          </a:xfrm>
        </p:spPr>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a:latin typeface="Calibri"/>
                <a:ea typeface="Calibri"/>
                <a:cs typeface="Times New Roman"/>
              </a:rPr>
              <a:t>( =&gt; voir le folder in LAB AUDOIS / DELIVRABLES)</a:t>
            </a:r>
            <a:endParaRPr lang="en-GB" sz="1200">
              <a:latin typeface="Calibri"/>
              <a:ea typeface="Calibri"/>
              <a:cs typeface="Times New Roman"/>
            </a:endParaRPr>
          </a:p>
          <a:p>
            <a:pPr>
              <a:defRPr/>
            </a:pPr>
            <a:endParaRPr lang="en-GB"/>
          </a:p>
        </p:txBody>
      </p:sp>
      <p:sp>
        <p:nvSpPr>
          <p:cNvPr id="4" name="Espace réservé du numéro de diapositive 3"/>
          <p:cNvSpPr>
            <a:spLocks noGrp="1"/>
          </p:cNvSpPr>
          <p:nvPr>
            <p:ph type="sldNum" sz="quarter" idx="5"/>
          </p:nvPr>
        </p:nvSpPr>
        <p:spPr bwMode="auto"/>
        <p:txBody>
          <a:bodyPr/>
          <a:lstStyle/>
          <a:p>
            <a:pPr>
              <a:defRPr/>
            </a:pPr>
            <a:fld id="{BEC58F0F-A1B7-4463-A591-D7F8583D4854}" type="slidenum">
              <a:rPr lang="fr-F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B03B704-413A-73AC-E00D-593E2A9860D7}"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603766F-03F0-0538-DE29-6E716C732105}" type="slidenum">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2E59B38-1C3D-D650-24E2-81D58C9FE4C6}"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C933FA6-397E-1E23-CACB-DA2BA3FD0D07}" type="slidenum">
              <a:rPr/>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647CDB7-9F6F-6DB5-5DF8-58C5A3988861}"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5E38670-8E44-FF15-7244-A97CEB93F891}"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DE28EE8-67C2-CD6F-2277-301A4BF58902}"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D22C406-D25E-F459-D177-24E963322F6A}"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10563044" name="Slide Image Placeholder 1"/>
          <p:cNvSpPr>
            <a:spLocks noGrp="1" noRot="1" noChangeAspect="1"/>
          </p:cNvSpPr>
          <p:nvPr>
            <p:ph type="sldImg"/>
          </p:nvPr>
        </p:nvSpPr>
        <p:spPr bwMode="auto">
          <a:xfrm>
            <a:off x="-195263" y="1279525"/>
            <a:ext cx="6138863" cy="3454400"/>
          </a:xfrm>
        </p:spPr>
      </p:sp>
      <p:sp>
        <p:nvSpPr>
          <p:cNvPr id="510086366" name="Notes Placeholder 2"/>
          <p:cNvSpPr>
            <a:spLocks noGrp="1"/>
          </p:cNvSpPr>
          <p:nvPr>
            <p:ph type="body" idx="1"/>
          </p:nvPr>
        </p:nvSpPr>
        <p:spPr bwMode="auto"/>
        <p:txBody>
          <a:bodyPr/>
          <a:lstStyle/>
          <a:p>
            <a:pPr>
              <a:defRPr/>
            </a:pPr>
            <a:endParaRPr/>
          </a:p>
        </p:txBody>
      </p:sp>
      <p:sp>
        <p:nvSpPr>
          <p:cNvPr id="161218465" name="Slide Number Placeholder 3"/>
          <p:cNvSpPr>
            <a:spLocks noGrp="1"/>
          </p:cNvSpPr>
          <p:nvPr>
            <p:ph type="sldNum" sz="quarter" idx="10"/>
          </p:nvPr>
        </p:nvSpPr>
        <p:spPr bwMode="auto"/>
        <p:txBody>
          <a:bodyPr/>
          <a:lstStyle/>
          <a:p>
            <a:pPr>
              <a:defRPr/>
            </a:pPr>
            <a:fld id="{2F5FC02F-DEB9-5B60-D1C7-3AE1F884AD28}"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95263" y="1279525"/>
            <a:ext cx="6138863" cy="34544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7122BD8-0FBE-BFEB-0CB2-28BCEEDAD87C}"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195263" y="1279525"/>
            <a:ext cx="6138863" cy="3454400"/>
          </a:xfrm>
        </p:spPr>
      </p:sp>
      <p:sp>
        <p:nvSpPr>
          <p:cNvPr id="3" name="Espace réservé des notes 2"/>
          <p:cNvSpPr>
            <a:spLocks noGrp="1"/>
          </p:cNvSpPr>
          <p:nvPr>
            <p:ph type="body" idx="1"/>
          </p:nvPr>
        </p:nvSpPr>
        <p:spPr bwMode="auto"/>
        <p:txBody>
          <a:bodyPr/>
          <a:lstStyle/>
          <a:p>
            <a:pPr>
              <a:defRPr/>
            </a:pPr>
            <a:r>
              <a:rPr lang="fr-FR"/>
              <a:t>Refernce date for the beginning of growing season: 1st April related to the agreement between hydropower reservoirs and agricultural sector: this is the deadline considered. In SIMETAW the planting date is important. For ex for vine it is the 20th of March. Water availability is given at the basin scale for all the users that are using the Aude resource</a:t>
            </a:r>
            <a:endParaRPr/>
          </a:p>
        </p:txBody>
      </p:sp>
      <p:sp>
        <p:nvSpPr>
          <p:cNvPr id="4" name="Espace réservé du numéro de diapositive 3"/>
          <p:cNvSpPr>
            <a:spLocks noGrp="1"/>
          </p:cNvSpPr>
          <p:nvPr>
            <p:ph type="sldNum" sz="quarter" idx="10"/>
          </p:nvPr>
        </p:nvSpPr>
        <p:spPr bwMode="auto"/>
        <p:txBody>
          <a:bodyPr/>
          <a:lstStyle/>
          <a:p>
            <a:pPr>
              <a:defRPr/>
            </a:pPr>
            <a:fld id="{573BF4AB-C7AB-401B-BAA4-C9105AA2C61C}" type="slidenum">
              <a:rPr lang="fr-F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Diapositive de titre - Version 1">
    <p:bg>
      <p:bgPr>
        <a:solidFill>
          <a:schemeClr val="bg1"/>
        </a:solidFill>
        <a:effectLst/>
      </p:bgPr>
    </p:bg>
    <p:spTree>
      <p:nvGrpSpPr>
        <p:cNvPr id="1" name=""/>
        <p:cNvGrpSpPr/>
        <p:nvPr/>
      </p:nvGrpSpPr>
      <p:grpSpPr bwMode="auto">
        <a:xfrm>
          <a:off x="0" y="0"/>
          <a:ext cx="0" cy="0"/>
          <a:chOff x="0" y="0"/>
          <a:chExt cx="0" cy="0"/>
        </a:xfrm>
      </p:grpSpPr>
      <p:pic>
        <p:nvPicPr>
          <p:cNvPr id="5" name="Image 4"/>
          <p:cNvPicPr>
            <a:picLocks noChangeAspect="1"/>
          </p:cNvPicPr>
          <p:nvPr userDrawn="1"/>
        </p:nvPicPr>
        <p:blipFill>
          <a:blip r:embed="rId2"/>
          <a:stretch/>
        </p:blipFill>
        <p:spPr bwMode="auto">
          <a:xfrm>
            <a:off x="0" y="2394290"/>
            <a:ext cx="4076699" cy="2790824"/>
          </a:xfrm>
          <a:prstGeom prst="rect">
            <a:avLst/>
          </a:prstGeom>
        </p:spPr>
      </p:pic>
      <p:pic>
        <p:nvPicPr>
          <p:cNvPr id="6" name="Image 5"/>
          <p:cNvPicPr>
            <a:picLocks noChangeAspect="1"/>
          </p:cNvPicPr>
          <p:nvPr userDrawn="1"/>
        </p:nvPicPr>
        <p:blipFill>
          <a:blip r:embed="rId3"/>
          <a:stretch/>
        </p:blipFill>
        <p:spPr bwMode="auto">
          <a:xfrm>
            <a:off x="1869308" y="2418921"/>
            <a:ext cx="314325" cy="428625"/>
          </a:xfrm>
          <a:prstGeom prst="rect">
            <a:avLst/>
          </a:prstGeom>
        </p:spPr>
      </p:pic>
      <p:sp>
        <p:nvSpPr>
          <p:cNvPr id="7" name="Rectangle 6"/>
          <p:cNvSpPr/>
          <p:nvPr userDrawn="1"/>
        </p:nvSpPr>
        <p:spPr bwMode="auto">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sz="1800">
              <a:ln>
                <a:noFill/>
              </a:ln>
              <a:solidFill>
                <a:schemeClr val="bg1"/>
              </a:solidFill>
            </a:endParaRPr>
          </a:p>
        </p:txBody>
      </p:sp>
      <p:sp>
        <p:nvSpPr>
          <p:cNvPr id="8" name="Title 1"/>
          <p:cNvSpPr>
            <a:spLocks noGrp="1"/>
          </p:cNvSpPr>
          <p:nvPr>
            <p:ph type="ctrTitle"/>
          </p:nvPr>
        </p:nvSpPr>
        <p:spPr bwMode="auto">
          <a:xfrm>
            <a:off x="2401843" y="2323859"/>
            <a:ext cx="9144000" cy="1057708"/>
          </a:xfrm>
          <a:prstGeom prst="rect">
            <a:avLst/>
          </a:prstGeom>
        </p:spPr>
        <p:txBody>
          <a:bodyPr anchor="t" anchorCtr="0">
            <a:normAutofit/>
          </a:bodyPr>
          <a:lstStyle>
            <a:lvl1pPr marL="0" indent="0" algn="l">
              <a:buFontTx/>
              <a:buNone/>
              <a:defRPr sz="3600"/>
            </a:lvl1pPr>
          </a:lstStyle>
          <a:p>
            <a:pPr>
              <a:defRPr/>
            </a:pPr>
            <a:r>
              <a:rPr lang="fr-FR"/>
              <a:t>Modifiez le style du titre</a:t>
            </a:r>
            <a:endParaRPr lang="en-US"/>
          </a:p>
        </p:txBody>
      </p:sp>
      <p:sp>
        <p:nvSpPr>
          <p:cNvPr id="9" name="Subtitle 2"/>
          <p:cNvSpPr>
            <a:spLocks noGrp="1"/>
          </p:cNvSpPr>
          <p:nvPr>
            <p:ph type="subTitle" idx="1"/>
          </p:nvPr>
        </p:nvSpPr>
        <p:spPr bwMode="auto">
          <a:xfrm>
            <a:off x="2401843" y="3191097"/>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pic>
        <p:nvPicPr>
          <p:cNvPr id="3" name="Image 2" descr="Une image contenant dessin, signe&#10;&#10;Description générée automatiquement"/>
          <p:cNvPicPr>
            <a:picLocks noChangeAspect="1"/>
          </p:cNvPicPr>
          <p:nvPr userDrawn="1"/>
        </p:nvPicPr>
        <p:blipFill>
          <a:blip r:embed="rId4"/>
          <a:stretch/>
        </p:blipFill>
        <p:spPr bwMode="auto">
          <a:xfrm>
            <a:off x="2401843" y="5628463"/>
            <a:ext cx="2286000" cy="8972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1_Titre vertical et texte">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9598429" y="365132"/>
            <a:ext cx="1755371" cy="5811839"/>
          </a:xfrm>
          <a:prstGeom prst="rect">
            <a:avLst/>
          </a:prstGeom>
        </p:spPr>
        <p:txBody>
          <a:bodyPr vert="eaVert"/>
          <a:lstStyle/>
          <a:p>
            <a:pPr>
              <a:defRPr/>
            </a:pPr>
            <a:r>
              <a:rPr lang="fr-FR"/>
              <a:t>Modifiez le style du titre</a:t>
            </a:r>
            <a:endParaRPr lang="en-US"/>
          </a:p>
        </p:txBody>
      </p:sp>
      <p:sp>
        <p:nvSpPr>
          <p:cNvPr id="3" name="Vertical Text Placeholder 2"/>
          <p:cNvSpPr>
            <a:spLocks noGrp="1"/>
          </p:cNvSpPr>
          <p:nvPr>
            <p:ph type="body" orient="vert" idx="1"/>
          </p:nvPr>
        </p:nvSpPr>
        <p:spPr bwMode="auto">
          <a:xfrm>
            <a:off x="838210" y="365132"/>
            <a:ext cx="8241047" cy="5811839"/>
          </a:xfrm>
          <a:prstGeom prst="rect">
            <a:avLst/>
          </a:prstGeo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Subtitle 2"/>
          <p:cNvSpPr>
            <a:spLocks noGrp="1"/>
          </p:cNvSpPr>
          <p:nvPr>
            <p:ph type="subTitle" idx="10"/>
          </p:nvPr>
        </p:nvSpPr>
        <p:spPr bwMode="auto">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E87F080F-07AA-4CE0-B393-3268CD45002E}" type="datetimeFigureOut">
              <a:rPr lang="fr-FR"/>
              <a:t>27/09/2024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4B10EBC7-EB6D-4E11-BD42-69F7A48D0765}"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matchingName="Page classique" userDrawn="1">
  <p:cSld name="Page classique">
    <p:spTree>
      <p:nvGrpSpPr>
        <p:cNvPr id="1" name=""/>
        <p:cNvGrpSpPr/>
        <p:nvPr/>
      </p:nvGrpSpPr>
      <p:grpSpPr bwMode="auto">
        <a:xfrm>
          <a:off x="0" y="0"/>
          <a:ext cx="0" cy="0"/>
          <a:chOff x="0" y="0"/>
          <a:chExt cx="0" cy="0"/>
        </a:xfrm>
      </p:grpSpPr>
      <p:sp>
        <p:nvSpPr>
          <p:cNvPr id="23" name="Google Shape;23;p18"/>
          <p:cNvSpPr txBox="1">
            <a:spLocks noGrp="1"/>
          </p:cNvSpPr>
          <p:nvPr>
            <p:ph type="title"/>
          </p:nvPr>
        </p:nvSpPr>
        <p:spPr bwMode="auto">
          <a:xfrm>
            <a:off x="743192" y="149638"/>
            <a:ext cx="10216343" cy="888251"/>
          </a:xfrm>
          <a:prstGeom prst="rect">
            <a:avLst/>
          </a:prstGeom>
          <a:noFill/>
          <a:ln>
            <a:noFill/>
          </a:ln>
        </p:spPr>
        <p:txBody>
          <a:bodyPr spcFirstLastPara="1" wrap="square" lIns="0" tIns="46800" rIns="91425" bIns="45700" anchor="ctr" anchorCtr="0">
            <a:normAutofit/>
          </a:bodyPr>
          <a:lstStyle>
            <a:lvl1pPr lvl="0" algn="l">
              <a:lnSpc>
                <a:spcPct val="90000"/>
              </a:lnSpc>
              <a:spcBef>
                <a:spcPts val="0"/>
              </a:spcBef>
              <a:spcAft>
                <a:spcPts val="0"/>
              </a:spcAft>
              <a:buClr>
                <a:srgbClr val="00A3A6"/>
              </a:buClr>
              <a:buSzPts val="300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24" name="Google Shape;24;p18"/>
          <p:cNvSpPr txBox="1">
            <a:spLocks noGrp="1"/>
          </p:cNvSpPr>
          <p:nvPr>
            <p:ph type="body" idx="1"/>
          </p:nvPr>
        </p:nvSpPr>
        <p:spPr bwMode="auto">
          <a:xfrm>
            <a:off x="1122345" y="1537856"/>
            <a:ext cx="9680172" cy="40067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a:defRPr/>
            </a:pPr>
            <a:endParaRPr/>
          </a:p>
        </p:txBody>
      </p:sp>
      <p:sp>
        <p:nvSpPr>
          <p:cNvPr id="25" name="Google Shape;25;p18"/>
          <p:cNvSpPr txBox="1">
            <a:spLocks noGrp="1"/>
          </p:cNvSpPr>
          <p:nvPr>
            <p:ph type="subTitle" idx="2"/>
          </p:nvPr>
        </p:nvSpPr>
        <p:spPr bwMode="auto">
          <a:xfrm>
            <a:off x="1122336" y="858842"/>
            <a:ext cx="9680171" cy="6790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matchingName="1_Titre seul" userDrawn="1">
  <p:cSld name="2_Titre seul">
    <p:spTree>
      <p:nvGrpSpPr>
        <p:cNvPr id="1" name=""/>
        <p:cNvGrpSpPr/>
        <p:nvPr/>
      </p:nvGrpSpPr>
      <p:grpSpPr bwMode="auto">
        <a:xfrm>
          <a:off x="0" y="0"/>
          <a:ext cx="0" cy="0"/>
          <a:chOff x="0" y="0"/>
          <a:chExt cx="0" cy="0"/>
        </a:xfrm>
      </p:grpSpPr>
      <p:sp>
        <p:nvSpPr>
          <p:cNvPr id="27" name="Google Shape;27;p19"/>
          <p:cNvSpPr txBox="1">
            <a:spLocks noGrp="1"/>
          </p:cNvSpPr>
          <p:nvPr>
            <p:ph type="title"/>
          </p:nvPr>
        </p:nvSpPr>
        <p:spPr bwMode="auto">
          <a:xfrm>
            <a:off x="743192" y="149638"/>
            <a:ext cx="10216343" cy="888251"/>
          </a:xfrm>
          <a:prstGeom prst="rect">
            <a:avLst/>
          </a:prstGeom>
          <a:noFill/>
          <a:ln>
            <a:noFill/>
          </a:ln>
        </p:spPr>
        <p:txBody>
          <a:bodyPr spcFirstLastPara="1" wrap="square" lIns="0" tIns="46800" rIns="91425" bIns="45700" anchor="ctr" anchorCtr="0">
            <a:normAutofit/>
          </a:bodyPr>
          <a:lstStyle>
            <a:lvl1pPr lvl="0" algn="l">
              <a:lnSpc>
                <a:spcPct val="90000"/>
              </a:lnSpc>
              <a:spcBef>
                <a:spcPts val="0"/>
              </a:spcBef>
              <a:spcAft>
                <a:spcPts val="0"/>
              </a:spcAft>
              <a:buClr>
                <a:srgbClr val="00A3A6"/>
              </a:buClr>
              <a:buSzPts val="300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9_Page classiqu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3" name="Text Placeholder 2"/>
          <p:cNvSpPr>
            <a:spLocks noGrp="1"/>
          </p:cNvSpPr>
          <p:nvPr>
            <p:ph type="body" idx="1"/>
          </p:nvPr>
        </p:nvSpPr>
        <p:spPr bwMode="auto">
          <a:xfrm>
            <a:off x="1122345" y="1537856"/>
            <a:ext cx="9680172" cy="4006733"/>
          </a:xfrm>
          <a:prstGeom prst="rect">
            <a:avLst/>
          </a:prstGeom>
        </p:spPr>
        <p:txBody>
          <a:bodyPr>
            <a:norm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
        <p:nvSpPr>
          <p:cNvPr id="7" name="Subtitle 2"/>
          <p:cNvSpPr>
            <a:spLocks noGrp="1"/>
          </p:cNvSpPr>
          <p:nvPr>
            <p:ph type="subTitle" idx="10"/>
          </p:nvPr>
        </p:nvSpPr>
        <p:spPr bwMode="auto">
          <a:xfrm>
            <a:off x="1122336" y="858842"/>
            <a:ext cx="9680171"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 Version 2">
    <p:bg>
      <p:bgPr>
        <a:solidFill>
          <a:srgbClr val="00A3A6"/>
        </a:solidFill>
        <a:effectLst/>
      </p:bgPr>
    </p:bg>
    <p:spTree>
      <p:nvGrpSpPr>
        <p:cNvPr id="1" name=""/>
        <p:cNvGrpSpPr/>
        <p:nvPr/>
      </p:nvGrpSpPr>
      <p:grpSpPr bwMode="auto">
        <a:xfrm>
          <a:off x="0" y="0"/>
          <a:ext cx="0" cy="0"/>
          <a:chOff x="0" y="0"/>
          <a:chExt cx="0" cy="0"/>
        </a:xfrm>
      </p:grpSpPr>
      <p:pic>
        <p:nvPicPr>
          <p:cNvPr id="5" name="Image 4"/>
          <p:cNvPicPr>
            <a:picLocks noChangeAspect="1"/>
          </p:cNvPicPr>
          <p:nvPr userDrawn="1"/>
        </p:nvPicPr>
        <p:blipFill>
          <a:blip r:embed="rId2"/>
          <a:stretch/>
        </p:blipFill>
        <p:spPr bwMode="auto">
          <a:xfrm>
            <a:off x="254627" y="3824915"/>
            <a:ext cx="4076190" cy="2790476"/>
          </a:xfrm>
          <a:prstGeom prst="rect">
            <a:avLst/>
          </a:prstGeom>
        </p:spPr>
      </p:pic>
      <p:pic>
        <p:nvPicPr>
          <p:cNvPr id="6" name="Image 5"/>
          <p:cNvPicPr>
            <a:picLocks noChangeAspect="1"/>
          </p:cNvPicPr>
          <p:nvPr userDrawn="1"/>
        </p:nvPicPr>
        <p:blipFill>
          <a:blip r:embed="rId3"/>
          <a:stretch/>
        </p:blipFill>
        <p:spPr bwMode="auto">
          <a:xfrm>
            <a:off x="1869315" y="2825325"/>
            <a:ext cx="314286" cy="428572"/>
          </a:xfrm>
          <a:prstGeom prst="rect">
            <a:avLst/>
          </a:prstGeom>
        </p:spPr>
      </p:pic>
      <p:sp>
        <p:nvSpPr>
          <p:cNvPr id="7" name="Rectangle 6"/>
          <p:cNvSpPr/>
          <p:nvPr userDrawn="1"/>
        </p:nvSpPr>
        <p:spPr bwMode="auto">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sz="1800">
              <a:ln>
                <a:noFill/>
              </a:ln>
              <a:solidFill>
                <a:schemeClr val="bg1"/>
              </a:solidFill>
            </a:endParaRPr>
          </a:p>
        </p:txBody>
      </p:sp>
      <p:sp>
        <p:nvSpPr>
          <p:cNvPr id="8" name="Title 1"/>
          <p:cNvSpPr>
            <a:spLocks noGrp="1"/>
          </p:cNvSpPr>
          <p:nvPr>
            <p:ph type="ctrTitle"/>
          </p:nvPr>
        </p:nvSpPr>
        <p:spPr bwMode="auto">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pPr>
              <a:defRPr/>
            </a:pPr>
            <a:r>
              <a:rPr lang="fr-FR"/>
              <a:t>Modifiez le style du titre</a:t>
            </a:r>
            <a:endParaRPr lang="en-US"/>
          </a:p>
        </p:txBody>
      </p:sp>
      <p:sp>
        <p:nvSpPr>
          <p:cNvPr id="9" name="Subtitle 2"/>
          <p:cNvSpPr>
            <a:spLocks noGrp="1"/>
          </p:cNvSpPr>
          <p:nvPr>
            <p:ph type="subTitle" idx="1"/>
          </p:nvPr>
        </p:nvSpPr>
        <p:spPr bwMode="auto">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re et contenu">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1122336" y="1747095"/>
            <a:ext cx="9724504" cy="4009911"/>
          </a:xfrm>
          <a:prstGeom prst="rect">
            <a:avLst/>
          </a:prstGeom>
        </p:spPr>
        <p:txBody>
          <a:bodyPr/>
          <a:lstStyle>
            <a:lvl1pPr>
              <a:defRPr sz="2400" b="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10"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Deux contenus">
    <p:spTree>
      <p:nvGrpSpPr>
        <p:cNvPr id="1" name=""/>
        <p:cNvGrpSpPr/>
        <p:nvPr/>
      </p:nvGrpSpPr>
      <p:grpSpPr bwMode="auto">
        <a:xfrm>
          <a:off x="0" y="0"/>
          <a:ext cx="0" cy="0"/>
          <a:chOff x="0" y="0"/>
          <a:chExt cx="0" cy="0"/>
        </a:xfrm>
      </p:grpSpPr>
      <p:sp>
        <p:nvSpPr>
          <p:cNvPr id="3" name="Content Placeholder 2"/>
          <p:cNvSpPr>
            <a:spLocks noGrp="1"/>
          </p:cNvSpPr>
          <p:nvPr>
            <p:ph sz="half" idx="1"/>
          </p:nvPr>
        </p:nvSpPr>
        <p:spPr bwMode="auto">
          <a:xfrm>
            <a:off x="1122336" y="1537860"/>
            <a:ext cx="4401589" cy="4351339"/>
          </a:xfrm>
          <a:prstGeom prst="rect">
            <a:avLst/>
          </a:prstGeom>
        </p:spPr>
        <p:txBody>
          <a:bodyPr/>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Content Placeholder 3"/>
          <p:cNvSpPr>
            <a:spLocks noGrp="1"/>
          </p:cNvSpPr>
          <p:nvPr>
            <p:ph sz="half" idx="2"/>
          </p:nvPr>
        </p:nvSpPr>
        <p:spPr bwMode="auto">
          <a:xfrm>
            <a:off x="6145996" y="1537860"/>
            <a:ext cx="4401589" cy="4351339"/>
          </a:xfrm>
          <a:prstGeom prst="rect">
            <a:avLst/>
          </a:prstGeom>
        </p:spPr>
        <p:txBody>
          <a:bodyPr/>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0"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11"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Comparaison">
    <p:spTree>
      <p:nvGrpSpPr>
        <p:cNvPr id="1" name=""/>
        <p:cNvGrpSpPr/>
        <p:nvPr/>
      </p:nvGrpSpPr>
      <p:grpSpPr bwMode="auto">
        <a:xfrm>
          <a:off x="0" y="0"/>
          <a:ext cx="0" cy="0"/>
          <a:chOff x="0" y="0"/>
          <a:chExt cx="0" cy="0"/>
        </a:xfrm>
      </p:grpSpPr>
      <p:sp>
        <p:nvSpPr>
          <p:cNvPr id="3" name="Text Placeholder 2"/>
          <p:cNvSpPr>
            <a:spLocks noGrp="1"/>
          </p:cNvSpPr>
          <p:nvPr>
            <p:ph type="body" idx="1"/>
          </p:nvPr>
        </p:nvSpPr>
        <p:spPr bwMode="auto">
          <a:xfrm>
            <a:off x="1122336" y="1537860"/>
            <a:ext cx="4330297"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a:pPr>
            <a:r>
              <a:rPr lang="fr-FR"/>
              <a:t>Cliquez pour modifier les styles du texte du masque</a:t>
            </a:r>
            <a:endParaRPr/>
          </a:p>
        </p:txBody>
      </p:sp>
      <p:sp>
        <p:nvSpPr>
          <p:cNvPr id="4" name="Content Placeholder 3"/>
          <p:cNvSpPr>
            <a:spLocks noGrp="1"/>
          </p:cNvSpPr>
          <p:nvPr>
            <p:ph sz="half" idx="2"/>
          </p:nvPr>
        </p:nvSpPr>
        <p:spPr bwMode="auto">
          <a:xfrm>
            <a:off x="1122336" y="2355454"/>
            <a:ext cx="4330297" cy="3369393"/>
          </a:xfrm>
          <a:prstGeom prst="rect">
            <a:avLst/>
          </a:prstGeom>
        </p:spPr>
        <p:txBody>
          <a:bodyPr/>
          <a:lstStyle>
            <a:lvl1pPr>
              <a:defRPr sz="2400"/>
            </a:lvl1pPr>
            <a:lvl2pPr>
              <a:defRPr sz="20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 name="Text Placeholder 4"/>
          <p:cNvSpPr>
            <a:spLocks noGrp="1"/>
          </p:cNvSpPr>
          <p:nvPr>
            <p:ph type="body" sz="quarter" idx="3"/>
          </p:nvPr>
        </p:nvSpPr>
        <p:spPr bwMode="auto">
          <a:xfrm>
            <a:off x="6104140" y="1537860"/>
            <a:ext cx="4351624"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a:pPr>
            <a:r>
              <a:rPr lang="fr-FR"/>
              <a:t>Cliquez pour modifier les styles du texte du masque</a:t>
            </a:r>
            <a:endParaRPr/>
          </a:p>
        </p:txBody>
      </p:sp>
      <p:sp>
        <p:nvSpPr>
          <p:cNvPr id="6" name="Content Placeholder 5"/>
          <p:cNvSpPr>
            <a:spLocks noGrp="1"/>
          </p:cNvSpPr>
          <p:nvPr>
            <p:ph sz="quarter" idx="4"/>
          </p:nvPr>
        </p:nvSpPr>
        <p:spPr bwMode="auto">
          <a:xfrm>
            <a:off x="6104140" y="2355454"/>
            <a:ext cx="4351624" cy="3369393"/>
          </a:xfrm>
          <a:prstGeom prst="rect">
            <a:avLst/>
          </a:prstGeom>
        </p:spPr>
        <p:txBody>
          <a:bodyPr/>
          <a:lstStyle>
            <a:lvl1pPr>
              <a:defRPr sz="2400"/>
            </a:lvl1pPr>
            <a:lvl2pPr>
              <a:defRPr sz="20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2"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13"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1_Titre seul">
    <p:spTree>
      <p:nvGrpSpPr>
        <p:cNvPr id="1" name=""/>
        <p:cNvGrpSpPr/>
        <p:nvPr/>
      </p:nvGrpSpPr>
      <p:grpSpPr bwMode="auto">
        <a:xfrm>
          <a:off x="0" y="0"/>
          <a:ext cx="0" cy="0"/>
          <a:chOff x="0" y="0"/>
          <a:chExt cx="0" cy="0"/>
        </a:xfrm>
      </p:grpSpPr>
      <p:sp>
        <p:nvSpPr>
          <p:cNvPr id="7"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Contenu avec légend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42604" y="581891"/>
            <a:ext cx="4109957" cy="910244"/>
          </a:xfrm>
          <a:prstGeom prst="rect">
            <a:avLst/>
          </a:prstGeom>
        </p:spPr>
        <p:txBody>
          <a:bodyPr anchor="t" anchorCtr="0">
            <a:normAutofit/>
          </a:bodyPr>
          <a:lstStyle>
            <a:lvl1pPr>
              <a:defRPr sz="2400"/>
            </a:lvl1pPr>
          </a:lstStyle>
          <a:p>
            <a:pPr>
              <a:defRPr/>
            </a:pPr>
            <a:r>
              <a:rPr lang="fr-FR"/>
              <a:t>Modifiez le style du titre</a:t>
            </a:r>
            <a:endParaRPr lang="en-US"/>
          </a:p>
        </p:txBody>
      </p:sp>
      <p:sp>
        <p:nvSpPr>
          <p:cNvPr id="3" name="Content Placeholder 2"/>
          <p:cNvSpPr>
            <a:spLocks noGrp="1"/>
          </p:cNvSpPr>
          <p:nvPr>
            <p:ph idx="1"/>
          </p:nvPr>
        </p:nvSpPr>
        <p:spPr bwMode="auto">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8" name="Subtitle 2"/>
          <p:cNvSpPr>
            <a:spLocks noGrp="1"/>
          </p:cNvSpPr>
          <p:nvPr>
            <p:ph type="subTitle" idx="10"/>
          </p:nvPr>
        </p:nvSpPr>
        <p:spPr bwMode="auto">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
        <p:nvSpPr>
          <p:cNvPr id="9" name="Text Placeholder 2"/>
          <p:cNvSpPr>
            <a:spLocks noGrp="1"/>
          </p:cNvSpPr>
          <p:nvPr>
            <p:ph type="body" idx="11"/>
          </p:nvPr>
        </p:nvSpPr>
        <p:spPr bwMode="auto">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Image avec légende">
    <p:spTree>
      <p:nvGrpSpPr>
        <p:cNvPr id="1" name=""/>
        <p:cNvGrpSpPr/>
        <p:nvPr/>
      </p:nvGrpSpPr>
      <p:grpSpPr bwMode="auto">
        <a:xfrm>
          <a:off x="0" y="0"/>
          <a:ext cx="0" cy="0"/>
          <a:chOff x="0" y="0"/>
          <a:chExt cx="0" cy="0"/>
        </a:xfrm>
      </p:grpSpPr>
      <p:sp>
        <p:nvSpPr>
          <p:cNvPr id="3" name="Picture Placeholder 2"/>
          <p:cNvSpPr>
            <a:spLocks noGrp="1" noChangeAspect="1"/>
          </p:cNvSpPr>
          <p:nvPr>
            <p:ph type="pic" idx="1"/>
          </p:nvPr>
        </p:nvSpPr>
        <p:spPr bwMode="auto">
          <a:xfrm>
            <a:off x="5183188" y="581894"/>
            <a:ext cx="6172200" cy="5037514"/>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a:defRPr/>
            </a:pPr>
            <a:r>
              <a:rPr lang="fr-FR"/>
              <a:t>Cliquez sur l'icône pour ajouter une image</a:t>
            </a:r>
            <a:endParaRPr lang="en-US"/>
          </a:p>
        </p:txBody>
      </p:sp>
      <p:sp>
        <p:nvSpPr>
          <p:cNvPr id="13" name="Title 1"/>
          <p:cNvSpPr>
            <a:spLocks noGrp="1"/>
          </p:cNvSpPr>
          <p:nvPr>
            <p:ph type="title"/>
          </p:nvPr>
        </p:nvSpPr>
        <p:spPr bwMode="auto">
          <a:xfrm>
            <a:off x="742604" y="581891"/>
            <a:ext cx="4109957" cy="910244"/>
          </a:xfrm>
          <a:prstGeom prst="rect">
            <a:avLst/>
          </a:prstGeom>
        </p:spPr>
        <p:txBody>
          <a:bodyPr anchor="t" anchorCtr="0">
            <a:normAutofit/>
          </a:bodyPr>
          <a:lstStyle>
            <a:lvl1pPr>
              <a:defRPr sz="2400"/>
            </a:lvl1pPr>
          </a:lstStyle>
          <a:p>
            <a:pPr>
              <a:defRPr/>
            </a:pPr>
            <a:r>
              <a:rPr lang="fr-FR"/>
              <a:t>Modifiez le style du titre</a:t>
            </a:r>
            <a:endParaRPr lang="en-US"/>
          </a:p>
        </p:txBody>
      </p:sp>
      <p:sp>
        <p:nvSpPr>
          <p:cNvPr id="14" name="Subtitle 2"/>
          <p:cNvSpPr>
            <a:spLocks noGrp="1"/>
          </p:cNvSpPr>
          <p:nvPr>
            <p:ph type="subTitle" idx="10"/>
          </p:nvPr>
        </p:nvSpPr>
        <p:spPr bwMode="auto">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
        <p:nvSpPr>
          <p:cNvPr id="15" name="Text Placeholder 2"/>
          <p:cNvSpPr>
            <a:spLocks noGrp="1"/>
          </p:cNvSpPr>
          <p:nvPr>
            <p:ph type="body" idx="11"/>
          </p:nvPr>
        </p:nvSpPr>
        <p:spPr bwMode="auto">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1_Titre et texte vertical">
    <p:spTree>
      <p:nvGrpSpPr>
        <p:cNvPr id="1" name=""/>
        <p:cNvGrpSpPr/>
        <p:nvPr/>
      </p:nvGrpSpPr>
      <p:grpSpPr bwMode="auto">
        <a:xfrm>
          <a:off x="0" y="0"/>
          <a:ext cx="0" cy="0"/>
          <a:chOff x="0" y="0"/>
          <a:chExt cx="0" cy="0"/>
        </a:xfrm>
      </p:grpSpPr>
      <p:sp>
        <p:nvSpPr>
          <p:cNvPr id="3" name="Vertical Text Placeholder 2"/>
          <p:cNvSpPr>
            <a:spLocks noGrp="1"/>
          </p:cNvSpPr>
          <p:nvPr>
            <p:ph type="body" orient="vert" idx="1"/>
          </p:nvPr>
        </p:nvSpPr>
        <p:spPr bwMode="auto">
          <a:xfrm>
            <a:off x="1257660" y="1424048"/>
            <a:ext cx="9713421" cy="4413334"/>
          </a:xfrm>
          <a:prstGeom prst="rect">
            <a:avLst/>
          </a:prstGeom>
        </p:spPr>
        <p:txBody>
          <a:bodyPr vert="eaVert"/>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10"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1" name="Title Placeholder 1"/>
          <p:cNvSpPr>
            <a:spLocks noGrp="1"/>
          </p:cNvSpPr>
          <p:nvPr>
            <p:ph type="title"/>
          </p:nvPr>
        </p:nvSpPr>
        <p:spPr bwMode="auto">
          <a:xfrm>
            <a:off x="628650" y="365126"/>
            <a:ext cx="7886700" cy="765405"/>
          </a:xfrm>
          <a:prstGeom prst="rect">
            <a:avLst/>
          </a:prstGeom>
        </p:spPr>
        <p:txBody>
          <a:bodyPr vert="horz" lIns="0" tIns="46800" rIns="91440" bIns="45720" rtlCol="0" anchor="ctr">
            <a:normAutofit/>
          </a:bodyPr>
          <a:lstStyle/>
          <a:p>
            <a:pPr>
              <a:defRPr/>
            </a:pPr>
            <a:r>
              <a:rPr lang="fr-FR"/>
              <a:t>Modifiez le style du titre</a:t>
            </a:r>
            <a:endParaRPr lang="en-US"/>
          </a:p>
        </p:txBody>
      </p:sp>
      <p:sp>
        <p:nvSpPr>
          <p:cNvPr id="12" name="Text Placeholder 2"/>
          <p:cNvSpPr>
            <a:spLocks noGrp="1"/>
          </p:cNvSpPr>
          <p:nvPr>
            <p:ph type="body" idx="1"/>
          </p:nvPr>
        </p:nvSpPr>
        <p:spPr bwMode="auto">
          <a:xfrm>
            <a:off x="628650" y="1424045"/>
            <a:ext cx="7886700" cy="2004955"/>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3" name="ZoneTexte 12"/>
          <p:cNvSpPr txBox="1"/>
          <p:nvPr userDrawn="1"/>
        </p:nvSpPr>
        <p:spPr bwMode="auto">
          <a:xfrm>
            <a:off x="9923119" y="6337738"/>
            <a:ext cx="2088931" cy="276999"/>
          </a:xfrm>
          <a:prstGeom prst="rect">
            <a:avLst/>
          </a:prstGeom>
          <a:noFill/>
        </p:spPr>
        <p:txBody>
          <a:bodyPr wrap="square" rtlCol="0">
            <a:spAutoFit/>
          </a:bodyPr>
          <a:lstStyle/>
          <a:p>
            <a:pPr algn="r">
              <a:defRPr/>
            </a:pPr>
            <a:r>
              <a:rPr lang="fr-FR" sz="1200" b="0">
                <a:solidFill>
                  <a:srgbClr val="00A3A6"/>
                </a:solidFill>
                <a:latin typeface="Raleway"/>
              </a:rPr>
              <a:t>p. </a:t>
            </a:r>
            <a:fld id="{10B4F56D-375A-4CA4-ABA3-E73F3ECBB440}" type="slidenum">
              <a:rPr lang="fr-FR" sz="1200" b="0">
                <a:solidFill>
                  <a:srgbClr val="00A3A6"/>
                </a:solidFill>
                <a:latin typeface="Raleway"/>
              </a:rPr>
              <a:t>‹N°›</a:t>
            </a:fld>
            <a:endParaRPr lang="fr-FR" sz="1200" b="0">
              <a:solidFill>
                <a:srgbClr val="00A3A6"/>
              </a:solidFill>
              <a:latin typeface="Raleway"/>
            </a:endParaRPr>
          </a:p>
        </p:txBody>
      </p:sp>
      <p:pic>
        <p:nvPicPr>
          <p:cNvPr id="14" name="Image 13"/>
          <p:cNvPicPr>
            <a:picLocks noChangeAspect="1"/>
          </p:cNvPicPr>
          <p:nvPr userDrawn="1"/>
        </p:nvPicPr>
        <p:blipFill>
          <a:blip r:embed="rId16"/>
          <a:stretch/>
        </p:blipFill>
        <p:spPr bwMode="auto">
          <a:xfrm>
            <a:off x="0" y="6076187"/>
            <a:ext cx="2000250" cy="800100"/>
          </a:xfrm>
          <a:prstGeom prst="rect">
            <a:avLst/>
          </a:prstGeom>
        </p:spPr>
      </p:pic>
      <p:sp>
        <p:nvSpPr>
          <p:cNvPr id="15" name="ZoneTexte 14"/>
          <p:cNvSpPr txBox="1"/>
          <p:nvPr userDrawn="1"/>
        </p:nvSpPr>
        <p:spPr bwMode="auto">
          <a:xfrm>
            <a:off x="1142999" y="6350734"/>
            <a:ext cx="6716110" cy="253916"/>
          </a:xfrm>
          <a:prstGeom prst="rect">
            <a:avLst/>
          </a:prstGeom>
          <a:noFill/>
        </p:spPr>
        <p:txBody>
          <a:bodyPr wrap="square" rtlCol="0">
            <a:spAutoFit/>
          </a:bodyPr>
          <a:lstStyle/>
          <a:p>
            <a:pPr>
              <a:defRPr/>
            </a:pPr>
            <a:r>
              <a:rPr lang="it-IT" sz="1000">
                <a:solidFill>
                  <a:srgbClr val="275662"/>
                </a:solidFill>
                <a:latin typeface="+mn-lt"/>
              </a:rPr>
              <a:t>COPIL TALANOA</a:t>
            </a:r>
            <a:endParaRPr lang="fr-FR" sz="1000">
              <a:solidFill>
                <a:srgbClr val="275662"/>
              </a:solidFill>
              <a:latin typeface="+mn-lt"/>
            </a:endParaRPr>
          </a:p>
        </p:txBody>
      </p:sp>
      <p:sp>
        <p:nvSpPr>
          <p:cNvPr id="16" name="ZoneTexte 15"/>
          <p:cNvSpPr txBox="1"/>
          <p:nvPr userDrawn="1"/>
        </p:nvSpPr>
        <p:spPr bwMode="auto">
          <a:xfrm>
            <a:off x="1142999" y="6567412"/>
            <a:ext cx="6716110" cy="253916"/>
          </a:xfrm>
          <a:prstGeom prst="rect">
            <a:avLst/>
          </a:prstGeom>
          <a:noFill/>
        </p:spPr>
        <p:txBody>
          <a:bodyPr wrap="square" rtlCol="0">
            <a:spAutoFit/>
          </a:bodyPr>
          <a:lstStyle/>
          <a:p>
            <a:pPr>
              <a:defRPr/>
            </a:pPr>
            <a:r>
              <a:rPr lang="fr-FR" sz="1000">
                <a:solidFill>
                  <a:srgbClr val="00A3A6"/>
                </a:solidFill>
                <a:latin typeface="+mj-lt"/>
              </a:rPr>
              <a:t>20 septembre 2024</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marL="457200" indent="-457200" algn="l" defTabSz="914400">
        <a:lnSpc>
          <a:spcPct val="90000"/>
        </a:lnSpc>
        <a:spcBef>
          <a:spcPts val="0"/>
        </a:spcBef>
        <a:buFontTx/>
        <a:buBlip>
          <a:blip r:embed="rId17"/>
        </a:buBlip>
        <a:defRPr sz="3000" b="1">
          <a:solidFill>
            <a:srgbClr val="00A3A6"/>
          </a:solidFill>
          <a:latin typeface="+mj-lt"/>
          <a:ea typeface="+mj-ea"/>
          <a:cs typeface="+mj-cs"/>
        </a:defRPr>
      </a:lvl1pPr>
    </p:titleStyle>
    <p:bodyStyle>
      <a:lvl1pPr marL="228600" indent="-228600" algn="l" defTabSz="914400">
        <a:lnSpc>
          <a:spcPct val="90000"/>
        </a:lnSpc>
        <a:spcBef>
          <a:spcPts val="1000"/>
        </a:spcBef>
        <a:buFont typeface="Arial"/>
        <a:buChar char="•"/>
        <a:defRPr sz="2600">
          <a:solidFill>
            <a:srgbClr val="00A3A6"/>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talanoa.pages.mia.inra.fr/talanoa_hydro/reports/04_uptakes/analyse-de-la-base-de-donn%C3%A9es-des-pr%C3%A9l%C3%A8vements.html"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p:txBody>
          <a:bodyPr>
            <a:normAutofit fontScale="90000"/>
          </a:bodyPr>
          <a:lstStyle/>
          <a:p>
            <a:pPr>
              <a:defRPr/>
            </a:pPr>
            <a:r>
              <a:rPr lang="fr-FR"/>
              <a:t>Le projet TALANOA</a:t>
            </a:r>
            <a:br>
              <a:rPr lang="fr-FR"/>
            </a:br>
            <a:r>
              <a:rPr lang="fr-FR"/>
              <a:t>4</a:t>
            </a:r>
            <a:r>
              <a:rPr lang="fr-FR" baseline="30000"/>
              <a:t>ème</a:t>
            </a:r>
            <a:r>
              <a:rPr lang="fr-FR"/>
              <a:t> COPIL </a:t>
            </a:r>
            <a:endParaRPr/>
          </a:p>
        </p:txBody>
      </p:sp>
      <p:sp>
        <p:nvSpPr>
          <p:cNvPr id="3" name="Sous-titre 2"/>
          <p:cNvSpPr>
            <a:spLocks noGrp="1"/>
          </p:cNvSpPr>
          <p:nvPr>
            <p:ph type="subTitle" idx="1"/>
          </p:nvPr>
        </p:nvSpPr>
        <p:spPr bwMode="auto">
          <a:xfrm>
            <a:off x="2401843" y="3381567"/>
            <a:ext cx="9144000" cy="654923"/>
          </a:xfrm>
        </p:spPr>
        <p:txBody>
          <a:bodyPr>
            <a:normAutofit/>
          </a:bodyPr>
          <a:lstStyle/>
          <a:p>
            <a:pPr>
              <a:defRPr/>
            </a:pPr>
            <a:r>
              <a:t>Le </a:t>
            </a:r>
            <a:r>
              <a:rPr lang="fr-FR"/>
              <a:t>20 septembre </a:t>
            </a:r>
            <a:r>
              <a:t>2024</a:t>
            </a:r>
          </a:p>
        </p:txBody>
      </p:sp>
      <p:pic>
        <p:nvPicPr>
          <p:cNvPr id="4" name="Image 3"/>
          <p:cNvPicPr>
            <a:picLocks noChangeAspect="1"/>
          </p:cNvPicPr>
          <p:nvPr/>
        </p:nvPicPr>
        <p:blipFill>
          <a:blip r:embed="rId3"/>
          <a:srcRect t="32888" b="31360"/>
          <a:stretch/>
        </p:blipFill>
        <p:spPr bwMode="auto">
          <a:xfrm>
            <a:off x="6345717" y="282931"/>
            <a:ext cx="5592011" cy="20409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95692276" name="Image 395692275"/>
          <p:cNvPicPr>
            <a:picLocks noChangeAspect="1"/>
          </p:cNvPicPr>
          <p:nvPr/>
        </p:nvPicPr>
        <p:blipFill>
          <a:blip r:embed="rId3"/>
          <a:srcRect t="3872"/>
          <a:stretch/>
        </p:blipFill>
        <p:spPr bwMode="auto">
          <a:xfrm>
            <a:off x="318160" y="3193676"/>
            <a:ext cx="11872879" cy="2732095"/>
          </a:xfrm>
          <a:prstGeom prst="rect">
            <a:avLst/>
          </a:prstGeom>
        </p:spPr>
      </p:pic>
      <p:sp>
        <p:nvSpPr>
          <p:cNvPr id="2" name="Titre 1"/>
          <p:cNvSpPr>
            <a:spLocks noGrp="1"/>
          </p:cNvSpPr>
          <p:nvPr>
            <p:ph type="title"/>
          </p:nvPr>
        </p:nvSpPr>
        <p:spPr bwMode="auto"/>
        <p:txBody>
          <a:bodyPr/>
          <a:lstStyle/>
          <a:p>
            <a:pPr>
              <a:defRPr/>
            </a:pPr>
            <a:r>
              <a:rPr lang="fr-FR"/>
              <a:t>Fonction de production</a:t>
            </a:r>
            <a:endParaRPr lang="en-GB"/>
          </a:p>
        </p:txBody>
      </p:sp>
      <p:sp>
        <p:nvSpPr>
          <p:cNvPr id="3" name="Espace réservé du texte 2"/>
          <p:cNvSpPr>
            <a:spLocks noGrp="1"/>
          </p:cNvSpPr>
          <p:nvPr>
            <p:ph type="body" idx="1"/>
          </p:nvPr>
        </p:nvSpPr>
        <p:spPr bwMode="auto"/>
        <p:txBody>
          <a:bodyPr>
            <a:normAutofit/>
          </a:bodyPr>
          <a:lstStyle/>
          <a:p>
            <a:pPr>
              <a:defRPr/>
            </a:pPr>
            <a:r>
              <a:rPr lang="fr-FR" sz="2200"/>
              <a:t>Principe : Mobilisation des sorties du modèle agronomique pour définir la variation du rendement en fonction de la contrainte en eau. Ces courbes sont ensuite utilisées pour calibrer la fonction de production dans le modèle agro-économique. </a:t>
            </a:r>
            <a:endParaRPr/>
          </a:p>
          <a:p>
            <a:pPr>
              <a:defRPr/>
            </a:pPr>
            <a:endParaRPr lang="en-GB" sz="2400"/>
          </a:p>
        </p:txBody>
      </p:sp>
      <p:sp>
        <p:nvSpPr>
          <p:cNvPr id="4" name="Sous-titre 3"/>
          <p:cNvSpPr>
            <a:spLocks noGrp="1"/>
          </p:cNvSpPr>
          <p:nvPr>
            <p:ph type="subTitle" idx="10"/>
          </p:nvPr>
        </p:nvSpPr>
        <p:spPr bwMode="auto"/>
        <p:txBody>
          <a:bodyPr/>
          <a:lstStyle/>
          <a:p>
            <a:pPr>
              <a:defRPr/>
            </a:pPr>
            <a:r>
              <a:rPr lang="en-GB"/>
              <a:t>Quel est l’impact d’un manque d’eau sur le rendement ? </a:t>
            </a:r>
            <a:endParaRPr lang="en-GB">
              <a:highlight>
                <a:srgbClr val="FFFF00"/>
              </a:highlight>
            </a:endParaRPr>
          </a:p>
        </p:txBody>
      </p:sp>
      <p:sp>
        <p:nvSpPr>
          <p:cNvPr id="481496036" name="TextBox 481496035"/>
          <p:cNvSpPr txBox="1"/>
          <p:nvPr/>
        </p:nvSpPr>
        <p:spPr bwMode="auto">
          <a:xfrm>
            <a:off x="3623896" y="2514238"/>
            <a:ext cx="3127801" cy="8233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600">
                <a:solidFill>
                  <a:srgbClr val="32C6CB"/>
                </a:solidFill>
              </a:rPr>
              <a:t>observations simulées, années 2006 - 2020 &amp; niveaux de restriction d’eau</a:t>
            </a:r>
            <a:endParaRPr sz="1600"/>
          </a:p>
        </p:txBody>
      </p:sp>
      <p:sp>
        <p:nvSpPr>
          <p:cNvPr id="1101130269" name="TextBox 1101130268"/>
          <p:cNvSpPr txBox="1"/>
          <p:nvPr/>
        </p:nvSpPr>
        <p:spPr bwMode="auto">
          <a:xfrm>
            <a:off x="7617275" y="2827557"/>
            <a:ext cx="2011330"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a:solidFill>
                  <a:srgbClr val="FF0000"/>
                </a:solidFill>
              </a:rPr>
              <a:t>Courbe de réponse</a:t>
            </a:r>
            <a:endParaRPr>
              <a:solidFill>
                <a:srgbClr val="32C6CB"/>
              </a:solidFill>
            </a:endParaRPr>
          </a:p>
        </p:txBody>
      </p:sp>
      <p:sp>
        <p:nvSpPr>
          <p:cNvPr id="964412451" name="Rectangle 12"/>
          <p:cNvSpPr/>
          <p:nvPr/>
        </p:nvSpPr>
        <p:spPr bwMode="auto">
          <a:xfrm>
            <a:off x="642890" y="2756645"/>
            <a:ext cx="2692291" cy="5210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Modèle agronomique SIMETAW</a:t>
            </a:r>
            <a:endParaRPr/>
          </a:p>
        </p:txBody>
      </p:sp>
      <p:sp>
        <p:nvSpPr>
          <p:cNvPr id="1234854775" name="Rectangle 53"/>
          <p:cNvSpPr/>
          <p:nvPr/>
        </p:nvSpPr>
        <p:spPr bwMode="auto">
          <a:xfrm>
            <a:off x="10272944" y="2515964"/>
            <a:ext cx="1541037" cy="81987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i="1"/>
              <a:t>Calibration de la fonction de production</a:t>
            </a:r>
            <a:endParaRPr sz="1400" i="1"/>
          </a:p>
        </p:txBody>
      </p:sp>
      <p:sp>
        <p:nvSpPr>
          <p:cNvPr id="1097710968" name="TextBox 1097710967"/>
          <p:cNvSpPr txBox="1"/>
          <p:nvPr/>
        </p:nvSpPr>
        <p:spPr bwMode="auto">
          <a:xfrm>
            <a:off x="2586750" y="6163977"/>
            <a:ext cx="8132154"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a:solidFill>
                  <a:schemeClr val="tx1"/>
                </a:solidFill>
              </a:rPr>
              <a:t>1 courbe pour chaque zone et culture (caractérisé par condition pédoclimatique)</a:t>
            </a:r>
            <a:endParaRPr/>
          </a:p>
        </p:txBody>
      </p:sp>
      <p:sp>
        <p:nvSpPr>
          <p:cNvPr id="359074811" name="Flèche : bas 359074810"/>
          <p:cNvSpPr/>
          <p:nvPr/>
        </p:nvSpPr>
        <p:spPr bwMode="auto">
          <a:xfrm rot="16199969">
            <a:off x="9761675" y="2694487"/>
            <a:ext cx="308161" cy="574301"/>
          </a:xfrm>
          <a:prstGeom prst="down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sp>
      <p:cxnSp>
        <p:nvCxnSpPr>
          <p:cNvPr id="5" name="Connecteur droit 4"/>
          <p:cNvCxnSpPr>
            <a:cxnSpLocks/>
          </p:cNvCxnSpPr>
          <p:nvPr/>
        </p:nvCxnSpPr>
        <p:spPr bwMode="auto">
          <a:xfrm>
            <a:off x="5492315" y="3165661"/>
            <a:ext cx="672352" cy="840440"/>
          </a:xfrm>
          <a:prstGeom prst="line">
            <a:avLst/>
          </a:prstGeom>
          <a:ln w="1269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6" name="Connecteur droit 5"/>
          <p:cNvCxnSpPr>
            <a:cxnSpLocks/>
          </p:cNvCxnSpPr>
          <p:nvPr/>
        </p:nvCxnSpPr>
        <p:spPr bwMode="auto">
          <a:xfrm flipV="1">
            <a:off x="6837021" y="3165661"/>
            <a:ext cx="826433" cy="896470"/>
          </a:xfrm>
          <a:prstGeom prst="line">
            <a:avLst/>
          </a:prstGeom>
          <a:ln w="6350" cap="flat" cmpd="sng" algn="ctr">
            <a:solidFill>
              <a:srgbClr val="FF0000"/>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909848355" name="Flèche : bas 909848354"/>
          <p:cNvSpPr/>
          <p:nvPr/>
        </p:nvSpPr>
        <p:spPr bwMode="auto">
          <a:xfrm rot="16199969">
            <a:off x="3182665" y="2792829"/>
            <a:ext cx="308160" cy="574300"/>
          </a:xfrm>
          <a:prstGeom prst="downArrow">
            <a:avLst>
              <a:gd name="adj1" fmla="val 5000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83588526" name="Title 1"/>
          <p:cNvSpPr>
            <a:spLocks noGrp="1"/>
          </p:cNvSpPr>
          <p:nvPr>
            <p:ph type="title"/>
          </p:nvPr>
        </p:nvSpPr>
        <p:spPr bwMode="auto">
          <a:xfrm>
            <a:off x="743191" y="149637"/>
            <a:ext cx="10216342" cy="888250"/>
          </a:xfrm>
          <a:prstGeom prst="rect">
            <a:avLst/>
          </a:prstGeom>
        </p:spPr>
        <p:txBody>
          <a:bodyPr anchor="ctr" anchorCtr="0">
            <a:normAutofit/>
          </a:bodyPr>
          <a:lstStyle>
            <a:lvl1pPr>
              <a:defRPr sz="3000"/>
            </a:lvl1pPr>
          </a:lstStyle>
          <a:p>
            <a:pPr>
              <a:defRPr/>
            </a:pPr>
            <a:r>
              <a:t>Modèle agronomique </a:t>
            </a:r>
          </a:p>
        </p:txBody>
      </p:sp>
      <p:sp>
        <p:nvSpPr>
          <p:cNvPr id="1550731295" name="Text Placeholder 2"/>
          <p:cNvSpPr>
            <a:spLocks noGrp="1"/>
          </p:cNvSpPr>
          <p:nvPr>
            <p:ph type="body" idx="1"/>
          </p:nvPr>
        </p:nvSpPr>
        <p:spPr bwMode="auto">
          <a:xfrm>
            <a:off x="1122345" y="1537855"/>
            <a:ext cx="9680171" cy="4006732"/>
          </a:xfrm>
          <a:prstGeom prst="rect">
            <a:avLst/>
          </a:prstGeom>
        </p:spPr>
        <p:txBody>
          <a:bodyPr>
            <a:normAutofit/>
          </a:bodyPr>
          <a:lstStyle>
            <a:lvl1pPr marL="0" indent="0">
              <a:buNone/>
              <a:defRPr sz="1600">
                <a:solidFill>
                  <a:schemeClr val="tx1"/>
                </a:solidFill>
              </a:defRPr>
            </a:lvl1pPr>
            <a:lvl2pPr marL="457188" indent="0">
              <a:buNone/>
              <a:defRPr sz="2000">
                <a:solidFill>
                  <a:schemeClr val="tx1">
                    <a:tint val="75000"/>
                  </a:schemeClr>
                </a:solidFill>
              </a:defRPr>
            </a:lvl2pPr>
            <a:lvl3pPr marL="914376" indent="0">
              <a:buNone/>
              <a:defRPr sz="1800">
                <a:solidFill>
                  <a:schemeClr val="tx1">
                    <a:tint val="75000"/>
                  </a:schemeClr>
                </a:solidFill>
              </a:defRPr>
            </a:lvl3pPr>
            <a:lvl4pPr marL="1371565" indent="0">
              <a:buNone/>
              <a:defRPr sz="1600">
                <a:solidFill>
                  <a:schemeClr val="tx1">
                    <a:tint val="75000"/>
                  </a:schemeClr>
                </a:solidFill>
              </a:defRPr>
            </a:lvl4pPr>
            <a:lvl5pPr marL="1828753" indent="0">
              <a:buNone/>
              <a:defRPr sz="1600">
                <a:solidFill>
                  <a:schemeClr val="tx1">
                    <a:tint val="75000"/>
                  </a:schemeClr>
                </a:solidFill>
              </a:defRPr>
            </a:lvl5pPr>
            <a:lvl6pPr marL="2285942" indent="0">
              <a:buNone/>
              <a:defRPr sz="1600">
                <a:solidFill>
                  <a:schemeClr val="tx1">
                    <a:tint val="75000"/>
                  </a:schemeClr>
                </a:solidFill>
              </a:defRPr>
            </a:lvl6pPr>
            <a:lvl7pPr marL="2743130" indent="0">
              <a:buNone/>
              <a:defRPr sz="1600">
                <a:solidFill>
                  <a:schemeClr val="tx1">
                    <a:tint val="75000"/>
                  </a:schemeClr>
                </a:solidFill>
              </a:defRPr>
            </a:lvl7pPr>
            <a:lvl8pPr marL="3200319" indent="0">
              <a:buNone/>
              <a:defRPr sz="1600">
                <a:solidFill>
                  <a:schemeClr val="tx1">
                    <a:tint val="75000"/>
                  </a:schemeClr>
                </a:solidFill>
              </a:defRPr>
            </a:lvl8pPr>
            <a:lvl9pPr marL="3657508" indent="0">
              <a:buNone/>
              <a:defRPr sz="1600">
                <a:solidFill>
                  <a:schemeClr val="tx1">
                    <a:tint val="75000"/>
                  </a:schemeClr>
                </a:solidFill>
              </a:defRPr>
            </a:lvl9pPr>
          </a:lstStyle>
          <a:p>
            <a:pPr>
              <a:defRPr/>
            </a:pPr>
            <a:endParaRPr/>
          </a:p>
        </p:txBody>
      </p:sp>
      <p:sp>
        <p:nvSpPr>
          <p:cNvPr id="336617534" name="Subtitle 2"/>
          <p:cNvSpPr>
            <a:spLocks noGrp="1"/>
          </p:cNvSpPr>
          <p:nvPr>
            <p:ph type="subTitle" idx="10"/>
          </p:nvPr>
        </p:nvSpPr>
        <p:spPr bwMode="auto">
          <a:xfrm>
            <a:off x="1122336" y="858841"/>
            <a:ext cx="9680170" cy="679018"/>
          </a:xfrm>
          <a:prstGeom prst="rect">
            <a:avLst/>
          </a:prstGeom>
        </p:spPr>
        <p:txBody>
          <a:bodyPr>
            <a:normAutofit/>
          </a:bodyPr>
          <a:lstStyle>
            <a:lvl1pPr marL="0" indent="0" algn="l">
              <a:buNone/>
              <a:defRPr sz="2000">
                <a:solidFill>
                  <a:srgbClr val="275662"/>
                </a:solidFill>
              </a:defRPr>
            </a:lvl1pPr>
            <a:lvl2pPr marL="457188" indent="0" algn="ctr">
              <a:buNone/>
              <a:defRPr sz="2000"/>
            </a:lvl2pPr>
            <a:lvl3pPr marL="914376" indent="0" algn="ctr">
              <a:buNone/>
              <a:defRPr sz="1800"/>
            </a:lvl3pPr>
            <a:lvl4pPr marL="1371565" indent="0" algn="ctr">
              <a:buNone/>
              <a:defRPr sz="1600"/>
            </a:lvl4pPr>
            <a:lvl5pPr marL="1828753" indent="0" algn="ctr">
              <a:buNone/>
              <a:defRPr sz="1600"/>
            </a:lvl5pPr>
            <a:lvl6pPr marL="2285942" indent="0" algn="ctr">
              <a:buNone/>
              <a:defRPr sz="1600"/>
            </a:lvl6pPr>
            <a:lvl7pPr marL="2743130" indent="0" algn="ctr">
              <a:buNone/>
              <a:defRPr sz="1600"/>
            </a:lvl7pPr>
            <a:lvl8pPr marL="3200319" indent="0" algn="ctr">
              <a:buNone/>
              <a:defRPr sz="1600"/>
            </a:lvl8pPr>
            <a:lvl9pPr marL="3657508" indent="0" algn="ctr">
              <a:buNone/>
              <a:defRPr sz="1600"/>
            </a:lvl9pPr>
          </a:lstStyle>
          <a:p>
            <a:pPr>
              <a:defRPr/>
            </a:pPr>
            <a:r>
              <a:rPr lang="fr-FR" dirty="0"/>
              <a:t>Exemple de résultat : Net Application d’eau d’irrigation (en mm par an) sur la période de </a:t>
            </a:r>
            <a:r>
              <a:rPr lang="fr-FR" dirty="0" err="1"/>
              <a:t>ref</a:t>
            </a:r>
            <a:endParaRPr dirty="0"/>
          </a:p>
        </p:txBody>
      </p:sp>
      <p:pic>
        <p:nvPicPr>
          <p:cNvPr id="1878126937" name="Image 1878126936"/>
          <p:cNvPicPr>
            <a:picLocks noChangeAspect="1"/>
          </p:cNvPicPr>
          <p:nvPr/>
        </p:nvPicPr>
        <p:blipFill>
          <a:blip r:embed="rId3"/>
          <a:stretch/>
        </p:blipFill>
        <p:spPr bwMode="auto">
          <a:xfrm>
            <a:off x="1243541" y="1198351"/>
            <a:ext cx="9029700" cy="54673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16248819" name="Title 1"/>
          <p:cNvSpPr>
            <a:spLocks noGrp="1"/>
          </p:cNvSpPr>
          <p:nvPr>
            <p:ph type="title"/>
          </p:nvPr>
        </p:nvSpPr>
        <p:spPr bwMode="auto">
          <a:xfrm>
            <a:off x="743191" y="149637"/>
            <a:ext cx="10216342" cy="888250"/>
          </a:xfrm>
          <a:prstGeom prst="rect">
            <a:avLst/>
          </a:prstGeom>
        </p:spPr>
        <p:txBody>
          <a:bodyPr anchor="ctr" anchorCtr="0">
            <a:normAutofit/>
          </a:bodyPr>
          <a:lstStyle>
            <a:lvl1pPr>
              <a:defRPr sz="3000"/>
            </a:lvl1pPr>
          </a:lstStyle>
          <a:p>
            <a:pPr>
              <a:defRPr/>
            </a:pPr>
            <a:r>
              <a:t>Simetaw results</a:t>
            </a:r>
          </a:p>
        </p:txBody>
      </p:sp>
      <p:sp>
        <p:nvSpPr>
          <p:cNvPr id="8" name="TextBox 7"/>
          <p:cNvSpPr txBox="1"/>
          <p:nvPr/>
        </p:nvSpPr>
        <p:spPr bwMode="auto">
          <a:xfrm>
            <a:off x="412952" y="1445472"/>
            <a:ext cx="3648496" cy="4247317"/>
          </a:xfrm>
          <a:prstGeom prst="rect">
            <a:avLst/>
          </a:prstGeom>
          <a:noFill/>
        </p:spPr>
        <p:txBody>
          <a:bodyPr wrap="square" rtlCol="0">
            <a:spAutoFit/>
          </a:bodyPr>
          <a:lstStyle/>
          <a:p>
            <a:pPr marL="285750" indent="-285750">
              <a:buFont typeface="Arial"/>
              <a:buChar char="•"/>
              <a:defRPr/>
            </a:pPr>
            <a:r>
              <a:rPr lang="fr-FR" dirty="0"/>
              <a:t>Sur la zone de l'Aude, le besoin en eau d’irrigation a été calculé en prenant en compte l'année de référence 2020 et les données météorologiques observées par Safran.</a:t>
            </a:r>
            <a:endParaRPr dirty="0"/>
          </a:p>
          <a:p>
            <a:pPr marL="285750" indent="-285750">
              <a:buFont typeface="Arial"/>
              <a:buChar char="•"/>
              <a:defRPr/>
            </a:pPr>
            <a:r>
              <a:rPr lang="fr-FR" dirty="0"/>
              <a:t>Les cultures appartiennent à la même classe : par exemple, le pommier et l'amandier signifient que la superficie irriguée est la même.</a:t>
            </a:r>
          </a:p>
          <a:p>
            <a:pPr marL="285750" indent="-285750">
              <a:buFont typeface="Arial"/>
              <a:buChar char="•"/>
              <a:defRPr/>
            </a:pPr>
            <a:endParaRPr lang="it-IT" dirty="0"/>
          </a:p>
          <a:p>
            <a:pPr marL="285750" indent="-285750">
              <a:buFont typeface="Arial"/>
              <a:buChar char="•"/>
              <a:defRPr/>
            </a:pPr>
            <a:r>
              <a:rPr lang="it-IT" dirty="0">
                <a:solidFill>
                  <a:srgbClr val="FF0000"/>
                </a:solidFill>
              </a:rPr>
              <a:t>=&gt; commentaires : les chiffres pour la vigne sont un peu bas. (nb plutot 1500 m3/ha)</a:t>
            </a:r>
            <a:endParaRPr lang="it-IT" dirty="0"/>
          </a:p>
        </p:txBody>
      </p:sp>
      <p:pic>
        <p:nvPicPr>
          <p:cNvPr id="979584008" name="Image 979584007"/>
          <p:cNvPicPr>
            <a:picLocks noChangeAspect="1"/>
          </p:cNvPicPr>
          <p:nvPr/>
        </p:nvPicPr>
        <p:blipFill>
          <a:blip r:embed="rId3"/>
          <a:stretch/>
        </p:blipFill>
        <p:spPr bwMode="auto">
          <a:xfrm>
            <a:off x="4061448" y="2239837"/>
            <a:ext cx="7910216" cy="289218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p:txBody>
          <a:bodyPr/>
          <a:lstStyle/>
          <a:p>
            <a:pPr>
              <a:defRPr/>
            </a:pPr>
            <a:r>
              <a:rPr lang="fr-FR"/>
              <a:t>Programmation des ateliers à venir </a:t>
            </a:r>
            <a:endParaRPr lang="en-GB"/>
          </a:p>
        </p:txBody>
      </p:sp>
      <p:sp>
        <p:nvSpPr>
          <p:cNvPr id="3" name="Sous-titre 2"/>
          <p:cNvSpPr>
            <a:spLocks noGrp="1"/>
          </p:cNvSpPr>
          <p:nvPr>
            <p:ph type="subTitle" idx="1"/>
          </p:nvPr>
        </p:nvSpPr>
        <p:spPr bwMode="auto"/>
        <p:txBody>
          <a:bodyPr/>
          <a:lstStyle/>
          <a:p>
            <a:pPr>
              <a:defRPr/>
            </a:pPr>
            <a:r>
              <a:rPr lang="fr-FR" sz="2400">
                <a:latin typeface="Calibri"/>
                <a:ea typeface="Calibri"/>
                <a:cs typeface="Times New Roman"/>
              </a:rPr>
              <a:t>&amp; articulation avec le PTGE</a:t>
            </a: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Proposition de programme d’ateliers</a:t>
            </a:r>
            <a:endParaRPr lang="en-GB"/>
          </a:p>
        </p:txBody>
      </p:sp>
      <p:sp>
        <p:nvSpPr>
          <p:cNvPr id="3" name="Espace réservé du contenu 2"/>
          <p:cNvSpPr>
            <a:spLocks noGrp="1"/>
          </p:cNvSpPr>
          <p:nvPr>
            <p:ph idx="1"/>
          </p:nvPr>
        </p:nvSpPr>
        <p:spPr bwMode="auto">
          <a:xfrm>
            <a:off x="6314901" y="1566948"/>
            <a:ext cx="3543990" cy="4360025"/>
          </a:xfrm>
        </p:spPr>
        <p:txBody>
          <a:bodyPr>
            <a:normAutofit fontScale="85000" lnSpcReduction="20000"/>
          </a:bodyPr>
          <a:lstStyle/>
          <a:p>
            <a:pPr>
              <a:defRPr/>
            </a:pPr>
            <a:r>
              <a:rPr lang="fr-FR" sz="2200" dirty="0"/>
              <a:t>Données &amp; Etat des lieux </a:t>
            </a:r>
            <a:endParaRPr dirty="0"/>
          </a:p>
          <a:p>
            <a:pPr lvl="1">
              <a:defRPr/>
            </a:pPr>
            <a:r>
              <a:rPr lang="fr-FR" sz="1800" dirty="0"/>
              <a:t>6 novembre </a:t>
            </a:r>
            <a:r>
              <a:rPr lang="fr-FR" sz="1800" dirty="0">
                <a:solidFill>
                  <a:srgbClr val="FF0000"/>
                </a:solidFill>
              </a:rPr>
              <a:t>matin</a:t>
            </a:r>
            <a:endParaRPr dirty="0">
              <a:solidFill>
                <a:srgbClr val="FF0000"/>
              </a:solidFill>
            </a:endParaRPr>
          </a:p>
          <a:p>
            <a:pPr>
              <a:defRPr/>
            </a:pPr>
            <a:r>
              <a:rPr lang="en-GB" sz="2000" dirty="0">
                <a:solidFill>
                  <a:schemeClr val="bg1">
                    <a:lumMod val="65000"/>
                  </a:schemeClr>
                </a:solidFill>
              </a:rPr>
              <a:t>Relance du </a:t>
            </a:r>
            <a:r>
              <a:rPr lang="en-GB" sz="2000" dirty="0" err="1">
                <a:solidFill>
                  <a:schemeClr val="bg1">
                    <a:lumMod val="65000"/>
                  </a:schemeClr>
                </a:solidFill>
              </a:rPr>
              <a:t>chantier</a:t>
            </a:r>
            <a:r>
              <a:rPr lang="en-GB" sz="2000" dirty="0">
                <a:solidFill>
                  <a:schemeClr val="bg1">
                    <a:lumMod val="65000"/>
                  </a:schemeClr>
                </a:solidFill>
              </a:rPr>
              <a:t> </a:t>
            </a:r>
            <a:r>
              <a:rPr lang="en-GB" sz="2000" dirty="0" err="1">
                <a:solidFill>
                  <a:schemeClr val="bg1">
                    <a:lumMod val="65000"/>
                  </a:schemeClr>
                </a:solidFill>
              </a:rPr>
              <a:t>stratégie</a:t>
            </a:r>
            <a:endParaRPr dirty="0"/>
          </a:p>
          <a:p>
            <a:pPr lvl="1">
              <a:defRPr/>
            </a:pPr>
            <a:r>
              <a:rPr lang="en-GB" sz="1800" dirty="0"/>
              <a:t>1 </a:t>
            </a:r>
            <a:r>
              <a:rPr lang="en-GB" sz="1800" dirty="0" err="1"/>
              <a:t>webinaire</a:t>
            </a:r>
            <a:r>
              <a:rPr lang="en-GB" sz="1800" dirty="0"/>
              <a:t> à </a:t>
            </a:r>
            <a:r>
              <a:rPr lang="en-GB" sz="1800" dirty="0" err="1"/>
              <a:t>définir</a:t>
            </a:r>
            <a:r>
              <a:rPr lang="en-GB" sz="1800" dirty="0"/>
              <a:t> (</a:t>
            </a:r>
            <a:r>
              <a:rPr lang="en-GB" sz="1800" dirty="0" err="1"/>
              <a:t>groupes</a:t>
            </a:r>
            <a:r>
              <a:rPr lang="en-GB" sz="1800" dirty="0"/>
              <a:t> </a:t>
            </a:r>
            <a:r>
              <a:rPr lang="en-GB" sz="1800" dirty="0" err="1"/>
              <a:t>existants</a:t>
            </a:r>
            <a:r>
              <a:rPr lang="en-GB" sz="1800" dirty="0"/>
              <a:t>) </a:t>
            </a:r>
            <a:r>
              <a:rPr lang="en-GB" sz="1800" dirty="0">
                <a:solidFill>
                  <a:srgbClr val="FF0000"/>
                </a:solidFill>
              </a:rPr>
              <a:t>– 8 </a:t>
            </a:r>
            <a:r>
              <a:rPr lang="en-GB" sz="1800" dirty="0" err="1">
                <a:solidFill>
                  <a:srgbClr val="FF0000"/>
                </a:solidFill>
              </a:rPr>
              <a:t>Novembre</a:t>
            </a:r>
            <a:r>
              <a:rPr lang="en-GB" sz="1800" dirty="0">
                <a:solidFill>
                  <a:srgbClr val="FF0000"/>
                </a:solidFill>
              </a:rPr>
              <a:t> ?</a:t>
            </a:r>
            <a:endParaRPr dirty="0">
              <a:solidFill>
                <a:srgbClr val="FF0000"/>
              </a:solidFill>
            </a:endParaRPr>
          </a:p>
          <a:p>
            <a:pPr>
              <a:defRPr/>
            </a:pPr>
            <a:r>
              <a:rPr lang="en-GB" sz="2200" dirty="0"/>
              <a:t>Ateliers </a:t>
            </a:r>
            <a:r>
              <a:rPr lang="en-GB" sz="2200" dirty="0" err="1"/>
              <a:t>modélisation</a:t>
            </a:r>
            <a:endParaRPr dirty="0"/>
          </a:p>
          <a:p>
            <a:pPr lvl="1">
              <a:defRPr/>
            </a:pPr>
            <a:r>
              <a:rPr lang="en-GB" sz="1800" dirty="0"/>
              <a:t>HYDRO : </a:t>
            </a:r>
            <a:r>
              <a:rPr lang="en-GB" sz="1800" strike="sngStrike" dirty="0"/>
              <a:t>21</a:t>
            </a:r>
            <a:r>
              <a:rPr lang="en-GB" sz="1800" dirty="0"/>
              <a:t> 20 </a:t>
            </a:r>
            <a:r>
              <a:rPr lang="en-GB" sz="1800" dirty="0" err="1"/>
              <a:t>novembre</a:t>
            </a:r>
            <a:r>
              <a:rPr lang="en-GB" sz="1800" dirty="0"/>
              <a:t> </a:t>
            </a:r>
            <a:endParaRPr dirty="0"/>
          </a:p>
          <a:p>
            <a:pPr lvl="1">
              <a:defRPr/>
            </a:pPr>
            <a:r>
              <a:rPr lang="en-GB" sz="1800" dirty="0"/>
              <a:t>AGRO-ECO : 29 </a:t>
            </a:r>
            <a:r>
              <a:rPr lang="en-GB" sz="1800" dirty="0" err="1"/>
              <a:t>novembre</a:t>
            </a:r>
            <a:r>
              <a:rPr lang="en-GB" sz="1800" dirty="0"/>
              <a:t> matin  &amp; 2 dec (Eco) </a:t>
            </a:r>
            <a:endParaRPr dirty="0"/>
          </a:p>
          <a:p>
            <a:pPr lvl="1">
              <a:defRPr/>
            </a:pPr>
            <a:r>
              <a:rPr lang="en-GB" sz="1800" dirty="0"/>
              <a:t>MIA : 16 </a:t>
            </a:r>
            <a:r>
              <a:rPr lang="en-GB" sz="1800" dirty="0" err="1"/>
              <a:t>janvier</a:t>
            </a:r>
            <a:endParaRPr dirty="0"/>
          </a:p>
          <a:p>
            <a:pPr lvl="1">
              <a:defRPr/>
            </a:pPr>
            <a:endParaRPr lang="en-GB" sz="1800" dirty="0"/>
          </a:p>
          <a:p>
            <a:pPr lvl="1">
              <a:defRPr/>
            </a:pPr>
            <a:endParaRPr lang="en-GB" sz="1800" dirty="0"/>
          </a:p>
          <a:p>
            <a:pPr lvl="1">
              <a:defRPr/>
            </a:pPr>
            <a:endParaRPr lang="en-GB" sz="1800" dirty="0"/>
          </a:p>
          <a:p>
            <a:pPr>
              <a:defRPr/>
            </a:pPr>
            <a:r>
              <a:rPr lang="en-GB" sz="2200" dirty="0"/>
              <a:t>Atelier </a:t>
            </a:r>
            <a:r>
              <a:rPr lang="en-GB" sz="2200" dirty="0" err="1"/>
              <a:t>Stratégie</a:t>
            </a:r>
            <a:r>
              <a:rPr lang="en-GB" sz="2200" dirty="0"/>
              <a:t> : </a:t>
            </a:r>
            <a:r>
              <a:rPr lang="fr-FR" sz="2400" dirty="0">
                <a:solidFill>
                  <a:schemeClr val="tx1"/>
                </a:solidFill>
              </a:rPr>
              <a:t>20 mars</a:t>
            </a:r>
            <a:endParaRPr dirty="0"/>
          </a:p>
          <a:p>
            <a:pPr>
              <a:defRPr/>
            </a:pPr>
            <a:r>
              <a:rPr lang="fr-FR" sz="2200" dirty="0"/>
              <a:t>Evènement de fin de projet </a:t>
            </a:r>
            <a:endParaRPr dirty="0"/>
          </a:p>
          <a:p>
            <a:pPr lvl="1">
              <a:defRPr/>
            </a:pPr>
            <a:r>
              <a:rPr lang="fr-FR" sz="2000" dirty="0"/>
              <a:t>( à définir) avec acteurs bassin ou nationaux pour diffuser méthode &amp; résultat</a:t>
            </a:r>
            <a:endParaRPr lang="en-GB" sz="1700" dirty="0"/>
          </a:p>
          <a:p>
            <a:pPr>
              <a:defRPr/>
            </a:pPr>
            <a:endParaRPr lang="en-GB" dirty="0"/>
          </a:p>
        </p:txBody>
      </p:sp>
      <p:graphicFrame>
        <p:nvGraphicFramePr>
          <p:cNvPr id="4" name="Diagramme 3"/>
          <p:cNvGraphicFramePr>
            <a:graphicFrameLocks/>
          </p:cNvGraphicFramePr>
          <p:nvPr/>
        </p:nvGraphicFramePr>
        <p:xfrm>
          <a:off x="1679172" y="1403080"/>
          <a:ext cx="4438996" cy="398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bwMode="auto">
          <a:xfrm>
            <a:off x="6858000" y="1130531"/>
            <a:ext cx="3848791" cy="369332"/>
          </a:xfrm>
          <a:prstGeom prst="rect">
            <a:avLst/>
          </a:prstGeom>
          <a:noFill/>
        </p:spPr>
        <p:txBody>
          <a:bodyPr wrap="square" rtlCol="0">
            <a:spAutoFit/>
          </a:bodyPr>
          <a:lstStyle/>
          <a:p>
            <a:pPr>
              <a:defRPr/>
            </a:pPr>
            <a:r>
              <a:rPr lang="fr-FR"/>
              <a:t>Propositions de dates pour ateliers</a:t>
            </a:r>
            <a:endParaRPr lang="en-GB"/>
          </a:p>
        </p:txBody>
      </p:sp>
      <p:cxnSp>
        <p:nvCxnSpPr>
          <p:cNvPr id="7" name="Connecteur droit avec flèche 6"/>
          <p:cNvCxnSpPr>
            <a:cxnSpLocks/>
          </p:cNvCxnSpPr>
          <p:nvPr/>
        </p:nvCxnSpPr>
        <p:spPr bwMode="auto">
          <a:xfrm>
            <a:off x="10041771" y="2202872"/>
            <a:ext cx="0" cy="232756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9" name="Connecteur droit avec flèche 8"/>
          <p:cNvCxnSpPr>
            <a:cxnSpLocks/>
          </p:cNvCxnSpPr>
          <p:nvPr/>
        </p:nvCxnSpPr>
        <p:spPr bwMode="auto">
          <a:xfrm flipH="1">
            <a:off x="9565176" y="3125585"/>
            <a:ext cx="476598"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1" name="Connecteur droit avec flèche 10"/>
          <p:cNvCxnSpPr>
            <a:cxnSpLocks/>
          </p:cNvCxnSpPr>
          <p:nvPr/>
        </p:nvCxnSpPr>
        <p:spPr bwMode="auto">
          <a:xfrm flipH="1">
            <a:off x="9565176" y="3369425"/>
            <a:ext cx="476598"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2" name="Connecteur droit avec flèche 11"/>
          <p:cNvCxnSpPr>
            <a:cxnSpLocks/>
          </p:cNvCxnSpPr>
          <p:nvPr/>
        </p:nvCxnSpPr>
        <p:spPr bwMode="auto">
          <a:xfrm flipH="1">
            <a:off x="9565176" y="3596639"/>
            <a:ext cx="476598"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6" name="Connecteur droit 15"/>
          <p:cNvCxnSpPr>
            <a:cxnSpLocks/>
          </p:cNvCxnSpPr>
          <p:nvPr/>
        </p:nvCxnSpPr>
        <p:spPr bwMode="auto">
          <a:xfrm>
            <a:off x="9565176" y="2202872"/>
            <a:ext cx="476595" cy="0"/>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628650" y="365126"/>
            <a:ext cx="9837074" cy="765405"/>
          </a:xfrm>
        </p:spPr>
        <p:txBody>
          <a:bodyPr>
            <a:normAutofit fontScale="90000"/>
          </a:bodyPr>
          <a:lstStyle/>
          <a:p>
            <a:pPr>
              <a:defRPr/>
            </a:pPr>
            <a:r>
              <a:rPr lang="fr-FR"/>
              <a:t>Les données et un état des lieux 2020 – Webinaire 6 novembre</a:t>
            </a:r>
            <a:endParaRPr lang="en-GB"/>
          </a:p>
        </p:txBody>
      </p:sp>
      <p:sp>
        <p:nvSpPr>
          <p:cNvPr id="3" name="Espace réservé du contenu 2"/>
          <p:cNvSpPr>
            <a:spLocks noGrp="1"/>
          </p:cNvSpPr>
          <p:nvPr>
            <p:ph idx="1"/>
          </p:nvPr>
        </p:nvSpPr>
        <p:spPr bwMode="auto">
          <a:xfrm>
            <a:off x="628649" y="1424045"/>
            <a:ext cx="10011641" cy="4236922"/>
          </a:xfrm>
        </p:spPr>
        <p:txBody>
          <a:bodyPr>
            <a:normAutofit fontScale="25000" lnSpcReduction="20000"/>
          </a:bodyPr>
          <a:lstStyle/>
          <a:p>
            <a:pPr marL="342900" lvl="0" indent="-342900">
              <a:lnSpc>
                <a:spcPct val="107000"/>
              </a:lnSpc>
              <a:buFont typeface="+mj-lt"/>
              <a:buAutoNum type="arabicPeriod"/>
              <a:defRPr/>
            </a:pPr>
            <a:r>
              <a:rPr lang="fr-FR" sz="8000" b="1">
                <a:latin typeface="Calibri"/>
                <a:ea typeface="Calibri"/>
                <a:cs typeface="Times New Roman"/>
              </a:rPr>
              <a:t>Reconnaitre que les données sont importantes pour le diagnostic</a:t>
            </a:r>
            <a:endParaRPr/>
          </a:p>
          <a:p>
            <a:pPr marL="342900" lvl="0" indent="-342900">
              <a:lnSpc>
                <a:spcPct val="107000"/>
              </a:lnSpc>
              <a:buFont typeface="+mj-lt"/>
              <a:buAutoNum type="arabicPeriod"/>
              <a:defRPr/>
            </a:pPr>
            <a:r>
              <a:rPr lang="fr-FR" sz="8000" b="1">
                <a:latin typeface="Calibri"/>
                <a:ea typeface="Calibri"/>
                <a:cs typeface="Times New Roman"/>
              </a:rPr>
              <a:t>Il y a de l’incertitude mais il faut s’entendre sur un constat commun</a:t>
            </a:r>
            <a:endParaRPr/>
          </a:p>
          <a:p>
            <a:pPr marL="800100" lvl="1" indent="-342900">
              <a:lnSpc>
                <a:spcPct val="107000"/>
              </a:lnSpc>
              <a:buFont typeface="+mj-lt"/>
              <a:buAutoNum type="arabicPeriod"/>
              <a:defRPr/>
            </a:pPr>
            <a:r>
              <a:rPr lang="fr-FR" sz="7200" b="1">
                <a:latin typeface="Calibri"/>
                <a:ea typeface="Calibri"/>
                <a:cs typeface="Times New Roman"/>
              </a:rPr>
              <a:t>Clef pour le PTGE</a:t>
            </a:r>
            <a:endParaRPr/>
          </a:p>
          <a:p>
            <a:pPr marL="800100" lvl="1" indent="-342900">
              <a:lnSpc>
                <a:spcPct val="107000"/>
              </a:lnSpc>
              <a:buFont typeface="+mj-lt"/>
              <a:buAutoNum type="arabicPeriod"/>
              <a:defRPr/>
            </a:pPr>
            <a:r>
              <a:rPr lang="fr-FR" sz="7200" b="1">
                <a:latin typeface="Calibri"/>
                <a:ea typeface="Calibri"/>
                <a:cs typeface="Times New Roman"/>
              </a:rPr>
              <a:t>Collaboration possible sur la validation (plus de portée dans le PTGE)</a:t>
            </a:r>
            <a:endParaRPr/>
          </a:p>
          <a:p>
            <a:pPr marL="228600">
              <a:lnSpc>
                <a:spcPct val="107000"/>
              </a:lnSpc>
              <a:spcAft>
                <a:spcPts val="800"/>
              </a:spcAft>
              <a:defRPr/>
            </a:pPr>
            <a:r>
              <a:rPr lang="fr-FR" sz="8000" i="1">
                <a:latin typeface="Calibri"/>
                <a:ea typeface="Calibri"/>
                <a:cs typeface="Times New Roman"/>
              </a:rPr>
              <a:t>Préparation d’un rapport </a:t>
            </a:r>
            <a:endParaRPr/>
          </a:p>
          <a:p>
            <a:pPr marL="228600">
              <a:lnSpc>
                <a:spcPct val="107000"/>
              </a:lnSpc>
              <a:spcAft>
                <a:spcPts val="800"/>
              </a:spcAft>
              <a:defRPr/>
            </a:pPr>
            <a:r>
              <a:rPr lang="fr-FR" sz="8000" i="1">
                <a:latin typeface="Calibri"/>
                <a:ea typeface="Calibri"/>
                <a:cs typeface="Times New Roman"/>
              </a:rPr>
              <a:t>Présentation lors d’un webinaire aux parties prenantes</a:t>
            </a:r>
            <a:endParaRPr/>
          </a:p>
          <a:p>
            <a:pPr>
              <a:lnSpc>
                <a:spcPct val="107000"/>
              </a:lnSpc>
              <a:spcAft>
                <a:spcPts val="800"/>
              </a:spcAft>
              <a:defRPr/>
            </a:pPr>
            <a:r>
              <a:rPr lang="fr-FR" sz="8000" i="1">
                <a:latin typeface="Calibri"/>
                <a:ea typeface="Calibri"/>
                <a:cs typeface="Times New Roman"/>
              </a:rPr>
              <a:t>Demande de validation, possibilité de corrections (quelles modalités? )</a:t>
            </a:r>
            <a:endParaRPr/>
          </a:p>
          <a:p>
            <a:pPr>
              <a:lnSpc>
                <a:spcPct val="107000"/>
              </a:lnSpc>
              <a:spcAft>
                <a:spcPts val="800"/>
              </a:spcAft>
              <a:defRPr/>
            </a:pPr>
            <a:r>
              <a:rPr lang="en-GB" sz="8000" i="1">
                <a:latin typeface="Calibri"/>
                <a:ea typeface="Calibri"/>
                <a:cs typeface="Times New Roman"/>
              </a:rPr>
              <a:t>(dans les strategies le partage de données peut être considerer comme une mesure de gouvernance) </a:t>
            </a:r>
            <a:endParaRPr/>
          </a:p>
          <a:p>
            <a:pPr marL="0" indent="0">
              <a:lnSpc>
                <a:spcPct val="107000"/>
              </a:lnSpc>
              <a:spcAft>
                <a:spcPts val="800"/>
              </a:spcAft>
              <a:buNone/>
              <a:defRPr/>
            </a:pPr>
            <a:endParaRPr lang="en-GB" sz="1800">
              <a:latin typeface="Calibri"/>
              <a:ea typeface="Calibri"/>
              <a:cs typeface="Times New Roman"/>
            </a:endParaRPr>
          </a:p>
          <a:p>
            <a:pPr>
              <a:defRPr/>
            </a:pPr>
            <a:endParaRPr lang="en-GB"/>
          </a:p>
        </p:txBody>
      </p:sp>
      <p:sp>
        <p:nvSpPr>
          <p:cNvPr id="4" name="Étoile : 5 branches 3"/>
          <p:cNvSpPr/>
          <p:nvPr/>
        </p:nvSpPr>
        <p:spPr bwMode="auto">
          <a:xfrm>
            <a:off x="8515350" y="1792941"/>
            <a:ext cx="3476377" cy="2367242"/>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defRPr/>
            </a:pPr>
            <a:r>
              <a:rPr lang="fr-FR" sz="1800">
                <a:latin typeface="Calibri"/>
                <a:ea typeface="Calibri"/>
                <a:cs typeface="Times New Roman"/>
              </a:rPr>
              <a:t>coorganiser avec PTGE ?</a:t>
            </a:r>
            <a:endParaRPr lang="en-GB" sz="1800">
              <a:latin typeface="Calibri"/>
              <a:ea typeface="Calibri"/>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normAutofit fontScale="90000"/>
          </a:bodyPr>
          <a:lstStyle/>
          <a:p>
            <a:pPr>
              <a:defRPr/>
            </a:pPr>
            <a:r>
              <a:rPr lang="fr-FR"/>
              <a:t>Atelier Modélisation Agro : modèles économique &amp; agronomique – 29 novembre ?</a:t>
            </a:r>
            <a:endParaRPr lang="en-GB"/>
          </a:p>
        </p:txBody>
      </p:sp>
      <p:sp>
        <p:nvSpPr>
          <p:cNvPr id="3" name="Espace réservé du contenu 2"/>
          <p:cNvSpPr>
            <a:spLocks noGrp="1"/>
          </p:cNvSpPr>
          <p:nvPr>
            <p:ph idx="1"/>
          </p:nvPr>
        </p:nvSpPr>
        <p:spPr bwMode="auto">
          <a:xfrm>
            <a:off x="628650" y="1424042"/>
            <a:ext cx="11475136" cy="5103383"/>
          </a:xfrm>
        </p:spPr>
        <p:txBody>
          <a:bodyPr vertOverflow="overflow" horzOverflow="overflow" vert="horz" wrap="square" lIns="91440" tIns="45720" rIns="91440" bIns="45720" numCol="1" spcCol="0" rtlCol="0" fromWordArt="0" anchor="t" anchorCtr="0" forceAA="0" compatLnSpc="0">
            <a:noAutofit/>
          </a:bodyPr>
          <a:lstStyle/>
          <a:p>
            <a:pPr>
              <a:lnSpc>
                <a:spcPct val="107000"/>
              </a:lnSpc>
              <a:defRPr/>
            </a:pPr>
            <a:r>
              <a:rPr lang="fr-FR" sz="2000" i="1" dirty="0">
                <a:latin typeface="Calibri"/>
                <a:ea typeface="Calibri"/>
                <a:cs typeface="Times New Roman"/>
              </a:rPr>
              <a:t>Format : présentiel deux demi-journée (même jour) </a:t>
            </a:r>
            <a:endParaRPr lang="en-GB" sz="2000" dirty="0">
              <a:latin typeface="Calibri"/>
              <a:ea typeface="Calibri"/>
              <a:cs typeface="Times New Roman"/>
            </a:endParaRPr>
          </a:p>
          <a:p>
            <a:pPr marL="457200">
              <a:lnSpc>
                <a:spcPct val="107000"/>
              </a:lnSpc>
              <a:defRPr/>
            </a:pPr>
            <a:r>
              <a:rPr lang="fr-FR" sz="2000" i="1" dirty="0">
                <a:latin typeface="Calibri"/>
                <a:ea typeface="Calibri"/>
                <a:cs typeface="Times New Roman"/>
              </a:rPr>
              <a:t>Acteurs cibles : agriculteurs + experts agricoles + copil</a:t>
            </a:r>
            <a:endParaRPr lang="en-GB" sz="2000" dirty="0">
              <a:latin typeface="Calibri"/>
              <a:ea typeface="Calibri"/>
              <a:cs typeface="Times New Roman"/>
            </a:endParaRPr>
          </a:p>
          <a:p>
            <a:pPr marL="0" indent="0">
              <a:lnSpc>
                <a:spcPct val="107000"/>
              </a:lnSpc>
              <a:spcAft>
                <a:spcPts val="800"/>
              </a:spcAft>
              <a:buNone/>
              <a:defRPr/>
            </a:pPr>
            <a:r>
              <a:rPr lang="fr-FR" sz="2000" dirty="0"/>
              <a:t>Objectif : expliquer comment les deux modules fonctionnent , la calibration et les résultats de la situation de référence</a:t>
            </a:r>
            <a:endParaRPr sz="900" dirty="0"/>
          </a:p>
          <a:p>
            <a:pPr>
              <a:lnSpc>
                <a:spcPct val="107000"/>
              </a:lnSpc>
              <a:spcAft>
                <a:spcPts val="800"/>
              </a:spcAft>
              <a:defRPr/>
            </a:pPr>
            <a:r>
              <a:rPr lang="en-GB" sz="2000" dirty="0" err="1">
                <a:latin typeface="Calibri"/>
                <a:ea typeface="Calibri"/>
                <a:cs typeface="Calibri"/>
              </a:rPr>
              <a:t>Discuter</a:t>
            </a:r>
            <a:r>
              <a:rPr lang="en-GB" sz="2000" dirty="0">
                <a:latin typeface="Calibri"/>
                <a:ea typeface="Calibri"/>
                <a:cs typeface="Calibri"/>
              </a:rPr>
              <a:t> les </a:t>
            </a:r>
            <a:r>
              <a:rPr lang="en-GB" sz="2000" dirty="0" err="1">
                <a:latin typeface="Calibri"/>
                <a:ea typeface="Calibri"/>
                <a:cs typeface="Calibri"/>
              </a:rPr>
              <a:t>indicateurs</a:t>
            </a:r>
            <a:r>
              <a:rPr lang="en-GB" sz="2000" dirty="0">
                <a:latin typeface="Calibri"/>
                <a:ea typeface="Calibri"/>
                <a:cs typeface="Calibri"/>
              </a:rPr>
              <a:t> et la </a:t>
            </a:r>
            <a:r>
              <a:rPr lang="en-GB" sz="2000" dirty="0" err="1">
                <a:latin typeface="Calibri"/>
                <a:ea typeface="Calibri"/>
                <a:cs typeface="Calibri"/>
              </a:rPr>
              <a:t>forme</a:t>
            </a:r>
            <a:r>
              <a:rPr lang="en-GB" sz="2000" dirty="0">
                <a:latin typeface="Calibri"/>
                <a:ea typeface="Calibri"/>
                <a:cs typeface="Calibri"/>
              </a:rPr>
              <a:t> des </a:t>
            </a:r>
            <a:r>
              <a:rPr lang="en-GB" sz="2000" dirty="0" err="1">
                <a:latin typeface="Calibri"/>
                <a:ea typeface="Calibri"/>
                <a:cs typeface="Calibri"/>
              </a:rPr>
              <a:t>résultats</a:t>
            </a:r>
            <a:r>
              <a:rPr lang="en-GB" sz="2000" dirty="0">
                <a:latin typeface="Calibri"/>
                <a:ea typeface="Calibri"/>
                <a:cs typeface="Calibri"/>
              </a:rPr>
              <a:t> </a:t>
            </a:r>
            <a:r>
              <a:rPr lang="en-GB" sz="2000" dirty="0" err="1">
                <a:latin typeface="Calibri"/>
                <a:ea typeface="Calibri"/>
                <a:cs typeface="Calibri"/>
              </a:rPr>
              <a:t>voulus</a:t>
            </a:r>
            <a:endParaRPr sz="2000" dirty="0">
              <a:latin typeface="Calibri"/>
              <a:cs typeface="Calibri"/>
            </a:endParaRPr>
          </a:p>
          <a:p>
            <a:pPr marL="0" indent="0">
              <a:buFont typeface="Arial"/>
              <a:buNone/>
              <a:defRPr/>
            </a:pPr>
            <a:r>
              <a:rPr sz="2000" b="0" i="0" u="none" dirty="0">
                <a:solidFill>
                  <a:srgbClr val="000000"/>
                </a:solidFill>
                <a:latin typeface="Calibri"/>
                <a:ea typeface="Calibri"/>
                <a:cs typeface="Calibri"/>
              </a:rPr>
              <a:t>	•</a:t>
            </a:r>
            <a:r>
              <a:rPr sz="2000" b="0" i="1" u="none" dirty="0" err="1">
                <a:solidFill>
                  <a:srgbClr val="00A3A6"/>
                </a:solidFill>
                <a:latin typeface="Calibri"/>
                <a:ea typeface="Calibri"/>
                <a:cs typeface="Calibri"/>
              </a:rPr>
              <a:t>Expliquer</a:t>
            </a:r>
            <a:r>
              <a:rPr sz="2000" b="0" i="1" u="none" dirty="0">
                <a:solidFill>
                  <a:srgbClr val="00A3A6"/>
                </a:solidFill>
                <a:latin typeface="Calibri"/>
                <a:ea typeface="Calibri"/>
                <a:cs typeface="Calibri"/>
              </a:rPr>
              <a:t> les </a:t>
            </a:r>
            <a:r>
              <a:rPr sz="2000" b="0" i="1" u="none" dirty="0" err="1">
                <a:solidFill>
                  <a:srgbClr val="00A3A6"/>
                </a:solidFill>
                <a:latin typeface="Calibri"/>
                <a:ea typeface="Calibri"/>
                <a:cs typeface="Calibri"/>
              </a:rPr>
              <a:t>choix</a:t>
            </a:r>
            <a:r>
              <a:rPr sz="2000" b="0" i="1" u="none" dirty="0">
                <a:solidFill>
                  <a:srgbClr val="00A3A6"/>
                </a:solidFill>
                <a:latin typeface="Calibri"/>
                <a:ea typeface="Calibri"/>
                <a:cs typeface="Calibri"/>
              </a:rPr>
              <a:t> sur la gestion de </a:t>
            </a:r>
            <a:r>
              <a:rPr sz="2000" b="0" i="1" u="none" dirty="0" err="1">
                <a:solidFill>
                  <a:srgbClr val="00A3A6"/>
                </a:solidFill>
                <a:latin typeface="Calibri"/>
                <a:ea typeface="Calibri"/>
                <a:cs typeface="Calibri"/>
              </a:rPr>
              <a:t>l’irrigation</a:t>
            </a:r>
            <a:r>
              <a:rPr sz="2000" b="0" i="1" u="none" dirty="0">
                <a:solidFill>
                  <a:srgbClr val="00A3A6"/>
                </a:solidFill>
                <a:latin typeface="Calibri"/>
                <a:ea typeface="Calibri"/>
                <a:cs typeface="Calibri"/>
              </a:rPr>
              <a:t> (</a:t>
            </a:r>
            <a:r>
              <a:rPr sz="2000" b="0" i="1" u="none" dirty="0" err="1">
                <a:solidFill>
                  <a:srgbClr val="00A3A6"/>
                </a:solidFill>
                <a:latin typeface="Calibri"/>
                <a:ea typeface="Calibri"/>
                <a:cs typeface="Calibri"/>
              </a:rPr>
              <a:t>vigne</a:t>
            </a:r>
            <a:r>
              <a:rPr sz="2000" b="0" i="1" u="none" dirty="0">
                <a:solidFill>
                  <a:srgbClr val="00A3A6"/>
                </a:solidFill>
                <a:latin typeface="Calibri"/>
                <a:ea typeface="Calibri"/>
                <a:cs typeface="Calibri"/>
              </a:rPr>
              <a:t> </a:t>
            </a:r>
            <a:r>
              <a:rPr sz="2000" b="0" i="1" u="none" dirty="0" err="1">
                <a:solidFill>
                  <a:srgbClr val="00A3A6"/>
                </a:solidFill>
                <a:latin typeface="Calibri"/>
                <a:ea typeface="Calibri"/>
                <a:cs typeface="Calibri"/>
              </a:rPr>
              <a:t>irriguée</a:t>
            </a:r>
            <a:r>
              <a:rPr sz="2000" b="0" i="1" u="none" dirty="0">
                <a:solidFill>
                  <a:srgbClr val="00A3A6"/>
                </a:solidFill>
                <a:latin typeface="Calibri"/>
                <a:ea typeface="Calibri"/>
                <a:cs typeface="Calibri"/>
              </a:rPr>
              <a:t>/non </a:t>
            </a:r>
            <a:r>
              <a:rPr sz="2000" b="0" i="1" u="none" dirty="0" err="1">
                <a:solidFill>
                  <a:srgbClr val="00A3A6"/>
                </a:solidFill>
                <a:latin typeface="Calibri"/>
                <a:ea typeface="Calibri"/>
                <a:cs typeface="Calibri"/>
              </a:rPr>
              <a:t>irriguée</a:t>
            </a:r>
            <a:r>
              <a:rPr sz="2000" b="0" i="1" u="none" dirty="0">
                <a:solidFill>
                  <a:srgbClr val="00A3A6"/>
                </a:solidFill>
                <a:latin typeface="Calibri"/>
                <a:ea typeface="Calibri"/>
                <a:cs typeface="Calibri"/>
              </a:rPr>
              <a:t> et </a:t>
            </a:r>
            <a:r>
              <a:rPr sz="2000" b="0" i="1" u="none" dirty="0" err="1">
                <a:solidFill>
                  <a:srgbClr val="00A3A6"/>
                </a:solidFill>
                <a:latin typeface="Calibri"/>
                <a:ea typeface="Calibri"/>
                <a:cs typeface="Calibri"/>
              </a:rPr>
              <a:t>modalités</a:t>
            </a:r>
            <a:r>
              <a:rPr sz="2000" b="0" i="1" u="none" dirty="0">
                <a:solidFill>
                  <a:srgbClr val="00A3A6"/>
                </a:solidFill>
                <a:latin typeface="Calibri"/>
                <a:ea typeface="Calibri"/>
                <a:cs typeface="Calibri"/>
              </a:rPr>
              <a:t> </a:t>
            </a:r>
            <a:r>
              <a:rPr sz="2000" b="0" i="1" u="none" dirty="0" err="1">
                <a:solidFill>
                  <a:srgbClr val="00A3A6"/>
                </a:solidFill>
                <a:latin typeface="Calibri"/>
                <a:ea typeface="Calibri"/>
                <a:cs typeface="Calibri"/>
              </a:rPr>
              <a:t>d’irrigation</a:t>
            </a:r>
            <a:r>
              <a:rPr sz="2000" b="0" i="1" u="none" dirty="0">
                <a:solidFill>
                  <a:srgbClr val="00A3A6"/>
                </a:solidFill>
                <a:latin typeface="Calibri"/>
                <a:ea typeface="Calibri"/>
                <a:cs typeface="Calibri"/>
              </a:rPr>
              <a:t>)</a:t>
            </a:r>
            <a:endParaRPr sz="2000" dirty="0">
              <a:latin typeface="Calibri"/>
              <a:cs typeface="Calibri"/>
            </a:endParaRPr>
          </a:p>
          <a:p>
            <a:pPr marL="0" indent="0">
              <a:lnSpc>
                <a:spcPct val="107000"/>
              </a:lnSpc>
              <a:spcAft>
                <a:spcPts val="799"/>
              </a:spcAft>
              <a:buFont typeface="Arial"/>
              <a:buNone/>
              <a:defRPr/>
            </a:pPr>
            <a:r>
              <a:rPr sz="2000" b="0" i="0" u="none" dirty="0">
                <a:solidFill>
                  <a:srgbClr val="000000"/>
                </a:solidFill>
                <a:latin typeface="Calibri"/>
                <a:ea typeface="Calibri"/>
                <a:cs typeface="Calibri"/>
              </a:rPr>
              <a:t>	•</a:t>
            </a:r>
            <a:r>
              <a:rPr sz="2000" b="0" i="1" u="none" dirty="0" err="1">
                <a:solidFill>
                  <a:srgbClr val="00A3A6"/>
                </a:solidFill>
                <a:latin typeface="Calibri"/>
                <a:ea typeface="Calibri"/>
                <a:cs typeface="Calibri"/>
              </a:rPr>
              <a:t>Discuter</a:t>
            </a:r>
            <a:r>
              <a:rPr sz="2000" b="0" i="1" u="none" dirty="0">
                <a:solidFill>
                  <a:srgbClr val="00A3A6"/>
                </a:solidFill>
                <a:latin typeface="Calibri"/>
                <a:ea typeface="Calibri"/>
                <a:cs typeface="Calibri"/>
              </a:rPr>
              <a:t> les tendances </a:t>
            </a:r>
            <a:r>
              <a:rPr sz="2000" b="0" i="1" u="none" dirty="0" err="1">
                <a:solidFill>
                  <a:srgbClr val="00A3A6"/>
                </a:solidFill>
                <a:latin typeface="Calibri"/>
                <a:ea typeface="Calibri"/>
                <a:cs typeface="Calibri"/>
              </a:rPr>
              <a:t>en</a:t>
            </a:r>
            <a:r>
              <a:rPr sz="2000" b="0" i="1" u="none" dirty="0">
                <a:solidFill>
                  <a:srgbClr val="00A3A6"/>
                </a:solidFill>
                <a:latin typeface="Calibri"/>
                <a:ea typeface="Calibri"/>
                <a:cs typeface="Calibri"/>
              </a:rPr>
              <a:t> </a:t>
            </a:r>
            <a:r>
              <a:rPr sz="2000" b="0" i="1" u="none" dirty="0" err="1">
                <a:solidFill>
                  <a:srgbClr val="00A3A6"/>
                </a:solidFill>
                <a:latin typeface="Calibri"/>
                <a:ea typeface="Calibri"/>
                <a:cs typeface="Calibri"/>
              </a:rPr>
              <a:t>termes</a:t>
            </a:r>
            <a:r>
              <a:rPr sz="2000" b="0" i="1" u="none" dirty="0">
                <a:solidFill>
                  <a:srgbClr val="00A3A6"/>
                </a:solidFill>
                <a:latin typeface="Calibri"/>
                <a:ea typeface="Calibri"/>
                <a:cs typeface="Calibri"/>
              </a:rPr>
              <a:t> de </a:t>
            </a:r>
            <a:r>
              <a:rPr sz="2000" b="0" i="1" u="none" dirty="0" err="1">
                <a:solidFill>
                  <a:srgbClr val="00A3A6"/>
                </a:solidFill>
                <a:latin typeface="Calibri"/>
                <a:ea typeface="Calibri"/>
                <a:cs typeface="Calibri"/>
              </a:rPr>
              <a:t>quantité</a:t>
            </a:r>
            <a:r>
              <a:rPr sz="2000" b="0" i="1" u="none" dirty="0">
                <a:solidFill>
                  <a:srgbClr val="00A3A6"/>
                </a:solidFill>
                <a:latin typeface="Calibri"/>
                <a:ea typeface="Calibri"/>
                <a:cs typeface="Calibri"/>
              </a:rPr>
              <a:t> </a:t>
            </a:r>
            <a:r>
              <a:rPr sz="2000" b="0" i="1" u="none" dirty="0" err="1">
                <a:solidFill>
                  <a:srgbClr val="00A3A6"/>
                </a:solidFill>
                <a:latin typeface="Calibri"/>
                <a:ea typeface="Calibri"/>
                <a:cs typeface="Calibri"/>
              </a:rPr>
              <a:t>d’eau</a:t>
            </a:r>
            <a:r>
              <a:rPr sz="2000" b="0" i="1" u="none" dirty="0">
                <a:solidFill>
                  <a:srgbClr val="00A3A6"/>
                </a:solidFill>
                <a:latin typeface="Calibri"/>
                <a:ea typeface="Calibri"/>
                <a:cs typeface="Calibri"/>
              </a:rPr>
              <a:t> </a:t>
            </a:r>
            <a:r>
              <a:rPr sz="2000" b="0" i="1" u="none" dirty="0" err="1">
                <a:solidFill>
                  <a:srgbClr val="00A3A6"/>
                </a:solidFill>
                <a:latin typeface="Calibri"/>
                <a:ea typeface="Calibri"/>
                <a:cs typeface="Calibri"/>
              </a:rPr>
              <a:t>appliquée</a:t>
            </a:r>
            <a:r>
              <a:rPr sz="2000" b="0" i="1" u="none" dirty="0">
                <a:solidFill>
                  <a:srgbClr val="00A3A6"/>
                </a:solidFill>
                <a:latin typeface="Calibri"/>
                <a:ea typeface="Calibri"/>
                <a:cs typeface="Calibri"/>
              </a:rPr>
              <a:t> sur les </a:t>
            </a:r>
            <a:r>
              <a:rPr sz="2000" b="0" i="1" u="none" dirty="0" err="1">
                <a:solidFill>
                  <a:srgbClr val="00A3A6"/>
                </a:solidFill>
                <a:latin typeface="Calibri"/>
                <a:ea typeface="Calibri"/>
                <a:cs typeface="Calibri"/>
              </a:rPr>
              <a:t>différentes</a:t>
            </a:r>
            <a:r>
              <a:rPr sz="2000" b="0" i="1" u="none" dirty="0">
                <a:solidFill>
                  <a:srgbClr val="00A3A6"/>
                </a:solidFill>
                <a:latin typeface="Calibri"/>
                <a:ea typeface="Calibri"/>
                <a:cs typeface="Calibri"/>
              </a:rPr>
              <a:t> cultures (temperature + </a:t>
            </a:r>
            <a:r>
              <a:rPr sz="2000" b="0" i="1" u="none" dirty="0" err="1">
                <a:solidFill>
                  <a:srgbClr val="00A3A6"/>
                </a:solidFill>
                <a:latin typeface="Calibri"/>
                <a:ea typeface="Calibri"/>
                <a:cs typeface="Calibri"/>
              </a:rPr>
              <a:t>pluie</a:t>
            </a:r>
            <a:r>
              <a:rPr sz="2000" b="0" i="1" u="none" dirty="0">
                <a:solidFill>
                  <a:srgbClr val="00A3A6"/>
                </a:solidFill>
                <a:latin typeface="Calibri"/>
                <a:ea typeface="Calibri"/>
                <a:cs typeface="Calibri"/>
              </a:rPr>
              <a:t>) et comparer avec les </a:t>
            </a:r>
            <a:r>
              <a:rPr sz="2000" b="0" i="1" u="none" dirty="0" err="1">
                <a:solidFill>
                  <a:srgbClr val="00A3A6"/>
                </a:solidFill>
                <a:latin typeface="Calibri"/>
                <a:ea typeface="Calibri"/>
                <a:cs typeface="Calibri"/>
              </a:rPr>
              <a:t>réalités</a:t>
            </a:r>
            <a:r>
              <a:rPr sz="2000" b="0" i="1" u="none" dirty="0">
                <a:solidFill>
                  <a:srgbClr val="00A3A6"/>
                </a:solidFill>
                <a:latin typeface="Calibri"/>
                <a:ea typeface="Calibri"/>
                <a:cs typeface="Calibri"/>
              </a:rPr>
              <a:t> de terrain des </a:t>
            </a:r>
            <a:r>
              <a:rPr sz="2000" b="0" i="1" u="none" dirty="0" err="1">
                <a:solidFill>
                  <a:srgbClr val="00A3A6"/>
                </a:solidFill>
                <a:latin typeface="Calibri"/>
                <a:ea typeface="Calibri"/>
                <a:cs typeface="Calibri"/>
              </a:rPr>
              <a:t>agriculteurs</a:t>
            </a:r>
            <a:r>
              <a:rPr sz="2000" b="0" i="1" u="none" dirty="0">
                <a:solidFill>
                  <a:srgbClr val="00A3A6"/>
                </a:solidFill>
                <a:latin typeface="Calibri"/>
                <a:ea typeface="Calibri"/>
                <a:cs typeface="Calibri"/>
              </a:rPr>
              <a:t> </a:t>
            </a:r>
            <a:endParaRPr sz="800" dirty="0"/>
          </a:p>
          <a:p>
            <a:pPr lvl="2">
              <a:lnSpc>
                <a:spcPct val="107000"/>
              </a:lnSpc>
              <a:spcAft>
                <a:spcPts val="800"/>
              </a:spcAft>
              <a:defRPr/>
            </a:pPr>
            <a:r>
              <a:rPr lang="fr-FR" dirty="0"/>
              <a:t>en particulier discuter/comparer le comportement simulé de l'irrigation agricole par rapport au calendrier et aux doses d'irrigation (Modélisé vs. agriculteurs). Cela pourrait aider à confirmer l'hypothèse de SIMETAW concernant le concept de 'déplétion gérable de l’eau’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92005810" name="Titre 1"/>
          <p:cNvSpPr>
            <a:spLocks noGrp="1"/>
          </p:cNvSpPr>
          <p:nvPr>
            <p:ph type="title"/>
          </p:nvPr>
        </p:nvSpPr>
        <p:spPr bwMode="auto"/>
        <p:txBody>
          <a:bodyPr>
            <a:normAutofit fontScale="90000"/>
          </a:bodyPr>
          <a:lstStyle/>
          <a:p>
            <a:pPr>
              <a:defRPr/>
            </a:pPr>
            <a:r>
              <a:rPr lang="fr-FR"/>
              <a:t>Atelier Modélisation Agro : modèles économique &amp; agronomique – 29 novembre ?</a:t>
            </a:r>
            <a:endParaRPr lang="en-GB"/>
          </a:p>
        </p:txBody>
      </p:sp>
      <p:sp>
        <p:nvSpPr>
          <p:cNvPr id="1682013707" name="Espace réservé du contenu 2"/>
          <p:cNvSpPr>
            <a:spLocks noGrp="1"/>
          </p:cNvSpPr>
          <p:nvPr>
            <p:ph idx="1"/>
          </p:nvPr>
        </p:nvSpPr>
        <p:spPr bwMode="auto">
          <a:xfrm>
            <a:off x="628650" y="1424043"/>
            <a:ext cx="10802783" cy="5103382"/>
          </a:xfrm>
        </p:spPr>
        <p:txBody>
          <a:bodyPr vertOverflow="overflow" horzOverflow="overflow" vert="horz" wrap="square" lIns="91440" tIns="45720" rIns="91440" bIns="45720" numCol="1" spcCol="0" rtlCol="0" fromWordArt="0" anchor="t" anchorCtr="0" forceAA="0" compatLnSpc="0">
            <a:normAutofit fontScale="45000" lnSpcReduction="20000"/>
          </a:bodyPr>
          <a:lstStyle/>
          <a:p>
            <a:pPr>
              <a:lnSpc>
                <a:spcPct val="107000"/>
              </a:lnSpc>
              <a:defRPr/>
            </a:pPr>
            <a:r>
              <a:rPr lang="fr-FR" sz="6900" i="1" dirty="0">
                <a:latin typeface="Calibri"/>
                <a:ea typeface="Calibri"/>
                <a:cs typeface="Times New Roman"/>
              </a:rPr>
              <a:t>Format : présentiel deux demi-journée (même jour) </a:t>
            </a:r>
            <a:endParaRPr lang="en-GB" sz="6900" dirty="0">
              <a:latin typeface="Calibri"/>
              <a:ea typeface="Calibri"/>
              <a:cs typeface="Times New Roman"/>
            </a:endParaRPr>
          </a:p>
          <a:p>
            <a:pPr marL="457200">
              <a:lnSpc>
                <a:spcPct val="107000"/>
              </a:lnSpc>
              <a:defRPr/>
            </a:pPr>
            <a:r>
              <a:rPr lang="fr-FR" sz="6900" i="1" dirty="0">
                <a:latin typeface="Calibri"/>
                <a:ea typeface="Calibri"/>
                <a:cs typeface="Times New Roman"/>
              </a:rPr>
              <a:t>Acteurs cibles : agriculteurs + experts agricoles + copil</a:t>
            </a:r>
            <a:endParaRPr lang="en-GB" sz="6900" dirty="0">
              <a:latin typeface="Calibri"/>
              <a:ea typeface="Calibri"/>
              <a:cs typeface="Times New Roman"/>
            </a:endParaRPr>
          </a:p>
          <a:p>
            <a:pPr marL="0" indent="0">
              <a:lnSpc>
                <a:spcPct val="107000"/>
              </a:lnSpc>
              <a:spcAft>
                <a:spcPts val="799"/>
              </a:spcAft>
              <a:buNone/>
              <a:defRPr/>
            </a:pPr>
            <a:r>
              <a:rPr lang="fr-FR" sz="6900" dirty="0"/>
              <a:t>Objectif : expliquer comment les deux modules fonctionnent , la calibration et les résultats de la situation de référence</a:t>
            </a:r>
            <a:endParaRPr sz="2700" dirty="0"/>
          </a:p>
          <a:p>
            <a:pPr lvl="2">
              <a:lnSpc>
                <a:spcPct val="107000"/>
              </a:lnSpc>
              <a:spcAft>
                <a:spcPts val="799"/>
              </a:spcAft>
              <a:defRPr/>
            </a:pPr>
            <a:r>
              <a:rPr lang="fr-FR" sz="6100" dirty="0"/>
              <a:t>Discuter les contraintes du modèle agro-éco et les hypothèses posées par le modèle </a:t>
            </a:r>
          </a:p>
          <a:p>
            <a:pPr lvl="2">
              <a:lnSpc>
                <a:spcPct val="107000"/>
              </a:lnSpc>
              <a:spcAft>
                <a:spcPts val="799"/>
              </a:spcAft>
              <a:defRPr/>
            </a:pPr>
            <a:r>
              <a:rPr lang="fr-FR" sz="6100" dirty="0"/>
              <a:t>Comparer les résultats de simulation (assolement, résultat économique) avec les réalités de terrain : qu’est-ce qui motive les décisions des agriculteurs ? </a:t>
            </a:r>
          </a:p>
          <a:p>
            <a:pPr lvl="2">
              <a:lnSpc>
                <a:spcPct val="107000"/>
              </a:lnSpc>
              <a:spcAft>
                <a:spcPts val="799"/>
              </a:spcAft>
              <a:defRPr/>
            </a:pPr>
            <a:endParaRPr lang="fr-FR" sz="6100" dirty="0"/>
          </a:p>
          <a:p>
            <a:pPr marL="914400" lvl="2" indent="0">
              <a:lnSpc>
                <a:spcPct val="107000"/>
              </a:lnSpc>
              <a:spcAft>
                <a:spcPts val="799"/>
              </a:spcAft>
              <a:buFont typeface="Arial"/>
              <a:buNone/>
              <a:defRPr/>
            </a:pPr>
            <a:endParaRPr lang="fr-FR" sz="6100" dirty="0"/>
          </a:p>
          <a:p>
            <a:pPr lvl="2">
              <a:lnSpc>
                <a:spcPct val="107000"/>
              </a:lnSpc>
              <a:spcAft>
                <a:spcPts val="799"/>
              </a:spcAft>
              <a:defRPr/>
            </a:pPr>
            <a:endParaRPr sz="1900" dirty="0"/>
          </a:p>
          <a:p>
            <a:pPr lvl="2">
              <a:lnSpc>
                <a:spcPct val="107000"/>
              </a:lnSpc>
              <a:spcAft>
                <a:spcPts val="799"/>
              </a:spcAft>
              <a:defRPr/>
            </a:pPr>
            <a:endParaRPr sz="1900" dirty="0"/>
          </a:p>
          <a:p>
            <a:pPr>
              <a:defRPr/>
            </a:pP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Atelier Modélisation hydrologique - </a:t>
            </a:r>
            <a:r>
              <a:rPr lang="fr-FR" sz="3200">
                <a:latin typeface="Calibri"/>
                <a:ea typeface="Calibri"/>
                <a:cs typeface="Times New Roman"/>
              </a:rPr>
              <a:t>21 Nov </a:t>
            </a:r>
            <a:endParaRPr lang="en-GB"/>
          </a:p>
        </p:txBody>
      </p:sp>
      <p:sp>
        <p:nvSpPr>
          <p:cNvPr id="3" name="Espace réservé du contenu 2"/>
          <p:cNvSpPr>
            <a:spLocks noGrp="1"/>
          </p:cNvSpPr>
          <p:nvPr>
            <p:ph idx="1"/>
          </p:nvPr>
        </p:nvSpPr>
        <p:spPr bwMode="auto">
          <a:xfrm>
            <a:off x="628650" y="1424044"/>
            <a:ext cx="10088328" cy="4264496"/>
          </a:xfrm>
        </p:spPr>
        <p:txBody>
          <a:bodyPr vertOverflow="overflow" horzOverflow="overflow" vert="horz" wrap="square" lIns="91440" tIns="45720" rIns="91440" bIns="45720" numCol="1" spcCol="0" rtlCol="0" fromWordArt="0" anchor="t" anchorCtr="0" forceAA="0" compatLnSpc="0">
            <a:normAutofit fontScale="42500" lnSpcReduction="20000"/>
          </a:bodyPr>
          <a:lstStyle/>
          <a:p>
            <a:pPr marL="228600" indent="0">
              <a:lnSpc>
                <a:spcPct val="107000"/>
              </a:lnSpc>
              <a:buFont typeface="Arial"/>
              <a:buNone/>
              <a:defRPr/>
            </a:pPr>
            <a:r>
              <a:rPr lang="fr-FR" sz="6400" i="1">
                <a:latin typeface="Calibri"/>
                <a:ea typeface="Calibri"/>
                <a:cs typeface="Times New Roman"/>
              </a:rPr>
              <a:t>Acteurs cibles : experts hydro + services de l’état &amp; collectivités &amp; gestionnaires concernées + copil</a:t>
            </a:r>
            <a:endParaRPr sz="6400" i="1">
              <a:latin typeface="Calibri"/>
              <a:ea typeface="Calibri"/>
              <a:cs typeface="Times New Roman"/>
            </a:endParaRPr>
          </a:p>
          <a:p>
            <a:pPr marL="228600" indent="0">
              <a:lnSpc>
                <a:spcPct val="107000"/>
              </a:lnSpc>
              <a:buFont typeface="Arial"/>
              <a:buNone/>
              <a:defRPr/>
            </a:pPr>
            <a:r>
              <a:rPr lang="fr-FR" sz="6400" i="1">
                <a:latin typeface="Calibri"/>
                <a:ea typeface="Calibri"/>
                <a:cs typeface="Times New Roman"/>
              </a:rPr>
              <a:t>Format :  présentiel (hybride ?) demi-journée +  et dispo éventuelle aprem</a:t>
            </a:r>
            <a:endParaRPr sz="6400" i="0">
              <a:latin typeface="Calibri"/>
              <a:ea typeface="Calibri"/>
              <a:cs typeface="Times New Roman"/>
            </a:endParaRPr>
          </a:p>
          <a:p>
            <a:pPr>
              <a:lnSpc>
                <a:spcPct val="107000"/>
              </a:lnSpc>
              <a:spcAft>
                <a:spcPts val="800"/>
              </a:spcAft>
              <a:buFont typeface="Arial"/>
              <a:buChar char="–"/>
              <a:defRPr/>
            </a:pPr>
            <a:r>
              <a:rPr lang="en-GB" sz="6400" i="0">
                <a:latin typeface="Calibri"/>
                <a:ea typeface="Calibri"/>
                <a:cs typeface="Times New Roman"/>
              </a:rPr>
              <a:t>Présentation du modèle &amp; données utilisées</a:t>
            </a:r>
            <a:endParaRPr sz="6400" i="0">
              <a:latin typeface="Calibri"/>
              <a:ea typeface="Calibri"/>
              <a:cs typeface="Times New Roman"/>
            </a:endParaRPr>
          </a:p>
          <a:p>
            <a:pPr>
              <a:lnSpc>
                <a:spcPct val="107000"/>
              </a:lnSpc>
              <a:spcAft>
                <a:spcPts val="799"/>
              </a:spcAft>
              <a:buFont typeface="Arial"/>
              <a:buChar char="–"/>
              <a:defRPr/>
            </a:pPr>
            <a:r>
              <a:rPr lang="en-GB" sz="6400" i="0">
                <a:latin typeface="Calibri"/>
                <a:ea typeface="Calibri"/>
                <a:cs typeface="Times New Roman"/>
              </a:rPr>
              <a:t>Validation de toutes les hypothèses</a:t>
            </a:r>
          </a:p>
          <a:p>
            <a:pPr marL="228600" marR="0" indent="-228600" algn="l">
              <a:lnSpc>
                <a:spcPct val="107000"/>
              </a:lnSpc>
              <a:spcBef>
                <a:spcPts val="999"/>
              </a:spcBef>
              <a:spcAft>
                <a:spcPts val="799"/>
              </a:spcAft>
              <a:buFont typeface="Arial"/>
              <a:buChar char="–"/>
              <a:defRPr/>
            </a:pPr>
            <a:r>
              <a:rPr lang="en-GB" sz="6400" i="0">
                <a:latin typeface="Calibri"/>
                <a:ea typeface="Calibri"/>
                <a:cs typeface="Times New Roman"/>
              </a:rPr>
              <a:t>Présentation des scénarios climatiques &amp; année particulière (étiage sévère) </a:t>
            </a:r>
            <a:endParaRPr lang="en-GB" sz="2600" b="0" i="0" u="none" strike="noStrike" cap="none" spc="0">
              <a:solidFill>
                <a:srgbClr val="00A3A6"/>
              </a:solidFill>
              <a:latin typeface="Calibri"/>
              <a:cs typeface="Calibri"/>
            </a:endParaRPr>
          </a:p>
          <a:p>
            <a:pPr marL="228600" marR="0" indent="-228600" algn="l">
              <a:lnSpc>
                <a:spcPct val="107000"/>
              </a:lnSpc>
              <a:spcBef>
                <a:spcPts val="999"/>
              </a:spcBef>
              <a:spcAft>
                <a:spcPts val="799"/>
              </a:spcAft>
              <a:buFont typeface="Arial"/>
              <a:buChar char="–"/>
              <a:defRPr/>
            </a:pPr>
            <a:r>
              <a:rPr lang="en-GB" sz="7200" b="0" i="0" u="none" strike="noStrike" cap="none" spc="0">
                <a:solidFill>
                  <a:srgbClr val="00A3A6"/>
                </a:solidFill>
                <a:latin typeface="Calibri"/>
                <a:ea typeface="Calibri"/>
                <a:cs typeface="Calibri"/>
              </a:rPr>
              <a:t>discussion sur les indicateurs</a:t>
            </a:r>
            <a:endParaRPr lang="en-GB" sz="2600" b="0" i="0" u="none" strike="noStrike" cap="none" spc="0">
              <a:solidFill>
                <a:srgbClr val="00A3A6"/>
              </a:solidFill>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Atelier MIA : Modèle intégré Aude – 16 janvier</a:t>
            </a:r>
            <a:endParaRPr lang="en-GB"/>
          </a:p>
        </p:txBody>
      </p:sp>
      <p:sp>
        <p:nvSpPr>
          <p:cNvPr id="3" name="Espace réservé du contenu 2"/>
          <p:cNvSpPr>
            <a:spLocks noGrp="1"/>
          </p:cNvSpPr>
          <p:nvPr>
            <p:ph idx="1"/>
          </p:nvPr>
        </p:nvSpPr>
        <p:spPr bwMode="auto">
          <a:xfrm>
            <a:off x="778277" y="1424044"/>
            <a:ext cx="10507555" cy="4150881"/>
          </a:xfrm>
        </p:spPr>
        <p:txBody>
          <a:bodyPr vertOverflow="overflow" horzOverflow="overflow" vert="horz" wrap="square" lIns="91440" tIns="45720" rIns="91440" bIns="45720" numCol="1" spcCol="0" rtlCol="0" fromWordArt="0" anchor="t" anchorCtr="0" forceAA="0" compatLnSpc="0">
            <a:normAutofit fontScale="72500" lnSpcReduction="17000"/>
          </a:bodyPr>
          <a:lstStyle/>
          <a:p>
            <a:pPr>
              <a:defRPr/>
            </a:pPr>
            <a:r>
              <a:rPr lang="fr-FR" sz="4800"/>
              <a:t>Matin : présentation des résultats des scénarios « exploratoires » (sans stratégies)</a:t>
            </a:r>
            <a:endParaRPr sz="4800"/>
          </a:p>
          <a:p>
            <a:pPr lvl="2">
              <a:buFont typeface="Arial"/>
              <a:buChar char="•"/>
              <a:defRPr/>
            </a:pPr>
            <a:r>
              <a:rPr lang="fr-FR" sz="2800">
                <a:solidFill>
                  <a:schemeClr val="tx1"/>
                </a:solidFill>
              </a:rPr>
              <a:t>combinaison (prospective SSP + climat)</a:t>
            </a:r>
            <a:endParaRPr sz="2800"/>
          </a:p>
          <a:p>
            <a:pPr lvl="2">
              <a:buFont typeface="Arial"/>
              <a:buChar char="•"/>
              <a:defRPr/>
            </a:pPr>
            <a:r>
              <a:rPr lang="fr-FR" sz="2800">
                <a:solidFill>
                  <a:schemeClr val="tx1"/>
                </a:solidFill>
              </a:rPr>
              <a:t>Modèle économique</a:t>
            </a:r>
            <a:endParaRPr sz="2800"/>
          </a:p>
          <a:p>
            <a:pPr lvl="1">
              <a:buFont typeface="Arial"/>
              <a:buChar char="•"/>
              <a:defRPr/>
            </a:pPr>
            <a:r>
              <a:rPr lang="fr-FR" sz="2800">
                <a:solidFill>
                  <a:schemeClr val="tx1"/>
                </a:solidFill>
              </a:rPr>
              <a:t>discussion en groupes spécifiques (?)</a:t>
            </a:r>
            <a:endParaRPr sz="4800"/>
          </a:p>
          <a:p>
            <a:pPr marL="1200150" lvl="2" indent="-285750">
              <a:buFont typeface="Arial"/>
              <a:buChar char="•"/>
              <a:defRPr/>
            </a:pPr>
            <a:r>
              <a:rPr lang="fr-FR" sz="2800"/>
              <a:t>exploitation agricole / modèles économiques</a:t>
            </a:r>
            <a:endParaRPr sz="2800"/>
          </a:p>
          <a:p>
            <a:pPr marL="1200150" lvl="2" indent="-285750">
              <a:buFont typeface="Arial"/>
              <a:buChar char="•"/>
              <a:defRPr/>
            </a:pPr>
            <a:r>
              <a:rPr lang="fr-FR" sz="2800"/>
              <a:t>eau / hydrologie</a:t>
            </a:r>
            <a:endParaRPr sz="2800"/>
          </a:p>
          <a:p>
            <a:pPr lvl="1">
              <a:buFont typeface="Arial"/>
              <a:buChar char="•"/>
              <a:defRPr/>
            </a:pPr>
            <a:r>
              <a:rPr lang="fr-FR" sz="2800">
                <a:solidFill>
                  <a:schemeClr val="tx1"/>
                </a:solidFill>
              </a:rPr>
              <a:t>discussion sur les indicateurs attendus par les parties prenantes</a:t>
            </a:r>
            <a:endParaRPr sz="3600"/>
          </a:p>
          <a:p>
            <a:pPr>
              <a:buFont typeface="Arial"/>
              <a:buChar char="•"/>
              <a:defRPr/>
            </a:pPr>
            <a:r>
              <a:rPr lang="en-GB" sz="4800">
                <a:latin typeface="Calibri"/>
                <a:ea typeface="Calibri"/>
                <a:cs typeface="Times New Roman"/>
              </a:rPr>
              <a:t>Après-midi : Stratégies</a:t>
            </a:r>
            <a:endParaRPr sz="1800"/>
          </a:p>
          <a:p>
            <a:pPr marL="0" indent="0">
              <a:lnSpc>
                <a:spcPct val="107000"/>
              </a:lnSpc>
              <a:spcAft>
                <a:spcPts val="800"/>
              </a:spcAft>
              <a:buNone/>
              <a:defRPr/>
            </a:pPr>
            <a:r>
              <a:rPr lang="fr-FR" sz="2600">
                <a:solidFill>
                  <a:srgbClr val="767171"/>
                </a:solidFill>
                <a:latin typeface="Calibri"/>
                <a:ea typeface="Calibri"/>
                <a:cs typeface="Times New Roman"/>
              </a:rPr>
              <a:t>L’i</a:t>
            </a:r>
            <a:r>
              <a:rPr lang="fr-FR" sz="2800">
                <a:solidFill>
                  <a:srgbClr val="767171"/>
                </a:solidFill>
                <a:latin typeface="Calibri"/>
                <a:ea typeface="Calibri"/>
                <a:cs typeface="Times New Roman"/>
              </a:rPr>
              <a:t>dée est bien que chacun puisse proposer des chantiers qui lui tiennent à cœur même si pas de consensus</a:t>
            </a:r>
          </a:p>
        </p:txBody>
      </p:sp>
      <p:sp>
        <p:nvSpPr>
          <p:cNvPr id="2050590169" name="ZoneTexte 2050590168"/>
          <p:cNvSpPr txBox="1"/>
          <p:nvPr/>
        </p:nvSpPr>
        <p:spPr bwMode="auto">
          <a:xfrm>
            <a:off x="778277" y="5184703"/>
            <a:ext cx="10639868" cy="78044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lvl="0" indent="0" algn="l">
              <a:lnSpc>
                <a:spcPct val="107000"/>
              </a:lnSpc>
              <a:spcAft>
                <a:spcPts val="799"/>
              </a:spcAft>
              <a:buNone/>
              <a:defRPr/>
            </a:pPr>
            <a:r>
              <a:rPr lang="en-GB" sz="1800" b="0" i="0" u="none" strike="noStrike" cap="none" spc="0">
                <a:solidFill>
                  <a:schemeClr val="tx1"/>
                </a:solidFill>
                <a:latin typeface="+mn-lt"/>
                <a:ea typeface="+mn-ea"/>
                <a:cs typeface="+mn-cs"/>
              </a:rPr>
              <a:t>- Présentation des travaux menés par les groupes sur les strategies identifiées en novembre 2023</a:t>
            </a:r>
            <a:endParaRPr lang="en-GB" sz="2200">
              <a:solidFill>
                <a:schemeClr val="tx1"/>
              </a:solidFill>
            </a:endParaRPr>
          </a:p>
          <a:p>
            <a:pPr marL="0" lvl="0" indent="0" algn="l">
              <a:lnSpc>
                <a:spcPct val="107000"/>
              </a:lnSpc>
              <a:spcAft>
                <a:spcPts val="799"/>
              </a:spcAft>
              <a:buNone/>
              <a:defRPr/>
            </a:pPr>
            <a:r>
              <a:rPr lang="fr-FR">
                <a:solidFill>
                  <a:schemeClr val="tx1"/>
                </a:solidFill>
              </a:rPr>
              <a:t> Lancement d’une nouvelle phase de travail sur les stratégies : combinaison…</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556823" y="1463373"/>
            <a:ext cx="10589080" cy="4640853"/>
          </a:xfrm>
        </p:spPr>
        <p:txBody>
          <a:bodyPr>
            <a:normAutofit fontScale="85000" lnSpcReduction="10000"/>
          </a:bodyPr>
          <a:lstStyle/>
          <a:p>
            <a:pPr marL="0" indent="0" algn="ctr">
              <a:buNone/>
              <a:defRPr/>
            </a:pPr>
            <a:r>
              <a:rPr lang="fr-FR"/>
              <a:t>Objectif du projet : </a:t>
            </a:r>
            <a:r>
              <a:rPr lang="fr-FR">
                <a:solidFill>
                  <a:schemeClr val="tx1"/>
                </a:solidFill>
              </a:rPr>
              <a:t>co-construire et évaluer des stratégies d’adaptation transformative de la gestion de l’eau face au changement climatique</a:t>
            </a:r>
            <a:endParaRPr/>
          </a:p>
          <a:p>
            <a:pPr marL="0" indent="0" algn="ctr">
              <a:buNone/>
              <a:defRPr/>
            </a:pPr>
            <a:endParaRPr lang="fr-FR">
              <a:solidFill>
                <a:schemeClr val="tx1"/>
              </a:solidFill>
            </a:endParaRPr>
          </a:p>
          <a:p>
            <a:pPr marL="0" indent="0" algn="ctr">
              <a:buNone/>
              <a:defRPr/>
            </a:pPr>
            <a:endParaRPr lang="fr-FR">
              <a:solidFill>
                <a:schemeClr val="tx1"/>
              </a:solidFill>
            </a:endParaRPr>
          </a:p>
          <a:p>
            <a:pPr marL="0" indent="0" algn="ctr">
              <a:buNone/>
              <a:defRPr/>
            </a:pPr>
            <a:endParaRPr lang="fr-FR">
              <a:solidFill>
                <a:schemeClr val="tx1"/>
              </a:solidFill>
            </a:endParaRPr>
          </a:p>
          <a:p>
            <a:pPr marL="0" indent="0" algn="ctr">
              <a:buNone/>
              <a:defRPr/>
            </a:pPr>
            <a:endParaRPr lang="fr-FR">
              <a:solidFill>
                <a:schemeClr val="tx1"/>
              </a:solidFill>
            </a:endParaRPr>
          </a:p>
          <a:p>
            <a:pPr marL="0" indent="0" algn="ctr">
              <a:buNone/>
              <a:defRPr/>
            </a:pPr>
            <a:endParaRPr lang="fr-FR">
              <a:solidFill>
                <a:schemeClr val="tx1"/>
              </a:solidFill>
            </a:endParaRPr>
          </a:p>
          <a:p>
            <a:pPr marL="0" indent="0" algn="ctr">
              <a:buNone/>
              <a:defRPr/>
            </a:pPr>
            <a:endParaRPr lang="fr-FR">
              <a:solidFill>
                <a:schemeClr val="tx1"/>
              </a:solidFill>
            </a:endParaRPr>
          </a:p>
          <a:p>
            <a:pPr marL="0" indent="0" algn="ctr">
              <a:buNone/>
              <a:defRPr/>
            </a:pPr>
            <a:endParaRPr lang="fr-FR">
              <a:solidFill>
                <a:schemeClr val="tx1"/>
              </a:solidFill>
            </a:endParaRPr>
          </a:p>
          <a:p>
            <a:pPr marL="0" indent="0" algn="ctr">
              <a:buNone/>
              <a:defRPr/>
            </a:pPr>
            <a:endParaRPr lang="fr-FR">
              <a:solidFill>
                <a:schemeClr val="tx1"/>
              </a:solidFill>
            </a:endParaRPr>
          </a:p>
          <a:p>
            <a:pPr marL="0" indent="0" algn="ctr">
              <a:buNone/>
              <a:defRPr/>
            </a:pPr>
            <a:r>
              <a:rPr lang="fr-FR" sz="2800">
                <a:solidFill>
                  <a:srgbClr val="275662"/>
                </a:solidFill>
              </a:rPr>
              <a:t>Une question de recherche : Comment construire et contribuer à un écosystème d’innovation territorial pour identifier et engager des changements ? </a:t>
            </a:r>
            <a:endParaRPr/>
          </a:p>
        </p:txBody>
      </p:sp>
      <p:sp>
        <p:nvSpPr>
          <p:cNvPr id="4" name="Titre 1"/>
          <p:cNvSpPr txBox="1"/>
          <p:nvPr/>
        </p:nvSpPr>
        <p:spPr bwMode="auto">
          <a:xfrm>
            <a:off x="743192" y="149638"/>
            <a:ext cx="10216343" cy="888251"/>
          </a:xfrm>
          <a:prstGeom prst="rect">
            <a:avLst/>
          </a:prstGeom>
        </p:spPr>
        <p:txBody>
          <a:bodyPr vert="horz" lIns="0" tIns="46800" rIns="91440" bIns="45720" rtlCol="0" anchor="ctr">
            <a:normAutofit/>
          </a:bodyPr>
          <a:lstStyle>
            <a:lvl1pPr marL="457200" indent="-457200" algn="l" defTabSz="914400">
              <a:lnSpc>
                <a:spcPct val="90000"/>
              </a:lnSpc>
              <a:spcBef>
                <a:spcPts val="0"/>
              </a:spcBef>
              <a:buFontTx/>
              <a:buBlip>
                <a:blip r:embed="rId3"/>
              </a:buBlip>
              <a:defRPr sz="3000" b="1">
                <a:solidFill>
                  <a:srgbClr val="00A3A6"/>
                </a:solidFill>
                <a:latin typeface="+mj-lt"/>
                <a:ea typeface="+mj-ea"/>
                <a:cs typeface="+mj-cs"/>
              </a:defRPr>
            </a:lvl1pPr>
          </a:lstStyle>
          <a:p>
            <a:pPr>
              <a:defRPr/>
            </a:pPr>
            <a:r>
              <a:rPr lang="fr-FR"/>
              <a:t>Rappel du projet TALANOA</a:t>
            </a:r>
            <a:endParaRPr/>
          </a:p>
        </p:txBody>
      </p:sp>
      <p:pic>
        <p:nvPicPr>
          <p:cNvPr id="5" name="Image 4"/>
          <p:cNvPicPr>
            <a:picLocks noChangeAspect="1"/>
          </p:cNvPicPr>
          <p:nvPr/>
        </p:nvPicPr>
        <p:blipFill>
          <a:blip r:embed="rId4"/>
          <a:stretch/>
        </p:blipFill>
        <p:spPr bwMode="auto">
          <a:xfrm>
            <a:off x="3239114" y="2166705"/>
            <a:ext cx="5208990" cy="2739592"/>
          </a:xfrm>
          <a:prstGeom prst="rect">
            <a:avLst/>
          </a:prstGeom>
        </p:spPr>
      </p:pic>
      <p:sp>
        <p:nvSpPr>
          <p:cNvPr id="2" name="Rectangle 1"/>
          <p:cNvSpPr/>
          <p:nvPr/>
        </p:nvSpPr>
        <p:spPr bwMode="auto">
          <a:xfrm>
            <a:off x="277203" y="3536501"/>
            <a:ext cx="2810126" cy="646331"/>
          </a:xfrm>
          <a:prstGeom prst="rect">
            <a:avLst/>
          </a:prstGeom>
        </p:spPr>
        <p:txBody>
          <a:bodyPr wrap="square">
            <a:spAutoFit/>
          </a:bodyPr>
          <a:lstStyle/>
          <a:p>
            <a:pPr marL="342900" indent="-342900">
              <a:buFont typeface="Wingdings"/>
              <a:buChar char="ü"/>
              <a:defRPr/>
            </a:pPr>
            <a:r>
              <a:rPr lang="fr-FR">
                <a:solidFill>
                  <a:srgbClr val="275662"/>
                </a:solidFill>
                <a:cs typeface="Calibri"/>
              </a:rPr>
              <a:t>Juin 2021 – juin 2025 (4 ans)</a:t>
            </a:r>
            <a:endParaRPr lang="fr-FR" sz="1200">
              <a:solidFill>
                <a:srgbClr val="275662"/>
              </a:solidFill>
              <a:cs typeface="Calibri"/>
            </a:endParaRPr>
          </a:p>
        </p:txBody>
      </p:sp>
      <p:pic>
        <p:nvPicPr>
          <p:cNvPr id="6" name="Picture 4" descr="Map&#10;&#10;Description automatically generated"/>
          <p:cNvPicPr>
            <a:picLocks noChangeAspect="1"/>
          </p:cNvPicPr>
          <p:nvPr/>
        </p:nvPicPr>
        <p:blipFill>
          <a:blip r:embed="rId5"/>
          <a:stretch/>
        </p:blipFill>
        <p:spPr bwMode="auto">
          <a:xfrm>
            <a:off x="9268164" y="2589917"/>
            <a:ext cx="1949565" cy="1893167"/>
          </a:xfrm>
          <a:prstGeom prst="rect">
            <a:avLst/>
          </a:prstGeom>
        </p:spPr>
      </p:pic>
      <p:sp>
        <p:nvSpPr>
          <p:cNvPr id="7" name="Rectangle 6"/>
          <p:cNvSpPr/>
          <p:nvPr/>
        </p:nvSpPr>
        <p:spPr bwMode="auto">
          <a:xfrm>
            <a:off x="373163" y="2400429"/>
            <a:ext cx="2726141" cy="923330"/>
          </a:xfrm>
          <a:prstGeom prst="rect">
            <a:avLst/>
          </a:prstGeom>
        </p:spPr>
        <p:txBody>
          <a:bodyPr wrap="square">
            <a:spAutoFit/>
          </a:bodyPr>
          <a:lstStyle/>
          <a:p>
            <a:pPr marL="285750" indent="-285750">
              <a:buFont typeface="Wingdings"/>
              <a:buChar char="ü"/>
              <a:defRPr/>
            </a:pPr>
            <a:r>
              <a:rPr lang="fr-FR">
                <a:solidFill>
                  <a:srgbClr val="275662"/>
                </a:solidFill>
                <a:cs typeface="Calibri"/>
              </a:rPr>
              <a:t>Un projet d’innovation, un dispositif de recherche – action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3632661" y="4339243"/>
            <a:ext cx="6882938" cy="232819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chemeClr val="accent1"/>
              </a:solidFill>
            </a:endParaRPr>
          </a:p>
        </p:txBody>
      </p:sp>
      <p:sp>
        <p:nvSpPr>
          <p:cNvPr id="2" name="Titre 1"/>
          <p:cNvSpPr>
            <a:spLocks noGrp="1"/>
          </p:cNvSpPr>
          <p:nvPr>
            <p:ph type="title"/>
          </p:nvPr>
        </p:nvSpPr>
        <p:spPr bwMode="auto"/>
        <p:txBody>
          <a:bodyPr>
            <a:normAutofit fontScale="90000"/>
          </a:bodyPr>
          <a:lstStyle/>
          <a:p>
            <a:pPr>
              <a:defRPr/>
            </a:pPr>
            <a:r>
              <a:rPr lang="fr-FR" sz="3200">
                <a:latin typeface="Calibri"/>
                <a:ea typeface="Calibri"/>
                <a:cs typeface="Times New Roman"/>
              </a:rPr>
              <a:t>Chantier stratégies à relancer lors d’un webinaire (à la suite du webinaire données?)</a:t>
            </a:r>
            <a:endParaRPr lang="en-GB"/>
          </a:p>
        </p:txBody>
      </p:sp>
      <p:sp>
        <p:nvSpPr>
          <p:cNvPr id="3" name="Espace réservé du contenu 2"/>
          <p:cNvSpPr>
            <a:spLocks noGrp="1"/>
          </p:cNvSpPr>
          <p:nvPr>
            <p:ph idx="1"/>
          </p:nvPr>
        </p:nvSpPr>
        <p:spPr bwMode="auto">
          <a:xfrm>
            <a:off x="628649" y="1424045"/>
            <a:ext cx="9088929" cy="2915199"/>
          </a:xfrm>
        </p:spPr>
        <p:txBody>
          <a:bodyPr>
            <a:normAutofit fontScale="70000" lnSpcReduction="20000"/>
          </a:bodyPr>
          <a:lstStyle/>
          <a:p>
            <a:pPr marL="342900" lvl="0" indent="-342900">
              <a:lnSpc>
                <a:spcPct val="107000"/>
              </a:lnSpc>
              <a:buFont typeface="Calibri"/>
              <a:buChar char="-"/>
              <a:defRPr/>
            </a:pPr>
            <a:r>
              <a:rPr lang="fr-FR" sz="2900">
                <a:latin typeface="Calibri"/>
                <a:ea typeface="Calibri"/>
                <a:cs typeface="Times New Roman"/>
              </a:rPr>
              <a:t>Relancer la dynamique, mobiliser les participants au groupe de travail </a:t>
            </a:r>
            <a:endParaRPr/>
          </a:p>
          <a:p>
            <a:pPr marL="342900" lvl="0" indent="-342900">
              <a:lnSpc>
                <a:spcPct val="107000"/>
              </a:lnSpc>
              <a:buFont typeface="Calibri"/>
              <a:buChar char="-"/>
              <a:defRPr/>
            </a:pPr>
            <a:r>
              <a:rPr lang="fr-FR" sz="2900">
                <a:latin typeface="Calibri"/>
                <a:ea typeface="Calibri"/>
                <a:cs typeface="Times New Roman"/>
              </a:rPr>
              <a:t>Rappel du travail déjà fait lors des différents ateliers</a:t>
            </a:r>
            <a:endParaRPr/>
          </a:p>
          <a:p>
            <a:pPr marL="342900" lvl="0" indent="-342900">
              <a:lnSpc>
                <a:spcPct val="107000"/>
              </a:lnSpc>
              <a:buFont typeface="Calibri"/>
              <a:buChar char="-"/>
              <a:defRPr/>
            </a:pPr>
            <a:r>
              <a:rPr lang="fr-FR" sz="2900">
                <a:latin typeface="Calibri"/>
                <a:ea typeface="Calibri"/>
                <a:cs typeface="Times New Roman"/>
              </a:rPr>
              <a:t>Objectif de la contribution des participants</a:t>
            </a:r>
            <a:endParaRPr/>
          </a:p>
          <a:p>
            <a:pPr marL="800100" lvl="1" indent="-342900">
              <a:lnSpc>
                <a:spcPct val="107000"/>
              </a:lnSpc>
              <a:buFont typeface="Calibri"/>
              <a:buChar char="-"/>
              <a:defRPr/>
            </a:pPr>
            <a:r>
              <a:rPr lang="fr-FR" sz="2200">
                <a:latin typeface="Calibri"/>
                <a:ea typeface="Calibri"/>
                <a:cs typeface="Times New Roman"/>
              </a:rPr>
              <a:t>Documenter, décrire concrètement les stratégies en mesures concrètes dans le temps CT, MT, LT</a:t>
            </a:r>
            <a:endParaRPr/>
          </a:p>
          <a:p>
            <a:pPr marL="800100" lvl="1" indent="-342900">
              <a:lnSpc>
                <a:spcPct val="107000"/>
              </a:lnSpc>
              <a:buFont typeface="Calibri"/>
              <a:buChar char="-"/>
              <a:defRPr/>
            </a:pPr>
            <a:r>
              <a:rPr lang="fr-FR" sz="2200">
                <a:latin typeface="Calibri"/>
                <a:ea typeface="Calibri"/>
                <a:cs typeface="Times New Roman"/>
              </a:rPr>
              <a:t>préparer les stratégies pour qu’elles soient « simulables » par le modèle MIA : des indicateurs chiffrés pour modélisation </a:t>
            </a:r>
            <a:endParaRPr/>
          </a:p>
          <a:p>
            <a:pPr marL="800100" lvl="1" indent="-342900">
              <a:lnSpc>
                <a:spcPct val="107000"/>
              </a:lnSpc>
              <a:buFont typeface="Calibri"/>
              <a:buChar char="-"/>
              <a:defRPr/>
            </a:pPr>
            <a:r>
              <a:rPr lang="en-GB" sz="2200">
                <a:latin typeface="Calibri"/>
                <a:ea typeface="Calibri"/>
                <a:cs typeface="Times New Roman"/>
              </a:rPr>
              <a:t>Garantir une diversité de projets de stratégies</a:t>
            </a:r>
            <a:endParaRPr/>
          </a:p>
          <a:p>
            <a:pPr marL="342900" lvl="0" indent="-342900">
              <a:lnSpc>
                <a:spcPct val="107000"/>
              </a:lnSpc>
              <a:buFont typeface="Calibri"/>
              <a:buChar char="-"/>
              <a:defRPr/>
            </a:pPr>
            <a:r>
              <a:rPr lang="fr-FR" sz="2900">
                <a:latin typeface="Calibri"/>
                <a:ea typeface="Calibri"/>
                <a:cs typeface="Times New Roman"/>
              </a:rPr>
              <a:t>Organisation : binôme INRAE / parties prenantes : référent extérieur porteur de cette stratégie</a:t>
            </a:r>
            <a:endParaRPr/>
          </a:p>
          <a:p>
            <a:pPr>
              <a:defRPr/>
            </a:pPr>
            <a:endParaRPr lang="en-GB"/>
          </a:p>
        </p:txBody>
      </p:sp>
      <p:sp>
        <p:nvSpPr>
          <p:cNvPr id="5" name="ZoneTexte 4"/>
          <p:cNvSpPr txBox="1"/>
          <p:nvPr/>
        </p:nvSpPr>
        <p:spPr bwMode="auto">
          <a:xfrm>
            <a:off x="3632661" y="4339243"/>
            <a:ext cx="7743662" cy="2244297"/>
          </a:xfrm>
          <a:prstGeom prst="rect">
            <a:avLst/>
          </a:prstGeom>
          <a:noFill/>
        </p:spPr>
        <p:txBody>
          <a:bodyPr wrap="square">
            <a:spAutoFit/>
          </a:bodyPr>
          <a:lstStyle/>
          <a:p>
            <a:pPr marL="342900" lvl="0" indent="-342900">
              <a:lnSpc>
                <a:spcPct val="107000"/>
              </a:lnSpc>
              <a:buFont typeface="Calibri"/>
              <a:buChar char="-"/>
              <a:defRPr/>
            </a:pPr>
            <a:r>
              <a:rPr lang="fr-FR" sz="2800">
                <a:latin typeface="Calibri"/>
                <a:ea typeface="Calibri"/>
                <a:cs typeface="Times New Roman"/>
              </a:rPr>
              <a:t>Rappel des 4 grandes stratégies retenues </a:t>
            </a:r>
            <a:endParaRPr sz="1600"/>
          </a:p>
          <a:p>
            <a:pPr marL="800100" lvl="1" indent="-342900">
              <a:lnSpc>
                <a:spcPct val="107000"/>
              </a:lnSpc>
              <a:buFont typeface="Calibri"/>
              <a:buChar char="-"/>
              <a:defRPr/>
            </a:pPr>
            <a:r>
              <a:rPr lang="fr-FR" sz="2600">
                <a:latin typeface="Calibri"/>
                <a:ea typeface="Calibri"/>
                <a:cs typeface="Times New Roman"/>
              </a:rPr>
              <a:t>Agro-écologie</a:t>
            </a:r>
            <a:endParaRPr sz="1600"/>
          </a:p>
          <a:p>
            <a:pPr marL="800100" lvl="1" indent="-342900">
              <a:lnSpc>
                <a:spcPct val="107000"/>
              </a:lnSpc>
              <a:buFont typeface="Calibri"/>
              <a:buChar char="-"/>
              <a:defRPr/>
            </a:pPr>
            <a:r>
              <a:rPr lang="fr-FR" sz="2600">
                <a:latin typeface="Calibri"/>
                <a:ea typeface="Calibri"/>
                <a:cs typeface="Times New Roman"/>
              </a:rPr>
              <a:t>Gouvernance</a:t>
            </a:r>
            <a:endParaRPr sz="1600"/>
          </a:p>
          <a:p>
            <a:pPr marL="800100" lvl="1" indent="-342900">
              <a:lnSpc>
                <a:spcPct val="107000"/>
              </a:lnSpc>
              <a:buFont typeface="Calibri"/>
              <a:buChar char="-"/>
              <a:defRPr/>
            </a:pPr>
            <a:r>
              <a:rPr lang="fr-FR" sz="2600">
                <a:latin typeface="Calibri"/>
                <a:ea typeface="Calibri"/>
                <a:cs typeface="Times New Roman"/>
              </a:rPr>
              <a:t>Diversification</a:t>
            </a:r>
            <a:endParaRPr sz="1600"/>
          </a:p>
          <a:p>
            <a:pPr marL="800100" lvl="1" indent="-342900">
              <a:lnSpc>
                <a:spcPct val="107000"/>
              </a:lnSpc>
              <a:buFont typeface="Calibri"/>
              <a:buChar char="-"/>
              <a:defRPr/>
            </a:pPr>
            <a:r>
              <a:rPr lang="fr-FR" sz="2600">
                <a:latin typeface="Calibri"/>
                <a:ea typeface="Calibri"/>
                <a:cs typeface="Times New Roman"/>
              </a:rPr>
              <a:t>Ressources en eau</a:t>
            </a:r>
            <a:endParaRPr lang="en-GB" sz="2700">
              <a:latin typeface="Calibri"/>
              <a:ea typeface="Calibri"/>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Atelier Stratégies – 20 mars</a:t>
            </a:r>
            <a:endParaRPr lang="en-GB"/>
          </a:p>
        </p:txBody>
      </p:sp>
      <p:sp>
        <p:nvSpPr>
          <p:cNvPr id="3" name="Espace réservé du contenu 2"/>
          <p:cNvSpPr>
            <a:spLocks noGrp="1"/>
          </p:cNvSpPr>
          <p:nvPr>
            <p:ph idx="1"/>
          </p:nvPr>
        </p:nvSpPr>
        <p:spPr bwMode="auto">
          <a:xfrm>
            <a:off x="628649" y="1424045"/>
            <a:ext cx="9504565" cy="3663344"/>
          </a:xfrm>
        </p:spPr>
        <p:txBody>
          <a:bodyPr>
            <a:normAutofit/>
          </a:bodyPr>
          <a:lstStyle/>
          <a:p>
            <a:pPr marL="342900" lvl="0" indent="-342900">
              <a:lnSpc>
                <a:spcPct val="107000"/>
              </a:lnSpc>
              <a:buFont typeface="Calibri"/>
              <a:buChar char="-"/>
              <a:defRPr/>
            </a:pPr>
            <a:r>
              <a:rPr lang="en-GB" sz="1800">
                <a:latin typeface="Calibri"/>
                <a:ea typeface="Calibri"/>
                <a:cs typeface="Times New Roman"/>
              </a:rPr>
              <a:t>Matin : Résultat de la modélisation</a:t>
            </a:r>
            <a:endParaRPr/>
          </a:p>
          <a:p>
            <a:pPr marL="342900" lvl="0" indent="-342900">
              <a:lnSpc>
                <a:spcPct val="107000"/>
              </a:lnSpc>
              <a:buFont typeface="Calibri"/>
              <a:buChar char="-"/>
              <a:defRPr/>
            </a:pPr>
            <a:r>
              <a:rPr lang="en-GB" sz="1800">
                <a:latin typeface="Calibri"/>
                <a:ea typeface="Calibri"/>
                <a:cs typeface="Times New Roman"/>
              </a:rPr>
              <a:t>Après midi  : Delibération individuelle &amp; collective des indicateurs &amp; stratégies</a:t>
            </a:r>
            <a:endParaRPr/>
          </a:p>
          <a:p>
            <a:pPr>
              <a:lnSpc>
                <a:spcPct val="107000"/>
              </a:lnSpc>
              <a:spcAft>
                <a:spcPts val="800"/>
              </a:spcAft>
              <a:defRPr/>
            </a:pPr>
            <a:r>
              <a:rPr lang="en-GB" sz="1800">
                <a:latin typeface="Calibri"/>
                <a:ea typeface="Calibri"/>
                <a:cs typeface="Times New Roman"/>
              </a:rPr>
              <a:t>Option (protocole scientifique) : (distinguer l’évaluation de ceux qui ont ou n’ont pas suivi le travail de modélisation). Participation le matin seulement de ceux qui ont déja participé aux ateliers modélisation (2024 = 2 ; before = 1)</a:t>
            </a:r>
            <a:endParaRPr/>
          </a:p>
          <a:p>
            <a:pPr marL="0" indent="0">
              <a:buNone/>
              <a:defRPr/>
            </a:pP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Delivrables produits pour le groupe TALANOA</a:t>
            </a:r>
            <a:endParaRPr lang="en-GB"/>
          </a:p>
        </p:txBody>
      </p:sp>
      <p:sp>
        <p:nvSpPr>
          <p:cNvPr id="3" name="Espace réservé du contenu 2"/>
          <p:cNvSpPr>
            <a:spLocks noGrp="1"/>
          </p:cNvSpPr>
          <p:nvPr>
            <p:ph idx="1"/>
          </p:nvPr>
        </p:nvSpPr>
        <p:spPr bwMode="auto"/>
        <p:txBody>
          <a:bodyPr>
            <a:normAutofit fontScale="25000" lnSpcReduction="20000"/>
          </a:bodyPr>
          <a:lstStyle/>
          <a:p>
            <a:pPr>
              <a:lnSpc>
                <a:spcPct val="107000"/>
              </a:lnSpc>
              <a:spcAft>
                <a:spcPts val="800"/>
              </a:spcAft>
              <a:defRPr/>
            </a:pPr>
            <a:r>
              <a:rPr lang="fr-FR" sz="8000">
                <a:latin typeface="Calibri"/>
                <a:ea typeface="Calibri"/>
                <a:cs typeface="Times New Roman"/>
              </a:rPr>
              <a:t>Synthèse des travaux fait jusque là (quelques pages + renvois)</a:t>
            </a:r>
            <a:endParaRPr lang="en-GB" sz="8000">
              <a:latin typeface="Calibri"/>
              <a:ea typeface="Calibri"/>
              <a:cs typeface="Times New Roman"/>
            </a:endParaRPr>
          </a:p>
          <a:p>
            <a:pPr>
              <a:lnSpc>
                <a:spcPct val="107000"/>
              </a:lnSpc>
              <a:spcAft>
                <a:spcPts val="800"/>
              </a:spcAft>
              <a:defRPr/>
            </a:pPr>
            <a:r>
              <a:rPr lang="fr-FR" sz="8000">
                <a:latin typeface="Calibri"/>
                <a:ea typeface="Calibri"/>
                <a:cs typeface="Times New Roman"/>
              </a:rPr>
              <a:t>Rapport Données &amp; Etat des lieux (à valoriser en Data paper)</a:t>
            </a:r>
            <a:endParaRPr/>
          </a:p>
          <a:p>
            <a:pPr>
              <a:lnSpc>
                <a:spcPct val="107000"/>
              </a:lnSpc>
              <a:spcAft>
                <a:spcPts val="800"/>
              </a:spcAft>
              <a:defRPr/>
            </a:pPr>
            <a:r>
              <a:rPr lang="fr-FR" sz="8000">
                <a:latin typeface="Calibri"/>
                <a:ea typeface="Calibri"/>
                <a:cs typeface="Times New Roman"/>
              </a:rPr>
              <a:t>Fiches modèles avec 2 pages vulgarisés par modèle</a:t>
            </a:r>
            <a:endParaRPr/>
          </a:p>
          <a:p>
            <a:pPr lvl="1">
              <a:lnSpc>
                <a:spcPct val="107000"/>
              </a:lnSpc>
              <a:spcAft>
                <a:spcPts val="800"/>
              </a:spcAft>
              <a:defRPr/>
            </a:pPr>
            <a:r>
              <a:rPr lang="fr-FR" sz="8000">
                <a:latin typeface="Calibri"/>
                <a:ea typeface="Calibri"/>
                <a:cs typeface="Times New Roman"/>
              </a:rPr>
              <a:t>Distribués en ateliers par module : 3 modules + MIA</a:t>
            </a:r>
            <a:endParaRPr lang="en-GB" sz="8000">
              <a:latin typeface="Calibri"/>
              <a:ea typeface="Calibri"/>
              <a:cs typeface="Times New Roman"/>
            </a:endParaRPr>
          </a:p>
          <a:p>
            <a:pPr lvl="1">
              <a:lnSpc>
                <a:spcPct val="107000"/>
              </a:lnSpc>
              <a:spcAft>
                <a:spcPts val="800"/>
              </a:spcAft>
              <a:defRPr/>
            </a:pPr>
            <a:r>
              <a:rPr lang="en-GB" sz="8000">
                <a:latin typeface="Calibri"/>
                <a:ea typeface="Calibri"/>
                <a:cs typeface="Times New Roman"/>
              </a:rPr>
              <a:t>Renvoi aux details (rapports scientifiques et/ou publications)</a:t>
            </a:r>
            <a:endParaRPr/>
          </a:p>
          <a:p>
            <a:pPr>
              <a:lnSpc>
                <a:spcPct val="107000"/>
              </a:lnSpc>
              <a:spcAft>
                <a:spcPts val="800"/>
              </a:spcAft>
              <a:defRPr/>
            </a:pPr>
            <a:r>
              <a:rPr lang="fr-FR" sz="8000">
                <a:latin typeface="Calibri"/>
                <a:ea typeface="Calibri"/>
                <a:cs typeface="Times New Roman"/>
              </a:rPr>
              <a:t>Rapport sur les simulations</a:t>
            </a:r>
            <a:endParaRPr/>
          </a:p>
          <a:p>
            <a:pPr>
              <a:lnSpc>
                <a:spcPct val="107000"/>
              </a:lnSpc>
              <a:spcAft>
                <a:spcPts val="800"/>
              </a:spcAft>
              <a:defRPr/>
            </a:pPr>
            <a:r>
              <a:rPr lang="fr-FR" sz="8000">
                <a:latin typeface="Calibri"/>
                <a:ea typeface="Calibri"/>
                <a:cs typeface="Times New Roman"/>
              </a:rPr>
              <a:t>Synthèse globale</a:t>
            </a:r>
            <a:endParaRPr/>
          </a:p>
          <a:p>
            <a:pPr>
              <a:defRPr/>
            </a:pP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Echanges avec le groupement PTGE</a:t>
            </a:r>
            <a:endParaRPr lang="en-GB"/>
          </a:p>
        </p:txBody>
      </p:sp>
      <p:sp>
        <p:nvSpPr>
          <p:cNvPr id="3" name="Espace réservé du contenu 2"/>
          <p:cNvSpPr>
            <a:spLocks noGrp="1"/>
          </p:cNvSpPr>
          <p:nvPr>
            <p:ph idx="1"/>
          </p:nvPr>
        </p:nvSpPr>
        <p:spPr bwMode="auto">
          <a:xfrm>
            <a:off x="628650" y="1424045"/>
            <a:ext cx="10094768" cy="4544493"/>
          </a:xfrm>
        </p:spPr>
        <p:txBody>
          <a:bodyPr>
            <a:normAutofit/>
          </a:bodyPr>
          <a:lstStyle/>
          <a:p>
            <a:pPr>
              <a:defRPr/>
            </a:pPr>
            <a:r>
              <a:rPr lang="en-GB" dirty="0" err="1"/>
              <a:t>Echange</a:t>
            </a:r>
            <a:r>
              <a:rPr lang="en-GB" dirty="0"/>
              <a:t> sur </a:t>
            </a:r>
            <a:r>
              <a:rPr lang="en-GB" dirty="0" err="1"/>
              <a:t>l’hydro</a:t>
            </a:r>
            <a:r>
              <a:rPr lang="en-GB" dirty="0"/>
              <a:t> INRAE (David) / </a:t>
            </a:r>
            <a:r>
              <a:rPr lang="en-GB" dirty="0" err="1"/>
              <a:t>Eaucéa</a:t>
            </a:r>
            <a:endParaRPr dirty="0"/>
          </a:p>
          <a:p>
            <a:pPr>
              <a:defRPr/>
            </a:pPr>
            <a:r>
              <a:rPr lang="en-GB" dirty="0" err="1"/>
              <a:t>Echange</a:t>
            </a:r>
            <a:r>
              <a:rPr lang="en-GB" dirty="0"/>
              <a:t> </a:t>
            </a:r>
            <a:r>
              <a:rPr lang="en-GB" dirty="0" err="1"/>
              <a:t>général</a:t>
            </a:r>
            <a:r>
              <a:rPr lang="en-GB" dirty="0"/>
              <a:t> IREEDD / </a:t>
            </a:r>
            <a:r>
              <a:rPr lang="en-GB" dirty="0" err="1"/>
              <a:t>Inrae</a:t>
            </a:r>
            <a:r>
              <a:rPr lang="en-GB" dirty="0"/>
              <a:t> (Juliette)</a:t>
            </a:r>
            <a:endParaRPr dirty="0"/>
          </a:p>
          <a:p>
            <a:pPr lvl="1">
              <a:defRPr/>
            </a:pPr>
            <a:r>
              <a:rPr lang="en-GB" dirty="0" err="1"/>
              <a:t>Calendrier</a:t>
            </a:r>
            <a:endParaRPr dirty="0"/>
          </a:p>
          <a:p>
            <a:pPr lvl="1">
              <a:defRPr/>
            </a:pPr>
            <a:r>
              <a:rPr lang="en-GB" dirty="0" err="1"/>
              <a:t>Données</a:t>
            </a:r>
            <a:r>
              <a:rPr lang="en-GB" dirty="0"/>
              <a:t> Agricole sur la </a:t>
            </a:r>
            <a:r>
              <a:rPr lang="en-GB" dirty="0" err="1"/>
              <a:t>caractérisation</a:t>
            </a:r>
            <a:r>
              <a:rPr lang="en-GB" dirty="0"/>
              <a:t> surfaces par zones &amp; </a:t>
            </a:r>
            <a:r>
              <a:rPr lang="en-GB" dirty="0" err="1"/>
              <a:t>typologie</a:t>
            </a:r>
            <a:r>
              <a:rPr lang="en-GB" dirty="0"/>
              <a:t> </a:t>
            </a:r>
            <a:endParaRPr dirty="0"/>
          </a:p>
          <a:p>
            <a:pPr>
              <a:defRPr/>
            </a:pPr>
            <a:r>
              <a:rPr lang="en-GB" dirty="0" err="1"/>
              <a:t>Echange</a:t>
            </a:r>
            <a:r>
              <a:rPr lang="en-GB" dirty="0"/>
              <a:t> sur le </a:t>
            </a:r>
            <a:r>
              <a:rPr lang="en-GB" dirty="0" err="1"/>
              <a:t>modèle</a:t>
            </a:r>
            <a:r>
              <a:rPr lang="en-GB" dirty="0"/>
              <a:t> </a:t>
            </a:r>
            <a:r>
              <a:rPr lang="en-GB" dirty="0" err="1"/>
              <a:t>agro</a:t>
            </a:r>
            <a:r>
              <a:rPr lang="en-GB" dirty="0"/>
              <a:t> (25 sept)</a:t>
            </a:r>
          </a:p>
          <a:p>
            <a:pPr>
              <a:defRPr/>
            </a:pPr>
            <a:r>
              <a:rPr lang="en-GB" dirty="0"/>
              <a:t>clarifier </a:t>
            </a:r>
            <a:r>
              <a:rPr lang="en-GB" dirty="0" err="1"/>
              <a:t>l’articulation</a:t>
            </a:r>
            <a:r>
              <a:rPr lang="en-GB" dirty="0"/>
              <a:t> </a:t>
            </a:r>
            <a:r>
              <a:rPr lang="en-GB" dirty="0" err="1"/>
              <a:t>lors</a:t>
            </a:r>
            <a:r>
              <a:rPr lang="en-GB" dirty="0"/>
              <a:t> de la </a:t>
            </a:r>
            <a:r>
              <a:rPr lang="en-GB" dirty="0" err="1"/>
              <a:t>réunion</a:t>
            </a:r>
            <a:r>
              <a:rPr lang="en-GB" dirty="0"/>
              <a:t> du 23 </a:t>
            </a:r>
            <a:r>
              <a:rPr lang="en-GB" dirty="0" err="1"/>
              <a:t>octobre</a:t>
            </a:r>
            <a:r>
              <a:rPr lang="en-GB" dirty="0"/>
              <a:t> entre PTGE &amp; TALANOA ?</a:t>
            </a:r>
            <a:endParaRPr dirty="0"/>
          </a:p>
          <a:p>
            <a:pPr marL="0" indent="0">
              <a:buNone/>
              <a:defRPr/>
            </a:pPr>
            <a:endParaRPr lang="en-GB" dirty="0"/>
          </a:p>
          <a:p>
            <a:pPr>
              <a:defRPr/>
            </a:pPr>
            <a:r>
              <a:rPr lang="en-GB" dirty="0"/>
              <a:t>Proposition de collaboration sur </a:t>
            </a:r>
            <a:r>
              <a:rPr lang="en-GB" dirty="0" err="1"/>
              <a:t>une</a:t>
            </a:r>
            <a:r>
              <a:rPr lang="en-GB" dirty="0"/>
              <a:t> validation “</a:t>
            </a:r>
            <a:r>
              <a:rPr lang="en-GB" dirty="0" err="1"/>
              <a:t>officielle</a:t>
            </a:r>
            <a:r>
              <a:rPr lang="en-GB" dirty="0"/>
              <a:t>“ des </a:t>
            </a:r>
            <a:r>
              <a:rPr lang="en-GB" dirty="0" err="1"/>
              <a:t>données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p:txBody>
          <a:bodyPr/>
          <a:lstStyle/>
          <a:p>
            <a:pPr>
              <a:defRPr/>
            </a:pPr>
            <a:r>
              <a:rPr lang="fr-FR"/>
              <a:t>Quels indicateurs produire avec le modèle ?</a:t>
            </a:r>
            <a:endParaRPr lang="en-GB"/>
          </a:p>
        </p:txBody>
      </p:sp>
      <p:sp>
        <p:nvSpPr>
          <p:cNvPr id="3" name="Sous-titre 2"/>
          <p:cNvSpPr>
            <a:spLocks noGrp="1"/>
          </p:cNvSpPr>
          <p:nvPr>
            <p:ph type="subTitle" idx="1"/>
          </p:nvPr>
        </p:nvSpPr>
        <p:spPr bwMode="auto"/>
        <p:txBody>
          <a:bodyPr/>
          <a:lstStyle/>
          <a:p>
            <a:pPr>
              <a:defRPr/>
            </a:pP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Les indicateurs auxquels nous avons déjà pensé</a:t>
            </a:r>
            <a:endParaRPr lang="en-GB"/>
          </a:p>
        </p:txBody>
      </p:sp>
      <p:sp>
        <p:nvSpPr>
          <p:cNvPr id="3" name="Espace réservé du contenu 2"/>
          <p:cNvSpPr>
            <a:spLocks noGrp="1"/>
          </p:cNvSpPr>
          <p:nvPr>
            <p:ph idx="1"/>
          </p:nvPr>
        </p:nvSpPr>
        <p:spPr bwMode="auto">
          <a:xfrm>
            <a:off x="628649" y="1424045"/>
            <a:ext cx="8711293" cy="3521179"/>
          </a:xfrm>
        </p:spPr>
        <p:txBody>
          <a:bodyPr vertOverflow="overflow" horzOverflow="overflow" vert="horz" wrap="square" lIns="91440" tIns="45720" rIns="91440" bIns="45720" numCol="1" spcCol="0" rtlCol="0" fromWordArt="0" anchor="t" anchorCtr="0" forceAA="0" compatLnSpc="0">
            <a:normAutofit fontScale="92500" lnSpcReduction="16000"/>
          </a:bodyPr>
          <a:lstStyle/>
          <a:p>
            <a:pPr>
              <a:defRPr/>
            </a:pPr>
            <a:r>
              <a:rPr lang="fr-FR"/>
              <a:t>Agro</a:t>
            </a:r>
            <a:endParaRPr/>
          </a:p>
          <a:p>
            <a:pPr lvl="1">
              <a:defRPr/>
            </a:pPr>
            <a:r>
              <a:rPr lang="fr-FR"/>
              <a:t>Irrigation totale par culture</a:t>
            </a:r>
            <a:endParaRPr/>
          </a:p>
          <a:p>
            <a:pPr lvl="1">
              <a:defRPr/>
            </a:pPr>
            <a:r>
              <a:rPr lang="fr-FR"/>
              <a:t>Evolution avec le changement climatique</a:t>
            </a:r>
            <a:endParaRPr/>
          </a:p>
          <a:p>
            <a:pPr>
              <a:defRPr/>
            </a:pPr>
            <a:r>
              <a:rPr lang="fr-FR"/>
              <a:t>Hydrologie</a:t>
            </a:r>
            <a:endParaRPr/>
          </a:p>
          <a:p>
            <a:pPr lvl="1">
              <a:defRPr/>
            </a:pPr>
            <a:r>
              <a:rPr lang="fr-FR"/>
              <a:t>Indicateurs d’étiage : QMNA, VCN, Nb de jours sous seuil de débit, ...</a:t>
            </a:r>
          </a:p>
          <a:p>
            <a:pPr lvl="1">
              <a:defRPr/>
            </a:pPr>
            <a:r>
              <a:rPr lang="fr-FR"/>
              <a:t>Déficit en volume</a:t>
            </a:r>
          </a:p>
          <a:p>
            <a:pPr>
              <a:defRPr/>
            </a:pPr>
            <a:r>
              <a:rPr lang="fr-FR"/>
              <a:t>Economie</a:t>
            </a:r>
            <a:endParaRPr/>
          </a:p>
          <a:p>
            <a:pPr lvl="1">
              <a:defRPr/>
            </a:pPr>
            <a:r>
              <a:rPr lang="fr-FR"/>
              <a:t>Evolution de l’assollement par type d’agriculteur</a:t>
            </a:r>
            <a:endParaRPr/>
          </a:p>
          <a:p>
            <a:pPr lvl="1">
              <a:defRPr/>
            </a:pPr>
            <a:r>
              <a:rPr lang="fr-FR"/>
              <a:t>Evolution de l’assollement par EVP &amp; toute zone</a:t>
            </a:r>
            <a:endParaRPr/>
          </a:p>
          <a:p>
            <a:pPr lvl="1">
              <a:defRPr/>
            </a:pPr>
            <a:r>
              <a:rPr lang="fr-FR"/>
              <a:t>Evolution des revenus cumulés de l’agriculture</a:t>
            </a:r>
            <a:endParaRPr/>
          </a:p>
          <a:p>
            <a:pPr>
              <a:defRPr/>
            </a:pPr>
            <a:endParaRPr lang="en-GB"/>
          </a:p>
        </p:txBody>
      </p:sp>
      <p:sp>
        <p:nvSpPr>
          <p:cNvPr id="4" name="Ellipse 3"/>
          <p:cNvSpPr/>
          <p:nvPr/>
        </p:nvSpPr>
        <p:spPr bwMode="auto">
          <a:xfrm>
            <a:off x="8378890" y="3797559"/>
            <a:ext cx="2733869" cy="1441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Avez-vous déjà d’autres demandes ou idées ?</a:t>
            </a: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en-GB"/>
          </a:p>
        </p:txBody>
      </p:sp>
      <p:sp>
        <p:nvSpPr>
          <p:cNvPr id="3" name="Espace réservé du contenu 2"/>
          <p:cNvSpPr>
            <a:spLocks noGrp="1"/>
          </p:cNvSpPr>
          <p:nvPr>
            <p:ph idx="1"/>
          </p:nvPr>
        </p:nvSpPr>
        <p:spPr bwMode="auto"/>
        <p:txBody>
          <a:bodyPr/>
          <a:lstStyle/>
          <a:p>
            <a:pPr>
              <a:defRPr/>
            </a:pPr>
            <a:r>
              <a:rPr lang="fr-FR"/>
              <a:t>MERCI !!</a:t>
            </a:r>
            <a:endParaRPr/>
          </a:p>
          <a:p>
            <a:pPr>
              <a:defRPr/>
            </a:pPr>
            <a:endParaRPr lang="fr-FR"/>
          </a:p>
          <a:p>
            <a:pPr>
              <a:defRPr/>
            </a:pPr>
            <a:r>
              <a:rPr lang="fr-FR"/>
              <a:t>Quelques questions :</a:t>
            </a:r>
            <a:endParaRPr/>
          </a:p>
          <a:p>
            <a:pPr lvl="1">
              <a:defRPr/>
            </a:pPr>
            <a:r>
              <a:rPr lang="fr-FR"/>
              <a:t>Comment s’est déroulé cette campagne hydro-agricole ? </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Ordre du jour</a:t>
            </a:r>
            <a:endParaRPr lang="en-GB"/>
          </a:p>
        </p:txBody>
      </p:sp>
      <p:sp>
        <p:nvSpPr>
          <p:cNvPr id="3" name="Espace réservé du contenu 2"/>
          <p:cNvSpPr>
            <a:spLocks noGrp="1"/>
          </p:cNvSpPr>
          <p:nvPr>
            <p:ph idx="1"/>
          </p:nvPr>
        </p:nvSpPr>
        <p:spPr bwMode="auto">
          <a:xfrm>
            <a:off x="628650" y="1424045"/>
            <a:ext cx="7886700" cy="4032210"/>
          </a:xfrm>
        </p:spPr>
        <p:txBody>
          <a:bodyPr>
            <a:normAutofit/>
          </a:bodyPr>
          <a:lstStyle/>
          <a:p>
            <a:pPr>
              <a:defRPr/>
            </a:pPr>
            <a:r>
              <a:rPr lang="fr-FR" dirty="0"/>
              <a:t>Aperçu des avancées</a:t>
            </a:r>
            <a:endParaRPr dirty="0"/>
          </a:p>
          <a:p>
            <a:pPr>
              <a:defRPr/>
            </a:pPr>
            <a:endParaRPr dirty="0"/>
          </a:p>
          <a:p>
            <a:pPr>
              <a:defRPr/>
            </a:pPr>
            <a:r>
              <a:rPr lang="fr-FR" dirty="0"/>
              <a:t>Programmation des ateliers à venir</a:t>
            </a:r>
          </a:p>
          <a:p>
            <a:pPr>
              <a:defRPr/>
            </a:pPr>
            <a:endParaRPr lang="fr-FR" dirty="0"/>
          </a:p>
          <a:p>
            <a:pPr>
              <a:defRPr/>
            </a:pPr>
            <a:r>
              <a:rPr lang="en-GB" dirty="0" err="1"/>
              <a:t>Echanges</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p:txBody>
          <a:bodyPr/>
          <a:lstStyle/>
          <a:p>
            <a:pPr>
              <a:defRPr/>
            </a:pPr>
            <a:r>
              <a:rPr lang="fr-FR"/>
              <a:t>Aperçu des avancées</a:t>
            </a:r>
            <a:endParaRPr lang="en-GB"/>
          </a:p>
        </p:txBody>
      </p:sp>
      <p:sp>
        <p:nvSpPr>
          <p:cNvPr id="3" name="Sous-titre 2"/>
          <p:cNvSpPr>
            <a:spLocks noGrp="1"/>
          </p:cNvSpPr>
          <p:nvPr>
            <p:ph type="subTitle" idx="1"/>
          </p:nvPr>
        </p:nvSpPr>
        <p:spPr bwMode="auto"/>
        <p:txBody>
          <a:bodyPr/>
          <a:lstStyle/>
          <a:p>
            <a:pPr>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normAutofit fontScale="90000"/>
          </a:bodyPr>
          <a:lstStyle/>
          <a:p>
            <a:pPr>
              <a:defRPr/>
            </a:pPr>
            <a:r>
              <a:rPr lang="fr-FR"/>
              <a:t>Nouveau zonage de TALANOA en adéquation avec le PGRE </a:t>
            </a:r>
            <a:endParaRPr lang="en-GB"/>
          </a:p>
        </p:txBody>
      </p:sp>
      <p:pic>
        <p:nvPicPr>
          <p:cNvPr id="5" name="Image 4"/>
          <p:cNvPicPr>
            <a:picLocks noChangeAspect="1"/>
          </p:cNvPicPr>
          <p:nvPr/>
        </p:nvPicPr>
        <p:blipFill>
          <a:blip r:embed="rId3"/>
          <a:stretch/>
        </p:blipFill>
        <p:spPr bwMode="auto">
          <a:xfrm>
            <a:off x="723207" y="1130531"/>
            <a:ext cx="8739293" cy="5597923"/>
          </a:xfrm>
          <a:prstGeom prst="rect">
            <a:avLst/>
          </a:prstGeom>
        </p:spPr>
      </p:pic>
      <p:sp>
        <p:nvSpPr>
          <p:cNvPr id="1114881215" name="TextBox 1114881214"/>
          <p:cNvSpPr txBox="1"/>
          <p:nvPr/>
        </p:nvSpPr>
        <p:spPr bwMode="auto">
          <a:xfrm>
            <a:off x="9915422" y="1569612"/>
            <a:ext cx="2094976" cy="17986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9" indent="-283879">
              <a:buFont typeface="Arial"/>
              <a:buChar char="–"/>
              <a:defRPr/>
            </a:pPr>
            <a:r>
              <a:rPr sz="2800"/>
              <a:t>Zones Talanoa (5)</a:t>
            </a:r>
            <a:endParaRPr sz="2400"/>
          </a:p>
          <a:p>
            <a:pPr marL="283879" indent="-283879">
              <a:buFont typeface="Arial"/>
              <a:buChar char="–"/>
              <a:defRPr/>
            </a:pPr>
            <a:r>
              <a:rPr sz="2800"/>
              <a:t>EVP</a:t>
            </a:r>
            <a:endParaRPr sz="2400"/>
          </a:p>
          <a:p>
            <a:pPr marL="283879" indent="-283879">
              <a:buFont typeface="Arial"/>
              <a:buChar char="–"/>
              <a:defRPr/>
            </a:pPr>
            <a:r>
              <a:rPr sz="2800"/>
              <a:t>BVI</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normAutofit/>
          </a:bodyPr>
          <a:lstStyle/>
          <a:p>
            <a:pPr>
              <a:defRPr/>
            </a:pPr>
            <a:r>
              <a:rPr lang="fr-FR"/>
              <a:t>Estimation des prélèvements avec le Recensement Agricole</a:t>
            </a:r>
            <a:endParaRPr lang="en-GB"/>
          </a:p>
        </p:txBody>
      </p:sp>
      <p:sp>
        <p:nvSpPr>
          <p:cNvPr id="4" name="Sous-titre 3"/>
          <p:cNvSpPr>
            <a:spLocks noGrp="1"/>
          </p:cNvSpPr>
          <p:nvPr>
            <p:ph type="subTitle" idx="10"/>
          </p:nvPr>
        </p:nvSpPr>
        <p:spPr bwMode="auto">
          <a:xfrm>
            <a:off x="1122335" y="858841"/>
            <a:ext cx="9680170" cy="1323970"/>
          </a:xfrm>
        </p:spPr>
        <p:txBody>
          <a:bodyPr vertOverflow="overflow" horzOverflow="overflow" vert="horz" wrap="square" lIns="91440" tIns="45720" rIns="91440" bIns="45720" numCol="1" spcCol="0" rtlCol="0" fromWordArt="0" anchor="t" anchorCtr="0" forceAA="0" compatLnSpc="0">
            <a:normAutofit fontScale="85000" lnSpcReduction="13000"/>
          </a:bodyPr>
          <a:lstStyle/>
          <a:p>
            <a:pPr marL="272865" indent="-272865">
              <a:buFont typeface="Arial"/>
              <a:buChar char="–"/>
              <a:defRPr/>
            </a:pPr>
            <a:r>
              <a:rPr lang="fr-FR"/>
              <a:t>Association des communes aux ASA</a:t>
            </a:r>
          </a:p>
          <a:p>
            <a:pPr marL="272865" indent="-272865">
              <a:buFont typeface="Arial"/>
              <a:buChar char="–"/>
              <a:defRPr/>
            </a:pPr>
            <a:r>
              <a:rPr lang="fr-FR"/>
              <a:t>Caractérisation des surfaces et type d’irrigation avec le RA </a:t>
            </a:r>
            <a:endParaRPr/>
          </a:p>
          <a:p>
            <a:pPr marL="272865" indent="-272865">
              <a:buFont typeface="Arial"/>
              <a:buChar char="–"/>
              <a:defRPr/>
            </a:pPr>
            <a:r>
              <a:rPr lang="fr-FR"/>
              <a:t>Multiplication avec les estimations de SIMETAW</a:t>
            </a:r>
            <a:endParaRPr/>
          </a:p>
          <a:p>
            <a:pPr marL="261850" indent="-261850">
              <a:buFont typeface="Arial"/>
              <a:buChar char="•"/>
              <a:defRPr/>
            </a:pPr>
            <a:r>
              <a:rPr lang="fr-FR"/>
              <a:t>Somme à l’échelle d’unités hydrologiques</a:t>
            </a:r>
            <a:endParaRPr lang="en-GB"/>
          </a:p>
        </p:txBody>
      </p:sp>
      <p:pic>
        <p:nvPicPr>
          <p:cNvPr id="10" name="Image 9"/>
          <p:cNvPicPr>
            <a:picLocks noChangeAspect="1"/>
          </p:cNvPicPr>
          <p:nvPr/>
        </p:nvPicPr>
        <p:blipFill>
          <a:blip r:embed="rId3"/>
          <a:stretch/>
        </p:blipFill>
        <p:spPr bwMode="auto">
          <a:xfrm>
            <a:off x="621894" y="1828800"/>
            <a:ext cx="7915582" cy="4879562"/>
          </a:xfrm>
          <a:prstGeom prst="rect">
            <a:avLst/>
          </a:prstGeom>
        </p:spPr>
      </p:pic>
      <p:sp>
        <p:nvSpPr>
          <p:cNvPr id="12" name="ZoneTexte 11"/>
          <p:cNvSpPr txBox="1"/>
          <p:nvPr/>
        </p:nvSpPr>
        <p:spPr bwMode="auto">
          <a:xfrm>
            <a:off x="6384173" y="4787885"/>
            <a:ext cx="4008811" cy="1200329"/>
          </a:xfrm>
          <a:prstGeom prst="rect">
            <a:avLst/>
          </a:prstGeom>
          <a:noFill/>
        </p:spPr>
        <p:txBody>
          <a:bodyPr wrap="square">
            <a:spAutoFit/>
          </a:bodyPr>
          <a:lstStyle/>
          <a:p>
            <a:pPr>
              <a:defRPr/>
            </a:pPr>
            <a:r>
              <a:rPr lang="fr-FR"/>
              <a:t>Nombre d’exploitations, volumes déclarés, en irrigation collective/individuelle, </a:t>
            </a:r>
            <a:endParaRPr/>
          </a:p>
          <a:p>
            <a:pPr>
              <a:defRPr/>
            </a:pPr>
            <a:r>
              <a:rPr lang="fr-FR"/>
              <a:t>Surfaces irriguées, m3/ha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02443568" name="Titre 1"/>
          <p:cNvSpPr>
            <a:spLocks noGrp="1"/>
          </p:cNvSpPr>
          <p:nvPr>
            <p:ph type="title"/>
          </p:nvPr>
        </p:nvSpPr>
        <p:spPr bwMode="auto"/>
        <p:txBody>
          <a:bodyPr/>
          <a:lstStyle/>
          <a:p>
            <a:pPr>
              <a:defRPr/>
            </a:pPr>
            <a:r>
              <a:rPr lang="fr-FR"/>
              <a:t>Comparaison Base Prélèvements &amp; Estimation RA</a:t>
            </a:r>
            <a:endParaRPr lang="en-GB"/>
          </a:p>
        </p:txBody>
      </p:sp>
      <p:sp>
        <p:nvSpPr>
          <p:cNvPr id="1482132893" name="Sous-titre 3"/>
          <p:cNvSpPr>
            <a:spLocks noGrp="1"/>
          </p:cNvSpPr>
          <p:nvPr>
            <p:ph type="subTitle" idx="10"/>
          </p:nvPr>
        </p:nvSpPr>
        <p:spPr bwMode="auto"/>
        <p:txBody>
          <a:bodyPr/>
          <a:lstStyle/>
          <a:p>
            <a:pPr>
              <a:defRPr/>
            </a:pPr>
            <a:r>
              <a:rPr lang="en-GB" sz="2000" b="0" i="0" u="sng" strike="noStrike" cap="none" spc="0">
                <a:solidFill>
                  <a:schemeClr val="hlink"/>
                </a:solidFill>
                <a:latin typeface="Calibri"/>
                <a:ea typeface="Calibri"/>
                <a:cs typeface="Calibri"/>
                <a:hlinkClick r:id="rId3" tooltip="https://talanoa.pages.mia.inra.fr/talanoa_hydro/reports/04_uptakes/analyse-de-la-base-de-donn%C3%A9es-des-pr%C3%A9l%C3%A8vements.html"/>
              </a:rPr>
              <a:t>https://talanoa.pages.mia.inra.fr/talanoa_hydro/reports/04_uptakes</a:t>
            </a:r>
            <a:endParaRPr lang="en-GB"/>
          </a:p>
        </p:txBody>
      </p:sp>
      <p:pic>
        <p:nvPicPr>
          <p:cNvPr id="1749280359" name="Picture 1749280358"/>
          <p:cNvPicPr>
            <a:picLocks noChangeAspect="1"/>
          </p:cNvPicPr>
          <p:nvPr/>
        </p:nvPicPr>
        <p:blipFill>
          <a:blip r:embed="rId4"/>
          <a:stretch/>
        </p:blipFill>
        <p:spPr bwMode="auto">
          <a:xfrm>
            <a:off x="500281" y="2550900"/>
            <a:ext cx="4758015" cy="2939773"/>
          </a:xfrm>
          <a:prstGeom prst="rect">
            <a:avLst/>
          </a:prstGeom>
        </p:spPr>
      </p:pic>
      <p:pic>
        <p:nvPicPr>
          <p:cNvPr id="64604155" name="Picture 64604154"/>
          <p:cNvPicPr>
            <a:picLocks noChangeAspect="1"/>
          </p:cNvPicPr>
          <p:nvPr/>
        </p:nvPicPr>
        <p:blipFill>
          <a:blip r:embed="rId5"/>
          <a:stretch/>
        </p:blipFill>
        <p:spPr bwMode="auto">
          <a:xfrm>
            <a:off x="6932800" y="3903451"/>
            <a:ext cx="4381499" cy="2705099"/>
          </a:xfrm>
          <a:prstGeom prst="rect">
            <a:avLst/>
          </a:prstGeom>
        </p:spPr>
      </p:pic>
      <p:pic>
        <p:nvPicPr>
          <p:cNvPr id="333441646" name="Picture 333441645"/>
          <p:cNvPicPr>
            <a:picLocks noChangeAspect="1"/>
          </p:cNvPicPr>
          <p:nvPr/>
        </p:nvPicPr>
        <p:blipFill>
          <a:blip r:embed="rId6"/>
          <a:stretch/>
        </p:blipFill>
        <p:spPr bwMode="auto">
          <a:xfrm>
            <a:off x="6932800" y="1198351"/>
            <a:ext cx="4381499" cy="2705099"/>
          </a:xfrm>
          <a:prstGeom prst="rect">
            <a:avLst/>
          </a:prstGeom>
        </p:spPr>
      </p:pic>
      <p:cxnSp>
        <p:nvCxnSpPr>
          <p:cNvPr id="2" name="Ligne 0"/>
          <p:cNvCxnSpPr>
            <a:cxnSpLocks/>
          </p:cNvCxnSpPr>
          <p:nvPr/>
        </p:nvCxnSpPr>
        <p:spPr bwMode="auto">
          <a:xfrm>
            <a:off x="2879289" y="2825991"/>
            <a:ext cx="0" cy="1852154"/>
          </a:xfrm>
          <a:prstGeom prst="line">
            <a:avLst/>
          </a:prstGeom>
          <a:ln w="38099" cap="flat" cmpd="sng" algn="ctr">
            <a:solidFill>
              <a:srgbClr val="325491"/>
            </a:solidFill>
            <a:prstDash val="solid"/>
            <a:miter lim="800000"/>
            <a:headEnd type="arrow"/>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118033161" name="TextBox 1118033160"/>
          <p:cNvSpPr txBox="1"/>
          <p:nvPr/>
        </p:nvSpPr>
        <p:spPr bwMode="auto">
          <a:xfrm>
            <a:off x="3067547" y="2784167"/>
            <a:ext cx="4381497" cy="121956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dirty="0"/>
              <a:t>? </a:t>
            </a:r>
            <a:r>
              <a:rPr dirty="0" err="1"/>
              <a:t>pertes</a:t>
            </a:r>
            <a:r>
              <a:rPr dirty="0"/>
              <a:t> sur les </a:t>
            </a:r>
            <a:r>
              <a:rPr dirty="0" err="1"/>
              <a:t>réseaux</a:t>
            </a:r>
            <a:r>
              <a:rPr dirty="0"/>
              <a:t> (après le point de </a:t>
            </a:r>
            <a:r>
              <a:rPr dirty="0" err="1"/>
              <a:t>prél</a:t>
            </a:r>
            <a:r>
              <a:rPr lang="fr-FR" dirty="0"/>
              <a:t>.</a:t>
            </a:r>
            <a:r>
              <a:rPr dirty="0"/>
              <a:t>irrigation)?</a:t>
            </a:r>
          </a:p>
          <a:p>
            <a:pPr>
              <a:defRPr/>
            </a:pPr>
            <a:r>
              <a:rPr dirty="0"/>
              <a:t>sous </a:t>
            </a:r>
            <a:r>
              <a:rPr dirty="0" err="1"/>
              <a:t>déclaration</a:t>
            </a:r>
            <a:r>
              <a:rPr dirty="0"/>
              <a:t> des surfaces </a:t>
            </a:r>
            <a:r>
              <a:rPr dirty="0" err="1"/>
              <a:t>irriguées</a:t>
            </a:r>
            <a:r>
              <a:rPr dirty="0"/>
              <a:t> </a:t>
            </a:r>
            <a:r>
              <a:rPr lang="fr-FR" dirty="0"/>
              <a:t>dans le RA, sous estimation de la conso unitaire …</a:t>
            </a:r>
            <a:endParaRPr dirty="0"/>
          </a:p>
        </p:txBody>
      </p:sp>
      <p:sp>
        <p:nvSpPr>
          <p:cNvPr id="270894733" name="Rectangle 270894732"/>
          <p:cNvSpPr/>
          <p:nvPr/>
        </p:nvSpPr>
        <p:spPr bwMode="auto">
          <a:xfrm>
            <a:off x="623124" y="2230679"/>
            <a:ext cx="3360208" cy="595312"/>
          </a:xfrm>
          <a:prstGeom prst="rect">
            <a:avLst/>
          </a:prstGeom>
          <a:solidFill>
            <a:schemeClr val="bg1"/>
          </a:solidFill>
          <a:ln w="12700" cap="flat" cmpd="sng" algn="ctr">
            <a:solidFill>
              <a:srgbClr val="FFFFFF">
                <a:alpha val="0"/>
              </a:srgb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sp>
      <p:sp>
        <p:nvSpPr>
          <p:cNvPr id="417811115" name="TextBox 417811114"/>
          <p:cNvSpPr txBox="1"/>
          <p:nvPr/>
        </p:nvSpPr>
        <p:spPr bwMode="auto">
          <a:xfrm>
            <a:off x="2303228" y="1982941"/>
            <a:ext cx="4255717" cy="65594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dirty="0"/>
              <a:t>? sous- </a:t>
            </a:r>
            <a:r>
              <a:rPr dirty="0" err="1"/>
              <a:t>déclaration</a:t>
            </a:r>
            <a:r>
              <a:rPr dirty="0"/>
              <a:t> </a:t>
            </a:r>
            <a:r>
              <a:rPr lang="fr-FR" dirty="0"/>
              <a:t>des </a:t>
            </a:r>
            <a:r>
              <a:rPr lang="fr-FR" dirty="0" err="1"/>
              <a:t>Prel</a:t>
            </a:r>
            <a:r>
              <a:rPr lang="fr-FR" dirty="0"/>
              <a:t> </a:t>
            </a:r>
            <a:r>
              <a:rPr dirty="0"/>
              <a:t>e.g. irrigation par </a:t>
            </a:r>
            <a:r>
              <a:rPr dirty="0" err="1"/>
              <a:t>agriculteur</a:t>
            </a:r>
            <a:r>
              <a:rPr dirty="0"/>
              <a:t> &lt; 7000 m3/an)</a:t>
            </a:r>
          </a:p>
        </p:txBody>
      </p:sp>
      <p:cxnSp>
        <p:nvCxnSpPr>
          <p:cNvPr id="2026044809" name="Ligne 0"/>
          <p:cNvCxnSpPr>
            <a:cxnSpLocks/>
          </p:cNvCxnSpPr>
          <p:nvPr/>
        </p:nvCxnSpPr>
        <p:spPr bwMode="auto">
          <a:xfrm flipH="1">
            <a:off x="2221929" y="2298623"/>
            <a:ext cx="0" cy="572496"/>
          </a:xfrm>
          <a:prstGeom prst="line">
            <a:avLst/>
          </a:prstGeom>
          <a:ln w="38099" cap="flat" cmpd="sng" algn="ctr">
            <a:solidFill>
              <a:srgbClr val="325491"/>
            </a:solidFill>
            <a:prstDash val="solid"/>
            <a:miter lim="800000"/>
            <a:headEnd type="arrow"/>
            <a:tailEnd type="arrow" len="med"/>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Modèle Intégré Aude</a:t>
            </a:r>
            <a:endParaRPr lang="en-GB"/>
          </a:p>
        </p:txBody>
      </p:sp>
      <p:sp>
        <p:nvSpPr>
          <p:cNvPr id="3" name="Espace réservé du contenu 2"/>
          <p:cNvSpPr>
            <a:spLocks noGrp="1"/>
          </p:cNvSpPr>
          <p:nvPr>
            <p:ph idx="1"/>
          </p:nvPr>
        </p:nvSpPr>
        <p:spPr bwMode="auto">
          <a:xfrm>
            <a:off x="628648" y="1424044"/>
            <a:ext cx="10789475" cy="4515850"/>
          </a:xfrm>
        </p:spPr>
        <p:txBody>
          <a:bodyPr vertOverflow="overflow" horzOverflow="overflow" vert="horz" wrap="square" lIns="91440" tIns="45720" rIns="91440" bIns="45720" numCol="1" spcCol="0" rtlCol="0" fromWordArt="0" anchor="t" anchorCtr="0" forceAA="0" compatLnSpc="0">
            <a:normAutofit fontScale="82500" lnSpcReduction="15000"/>
          </a:bodyPr>
          <a:lstStyle/>
          <a:p>
            <a:pPr>
              <a:defRPr/>
            </a:pPr>
            <a:r>
              <a:rPr lang="fr-FR"/>
              <a:t>Trois modules </a:t>
            </a:r>
            <a:endParaRPr/>
          </a:p>
          <a:p>
            <a:pPr lvl="1">
              <a:defRPr/>
            </a:pPr>
            <a:r>
              <a:rPr lang="fr-FR"/>
              <a:t>Agronomiques : estimation du besoin en eau des cultures (pas de temps journalier)</a:t>
            </a:r>
            <a:endParaRPr/>
          </a:p>
          <a:p>
            <a:pPr lvl="1">
              <a:defRPr/>
            </a:pPr>
            <a:r>
              <a:rPr lang="fr-FR"/>
              <a:t>Hydrologique : bilan semi-distribué (60 unités sur BV)</a:t>
            </a:r>
            <a:endParaRPr/>
          </a:p>
          <a:p>
            <a:pPr lvl="1">
              <a:defRPr/>
            </a:pPr>
            <a:r>
              <a:rPr lang="fr-FR"/>
              <a:t>Demande en eau</a:t>
            </a:r>
            <a:endParaRPr/>
          </a:p>
          <a:p>
            <a:pPr lvl="2">
              <a:defRPr/>
            </a:pPr>
            <a:r>
              <a:rPr lang="fr-FR"/>
              <a:t>Agriculture  :</a:t>
            </a:r>
            <a:endParaRPr/>
          </a:p>
          <a:p>
            <a:pPr lvl="3">
              <a:defRPr/>
            </a:pPr>
            <a:r>
              <a:rPr lang="fr-FR"/>
              <a:t>modèle économique - PMP -  choix de court et long terme (plantation) par les agriculteurs</a:t>
            </a:r>
            <a:endParaRPr/>
          </a:p>
          <a:p>
            <a:pPr lvl="3">
              <a:defRPr/>
            </a:pPr>
            <a:r>
              <a:rPr lang="fr-FR"/>
              <a:t>quantification de la Prospective (usage du sol) - travail du groupe, 4 scénarios</a:t>
            </a:r>
            <a:endParaRPr/>
          </a:p>
          <a:p>
            <a:pPr lvl="2">
              <a:defRPr/>
            </a:pPr>
            <a:r>
              <a:rPr lang="fr-FR"/>
              <a:t>AEP &amp; industrie : prospective</a:t>
            </a:r>
            <a:endParaRPr/>
          </a:p>
          <a:p>
            <a:pPr>
              <a:defRPr/>
            </a:pPr>
            <a:r>
              <a:rPr lang="fr-FR"/>
              <a:t>Situation de référence = 2020</a:t>
            </a:r>
            <a:endParaRPr/>
          </a:p>
          <a:p>
            <a:pPr>
              <a:defRPr/>
            </a:pPr>
            <a:r>
              <a:rPr lang="fr-FR" sz="2600" b="0" i="0" u="none" strike="noStrike" cap="none" spc="0">
                <a:solidFill>
                  <a:srgbClr val="00A3A6"/>
                </a:solidFill>
                <a:latin typeface="+mn-lt"/>
                <a:ea typeface="+mn-ea"/>
                <a:cs typeface="+mn-cs"/>
              </a:rPr>
              <a:t>Un modèle sous R</a:t>
            </a:r>
            <a:endParaRPr sz="2600"/>
          </a:p>
          <a:p>
            <a:pPr>
              <a:defRPr/>
            </a:pPr>
            <a:r>
              <a:rPr lang="fr-FR" sz="2600" b="0" i="0" u="none" strike="noStrike" cap="none" spc="0">
                <a:solidFill>
                  <a:srgbClr val="00A3A6"/>
                </a:solidFill>
                <a:latin typeface="+mn-lt"/>
                <a:ea typeface="+mn-ea"/>
                <a:cs typeface="+mn-cs"/>
              </a:rPr>
              <a:t>Qui sera accessible à tous après validation</a:t>
            </a:r>
            <a:endParaRPr lang="fr-FR"/>
          </a:p>
          <a:p>
            <a:pPr>
              <a:defRPr/>
            </a:pPr>
            <a:r>
              <a:rPr lang="fr-FR"/>
              <a:t>Simulations</a:t>
            </a:r>
            <a:endParaRPr/>
          </a:p>
          <a:p>
            <a:pPr lvl="1">
              <a:defRPr/>
            </a:pPr>
            <a:r>
              <a:rPr lang="fr-FR"/>
              <a:t>exploratoire</a:t>
            </a:r>
            <a:endParaRPr/>
          </a:p>
          <a:p>
            <a:pPr lvl="1">
              <a:defRPr/>
            </a:pPr>
            <a:r>
              <a:rPr lang="en-GB"/>
              <a:t>stratégies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99" name="Connecteur droit 98"/>
          <p:cNvCxnSpPr>
            <a:cxnSpLocks/>
          </p:cNvCxnSpPr>
          <p:nvPr/>
        </p:nvCxnSpPr>
        <p:spPr bwMode="auto">
          <a:xfrm flipH="1">
            <a:off x="1785763" y="1430519"/>
            <a:ext cx="65110" cy="4825885"/>
          </a:xfrm>
          <a:prstGeom prst="line">
            <a:avLst/>
          </a:prstGeom>
          <a:ln w="38100">
            <a:solidFill>
              <a:srgbClr val="C4DC8F">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bwMode="auto">
          <a:xfrm>
            <a:off x="116033" y="69111"/>
            <a:ext cx="8868547" cy="765405"/>
          </a:xfrm>
        </p:spPr>
        <p:txBody>
          <a:bodyPr>
            <a:normAutofit/>
          </a:bodyPr>
          <a:lstStyle/>
          <a:p>
            <a:pPr>
              <a:defRPr/>
            </a:pPr>
            <a:r>
              <a:rPr lang="fr-FR" sz="4000" b="1"/>
              <a:t>Modélisation intégrée</a:t>
            </a:r>
            <a:endParaRPr/>
          </a:p>
        </p:txBody>
      </p:sp>
      <p:sp>
        <p:nvSpPr>
          <p:cNvPr id="3" name="Espace réservé du texte 2"/>
          <p:cNvSpPr>
            <a:spLocks noGrp="1"/>
          </p:cNvSpPr>
          <p:nvPr>
            <p:ph type="body" idx="1"/>
          </p:nvPr>
        </p:nvSpPr>
        <p:spPr bwMode="auto">
          <a:xfrm>
            <a:off x="117820" y="1327167"/>
            <a:ext cx="1245175" cy="543348"/>
          </a:xfrm>
        </p:spPr>
        <p:txBody>
          <a:bodyPr vertOverflow="overflow" horzOverflow="overflow" vert="horz" wrap="square" lIns="91440" tIns="45720" rIns="91440" bIns="45720" numCol="1" spcCol="0" rtlCol="0" fromWordArt="0" anchor="t" anchorCtr="0" forceAA="0" compatLnSpc="0">
            <a:normAutofit/>
          </a:bodyPr>
          <a:lstStyle/>
          <a:p>
            <a:pPr marL="0" indent="0">
              <a:buNone/>
              <a:defRPr/>
            </a:pPr>
            <a:r>
              <a:rPr lang="fr-FR" sz="1800">
                <a:solidFill>
                  <a:schemeClr val="accent2"/>
                </a:solidFill>
              </a:rPr>
              <a:t>Calibration</a:t>
            </a:r>
            <a:endParaRPr/>
          </a:p>
        </p:txBody>
      </p:sp>
      <p:sp>
        <p:nvSpPr>
          <p:cNvPr id="11" name="ZoneTexte 10"/>
          <p:cNvSpPr txBox="1"/>
          <p:nvPr/>
        </p:nvSpPr>
        <p:spPr bwMode="auto">
          <a:xfrm rot="10800000" flipV="1">
            <a:off x="3574214" y="5710739"/>
            <a:ext cx="1431938" cy="600164"/>
          </a:xfrm>
          <a:prstGeom prst="rect">
            <a:avLst/>
          </a:prstGeom>
          <a:noFill/>
        </p:spPr>
        <p:txBody>
          <a:bodyPr wrap="square" rtlCol="0">
            <a:spAutoFit/>
          </a:bodyPr>
          <a:lstStyle/>
          <a:p>
            <a:pPr algn="ctr">
              <a:defRPr/>
            </a:pPr>
            <a:r>
              <a:rPr lang="fr-FR" sz="1100"/>
              <a:t>Allocation de la terre, utilsation des terres (cultures, pratiques)</a:t>
            </a:r>
            <a:endParaRPr/>
          </a:p>
        </p:txBody>
      </p:sp>
      <p:sp>
        <p:nvSpPr>
          <p:cNvPr id="13" name="Rectangle 12"/>
          <p:cNvSpPr/>
          <p:nvPr/>
        </p:nvSpPr>
        <p:spPr bwMode="auto">
          <a:xfrm>
            <a:off x="82598" y="5499703"/>
            <a:ext cx="1618530" cy="95120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Modèle agronomique SIMETAW</a:t>
            </a:r>
            <a:endParaRPr/>
          </a:p>
        </p:txBody>
      </p:sp>
      <p:sp>
        <p:nvSpPr>
          <p:cNvPr id="15" name="Rectangle 14"/>
          <p:cNvSpPr/>
          <p:nvPr/>
        </p:nvSpPr>
        <p:spPr bwMode="auto">
          <a:xfrm>
            <a:off x="4865359" y="2932507"/>
            <a:ext cx="2245785" cy="871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hydrol. Model</a:t>
            </a:r>
            <a:endParaRPr/>
          </a:p>
          <a:p>
            <a:pPr algn="ctr">
              <a:defRPr/>
            </a:pPr>
            <a:r>
              <a:rPr lang="fr-FR" sz="1200"/>
              <a:t>Incl. module restriction</a:t>
            </a:r>
            <a:endParaRPr/>
          </a:p>
          <a:p>
            <a:pPr algn="ctr">
              <a:defRPr/>
            </a:pPr>
            <a:endParaRPr lang="fr-FR" sz="1200"/>
          </a:p>
          <a:p>
            <a:pPr algn="ctr">
              <a:defRPr/>
            </a:pPr>
            <a:endParaRPr lang="fr-FR" sz="1200"/>
          </a:p>
        </p:txBody>
      </p:sp>
      <p:sp>
        <p:nvSpPr>
          <p:cNvPr id="20" name="ZoneTexte 19"/>
          <p:cNvSpPr txBox="1"/>
          <p:nvPr/>
        </p:nvSpPr>
        <p:spPr bwMode="auto">
          <a:xfrm>
            <a:off x="1850873" y="870907"/>
            <a:ext cx="2637947" cy="523220"/>
          </a:xfrm>
          <a:prstGeom prst="rect">
            <a:avLst/>
          </a:prstGeom>
          <a:noFill/>
        </p:spPr>
        <p:txBody>
          <a:bodyPr wrap="square" rtlCol="0">
            <a:spAutoFit/>
          </a:bodyPr>
          <a:lstStyle/>
          <a:p>
            <a:pPr>
              <a:defRPr/>
            </a:pPr>
            <a:r>
              <a:rPr lang="fr-FR" sz="1400" b="1" i="1">
                <a:solidFill>
                  <a:schemeClr val="accent2"/>
                </a:solidFill>
              </a:rPr>
              <a:t>Début de la saison de croissance (mi mars)</a:t>
            </a:r>
            <a:endParaRPr/>
          </a:p>
        </p:txBody>
      </p:sp>
      <p:sp>
        <p:nvSpPr>
          <p:cNvPr id="21" name="Double flèche horizontale 20"/>
          <p:cNvSpPr/>
          <p:nvPr/>
        </p:nvSpPr>
        <p:spPr bwMode="auto">
          <a:xfrm>
            <a:off x="4758184" y="1167768"/>
            <a:ext cx="2264380" cy="439333"/>
          </a:xfrm>
          <a:prstGeom prst="leftRightArrow">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600"/>
              <a:t>Bilan journalier</a:t>
            </a:r>
            <a:endParaRPr/>
          </a:p>
        </p:txBody>
      </p:sp>
      <p:sp>
        <p:nvSpPr>
          <p:cNvPr id="24" name="ZoneTexte 23"/>
          <p:cNvSpPr txBox="1"/>
          <p:nvPr/>
        </p:nvSpPr>
        <p:spPr bwMode="auto">
          <a:xfrm>
            <a:off x="3008825" y="2859411"/>
            <a:ext cx="1114686" cy="461665"/>
          </a:xfrm>
          <a:prstGeom prst="rect">
            <a:avLst/>
          </a:prstGeom>
          <a:noFill/>
          <a:ln>
            <a:solidFill>
              <a:schemeClr val="accent4">
                <a:lumMod val="50000"/>
              </a:schemeClr>
            </a:solidFill>
          </a:ln>
        </p:spPr>
        <p:txBody>
          <a:bodyPr wrap="square" rtlCol="0">
            <a:spAutoFit/>
          </a:bodyPr>
          <a:lstStyle/>
          <a:p>
            <a:pPr algn="ctr">
              <a:defRPr/>
            </a:pPr>
            <a:r>
              <a:rPr lang="fr-FR" sz="1200" b="1">
                <a:solidFill>
                  <a:srgbClr val="7030A0"/>
                </a:solidFill>
              </a:rPr>
              <a:t>Modèle économique</a:t>
            </a:r>
            <a:endParaRPr/>
          </a:p>
        </p:txBody>
      </p:sp>
      <p:sp>
        <p:nvSpPr>
          <p:cNvPr id="25" name="ZoneTexte 24"/>
          <p:cNvSpPr txBox="1"/>
          <p:nvPr/>
        </p:nvSpPr>
        <p:spPr bwMode="auto">
          <a:xfrm>
            <a:off x="7513097" y="3093985"/>
            <a:ext cx="1446731" cy="523220"/>
          </a:xfrm>
          <a:prstGeom prst="rect">
            <a:avLst/>
          </a:prstGeom>
          <a:noFill/>
        </p:spPr>
        <p:txBody>
          <a:bodyPr wrap="square" rtlCol="0">
            <a:spAutoFit/>
          </a:bodyPr>
          <a:lstStyle/>
          <a:p>
            <a:pPr algn="ctr">
              <a:defRPr/>
            </a:pPr>
            <a:r>
              <a:rPr lang="fr-FR" sz="1400"/>
              <a:t>Ratio journalier de restriction</a:t>
            </a:r>
            <a:endParaRPr/>
          </a:p>
        </p:txBody>
      </p:sp>
      <p:cxnSp>
        <p:nvCxnSpPr>
          <p:cNvPr id="26" name="Connecteur droit avec flèche 25"/>
          <p:cNvCxnSpPr>
            <a:cxnSpLocks/>
            <a:endCxn id="27" idx="2"/>
          </p:cNvCxnSpPr>
          <p:nvPr/>
        </p:nvCxnSpPr>
        <p:spPr bwMode="auto">
          <a:xfrm flipH="1" flipV="1">
            <a:off x="10694105" y="1406550"/>
            <a:ext cx="1" cy="1569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bwMode="auto">
          <a:xfrm rot="10800000" flipV="1">
            <a:off x="9752780" y="1129551"/>
            <a:ext cx="1882649" cy="276999"/>
          </a:xfrm>
          <a:prstGeom prst="rect">
            <a:avLst/>
          </a:prstGeom>
          <a:noFill/>
        </p:spPr>
        <p:txBody>
          <a:bodyPr wrap="square" rtlCol="0">
            <a:spAutoFit/>
          </a:bodyPr>
          <a:lstStyle/>
          <a:p>
            <a:pPr algn="ctr">
              <a:defRPr/>
            </a:pPr>
            <a:r>
              <a:rPr lang="fr-FR" sz="1200"/>
              <a:t>Estimation des revenus</a:t>
            </a:r>
            <a:endParaRPr/>
          </a:p>
        </p:txBody>
      </p:sp>
      <p:cxnSp>
        <p:nvCxnSpPr>
          <p:cNvPr id="30" name="Connecteur droit avec flèche 29"/>
          <p:cNvCxnSpPr>
            <a:cxnSpLocks/>
            <a:stCxn id="56" idx="4"/>
            <a:endCxn id="15" idx="0"/>
          </p:cNvCxnSpPr>
          <p:nvPr/>
        </p:nvCxnSpPr>
        <p:spPr bwMode="auto">
          <a:xfrm flipH="1">
            <a:off x="5988251" y="2291895"/>
            <a:ext cx="3267" cy="640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bwMode="auto">
          <a:xfrm>
            <a:off x="6976885" y="834072"/>
            <a:ext cx="2337576" cy="307777"/>
          </a:xfrm>
          <a:prstGeom prst="rect">
            <a:avLst/>
          </a:prstGeom>
          <a:noFill/>
        </p:spPr>
        <p:txBody>
          <a:bodyPr wrap="square" rtlCol="0">
            <a:spAutoFit/>
          </a:bodyPr>
          <a:lstStyle/>
          <a:p>
            <a:pPr algn="ctr">
              <a:defRPr/>
            </a:pPr>
            <a:r>
              <a:rPr lang="fr-FR" sz="1400" b="1" i="1">
                <a:solidFill>
                  <a:schemeClr val="accent2"/>
                </a:solidFill>
              </a:rPr>
              <a:t>Fin de la saison de croissance</a:t>
            </a:r>
            <a:endParaRPr/>
          </a:p>
        </p:txBody>
      </p:sp>
      <p:cxnSp>
        <p:nvCxnSpPr>
          <p:cNvPr id="37" name="Connecteur droit avec flèche 36"/>
          <p:cNvCxnSpPr>
            <a:cxnSpLocks/>
            <a:stCxn id="39" idx="0"/>
            <a:endCxn id="15" idx="2"/>
          </p:cNvCxnSpPr>
          <p:nvPr/>
        </p:nvCxnSpPr>
        <p:spPr bwMode="auto">
          <a:xfrm flipH="1" flipV="1">
            <a:off x="5988251" y="3804482"/>
            <a:ext cx="6534" cy="408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Ellipse 38"/>
          <p:cNvSpPr/>
          <p:nvPr/>
        </p:nvSpPr>
        <p:spPr bwMode="auto">
          <a:xfrm>
            <a:off x="4655543" y="4212974"/>
            <a:ext cx="2678485" cy="902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600"/>
              <a:t>Demande en eau par BVI</a:t>
            </a:r>
            <a:endParaRPr sz="1600"/>
          </a:p>
        </p:txBody>
      </p:sp>
      <p:cxnSp>
        <p:nvCxnSpPr>
          <p:cNvPr id="43" name="Connecteur droit avec flèche 42"/>
          <p:cNvCxnSpPr>
            <a:cxnSpLocks/>
            <a:endCxn id="39" idx="3"/>
          </p:cNvCxnSpPr>
          <p:nvPr/>
        </p:nvCxnSpPr>
        <p:spPr bwMode="auto">
          <a:xfrm flipV="1">
            <a:off x="4494552" y="4983099"/>
            <a:ext cx="553246" cy="805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117821" y="3852097"/>
            <a:ext cx="1541038" cy="81987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i="1"/>
              <a:t>Calibration de la fonction de production</a:t>
            </a:r>
            <a:endParaRPr sz="1400" i="1"/>
          </a:p>
        </p:txBody>
      </p:sp>
      <p:cxnSp>
        <p:nvCxnSpPr>
          <p:cNvPr id="55" name="Connecteur droit avec flèche 54"/>
          <p:cNvCxnSpPr>
            <a:cxnSpLocks/>
            <a:stCxn id="54" idx="0"/>
            <a:endCxn id="24" idx="2"/>
          </p:cNvCxnSpPr>
          <p:nvPr/>
        </p:nvCxnSpPr>
        <p:spPr bwMode="auto">
          <a:xfrm flipV="1">
            <a:off x="888340" y="3321076"/>
            <a:ext cx="2677828" cy="531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bwMode="auto">
          <a:xfrm>
            <a:off x="5006152" y="1604641"/>
            <a:ext cx="1970733" cy="687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a:t>Demande en eau potable &amp; industrie</a:t>
            </a:r>
            <a:endParaRPr/>
          </a:p>
        </p:txBody>
      </p:sp>
      <p:sp>
        <p:nvSpPr>
          <p:cNvPr id="66" name="Rectangle 65"/>
          <p:cNvSpPr/>
          <p:nvPr/>
        </p:nvSpPr>
        <p:spPr bwMode="auto">
          <a:xfrm>
            <a:off x="10146520" y="5789033"/>
            <a:ext cx="1449834" cy="369332"/>
          </a:xfrm>
          <a:prstGeom prst="rect">
            <a:avLst/>
          </a:prstGeom>
          <a:solidFill>
            <a:schemeClr val="accent6">
              <a:lumMod val="75000"/>
            </a:schemeClr>
          </a:solidFill>
        </p:spPr>
        <p:txBody>
          <a:bodyPr wrap="square">
            <a:spAutoFit/>
          </a:bodyPr>
          <a:lstStyle/>
          <a:p>
            <a:pPr algn="ctr">
              <a:defRPr/>
            </a:pPr>
            <a:r>
              <a:rPr lang="fr-FR" sz="900">
                <a:solidFill>
                  <a:schemeClr val="bg1"/>
                </a:solidFill>
                <a:latin typeface="Helvetica Neue"/>
              </a:rPr>
              <a:t>Modèle Agronomique SIMETAW</a:t>
            </a:r>
            <a:endParaRPr lang="fr-FR" sz="900">
              <a:solidFill>
                <a:schemeClr val="bg1"/>
              </a:solidFill>
            </a:endParaRPr>
          </a:p>
        </p:txBody>
      </p:sp>
      <p:sp>
        <p:nvSpPr>
          <p:cNvPr id="23" name="Rectangle 22"/>
          <p:cNvSpPr/>
          <p:nvPr/>
        </p:nvSpPr>
        <p:spPr bwMode="auto">
          <a:xfrm>
            <a:off x="9934507" y="3079798"/>
            <a:ext cx="1804497" cy="614149"/>
          </a:xfrm>
          <a:prstGeom prst="rect">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Modèle de bilan économique</a:t>
            </a:r>
            <a:endParaRPr/>
          </a:p>
        </p:txBody>
      </p:sp>
      <p:cxnSp>
        <p:nvCxnSpPr>
          <p:cNvPr id="69" name="Connecteur droit avec flèche 68"/>
          <p:cNvCxnSpPr>
            <a:cxnSpLocks/>
            <a:endCxn id="72" idx="0"/>
          </p:cNvCxnSpPr>
          <p:nvPr/>
        </p:nvCxnSpPr>
        <p:spPr bwMode="auto">
          <a:xfrm>
            <a:off x="8491037" y="3386872"/>
            <a:ext cx="2" cy="2276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a:cxnSpLocks/>
            <a:stCxn id="72" idx="6"/>
            <a:endCxn id="66" idx="1"/>
          </p:cNvCxnSpPr>
          <p:nvPr/>
        </p:nvCxnSpPr>
        <p:spPr bwMode="auto">
          <a:xfrm>
            <a:off x="9415500" y="5959962"/>
            <a:ext cx="731020" cy="13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droit 99"/>
          <p:cNvCxnSpPr>
            <a:cxnSpLocks/>
          </p:cNvCxnSpPr>
          <p:nvPr/>
        </p:nvCxnSpPr>
        <p:spPr bwMode="auto">
          <a:xfrm>
            <a:off x="9229801" y="870907"/>
            <a:ext cx="0" cy="5987093"/>
          </a:xfrm>
          <a:prstGeom prst="line">
            <a:avLst/>
          </a:prstGeom>
          <a:ln w="38100">
            <a:solidFill>
              <a:srgbClr val="C4DC8F">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bwMode="auto">
          <a:xfrm>
            <a:off x="6205473" y="5768015"/>
            <a:ext cx="356188" cy="276999"/>
          </a:xfrm>
          <a:prstGeom prst="rect">
            <a:avLst/>
          </a:prstGeom>
          <a:noFill/>
        </p:spPr>
        <p:txBody>
          <a:bodyPr wrap="none" rtlCol="0">
            <a:spAutoFit/>
          </a:bodyPr>
          <a:lstStyle/>
          <a:p>
            <a:pPr>
              <a:defRPr/>
            </a:pPr>
            <a:r>
              <a:rPr lang="en-US" sz="1200"/>
              <a:t>Wi</a:t>
            </a:r>
            <a:endParaRPr/>
          </a:p>
        </p:txBody>
      </p:sp>
      <p:sp>
        <p:nvSpPr>
          <p:cNvPr id="72" name="Ellipse 71"/>
          <p:cNvSpPr/>
          <p:nvPr/>
        </p:nvSpPr>
        <p:spPr bwMode="auto">
          <a:xfrm>
            <a:off x="7566577" y="5663519"/>
            <a:ext cx="1848923" cy="592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a:t>Disponibilité réelle possible d’eau</a:t>
            </a:r>
            <a:endParaRPr/>
          </a:p>
        </p:txBody>
      </p:sp>
      <p:cxnSp>
        <p:nvCxnSpPr>
          <p:cNvPr id="62" name="Connecteur droit avec flèche 61"/>
          <p:cNvCxnSpPr>
            <a:cxnSpLocks/>
            <a:stCxn id="11" idx="1"/>
            <a:endCxn id="72" idx="2"/>
          </p:cNvCxnSpPr>
          <p:nvPr/>
        </p:nvCxnSpPr>
        <p:spPr bwMode="auto">
          <a:xfrm flipV="1">
            <a:off x="5006152" y="5959962"/>
            <a:ext cx="2560425" cy="50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a:cxnSpLocks/>
            <a:stCxn id="15" idx="3"/>
            <a:endCxn id="23" idx="1"/>
          </p:cNvCxnSpPr>
          <p:nvPr/>
        </p:nvCxnSpPr>
        <p:spPr bwMode="auto">
          <a:xfrm>
            <a:off x="7111144" y="3368495"/>
            <a:ext cx="2823363" cy="18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a:cxnSpLocks/>
            <a:stCxn id="66" idx="0"/>
            <a:endCxn id="23" idx="2"/>
          </p:cNvCxnSpPr>
          <p:nvPr/>
        </p:nvCxnSpPr>
        <p:spPr bwMode="auto">
          <a:xfrm flipH="1" flipV="1">
            <a:off x="10836756" y="3693947"/>
            <a:ext cx="34681" cy="209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2901566" name="Connecteur droit avec flèche 15"/>
          <p:cNvCxnSpPr>
            <a:cxnSpLocks/>
            <a:stCxn id="13" idx="0"/>
            <a:endCxn id="54" idx="2"/>
          </p:cNvCxnSpPr>
          <p:nvPr/>
        </p:nvCxnSpPr>
        <p:spPr bwMode="auto">
          <a:xfrm flipH="1" flipV="1">
            <a:off x="888340" y="4671968"/>
            <a:ext cx="3523" cy="827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8858467" name="Connecteur droit avec flèche 34"/>
          <p:cNvCxnSpPr>
            <a:cxnSpLocks/>
            <a:endCxn id="39" idx="2"/>
          </p:cNvCxnSpPr>
          <p:nvPr/>
        </p:nvCxnSpPr>
        <p:spPr bwMode="auto">
          <a:xfrm flipV="1">
            <a:off x="1701128" y="4664103"/>
            <a:ext cx="2954415" cy="1032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34152687" name="Rectangle 33"/>
          <p:cNvSpPr/>
          <p:nvPr/>
        </p:nvSpPr>
        <p:spPr bwMode="auto">
          <a:xfrm>
            <a:off x="2583190" y="1518964"/>
            <a:ext cx="1965956" cy="830997"/>
          </a:xfrm>
          <a:prstGeom prst="rect">
            <a:avLst/>
          </a:prstGeom>
          <a:solidFill>
            <a:schemeClr val="accent1"/>
          </a:solidFill>
        </p:spPr>
        <p:txBody>
          <a:bodyPr wrap="square">
            <a:spAutoFit/>
          </a:bodyPr>
          <a:lstStyle/>
          <a:p>
            <a:pPr>
              <a:defRPr/>
            </a:pPr>
            <a:r>
              <a:rPr lang="fr-FR" sz="1600">
                <a:solidFill>
                  <a:schemeClr val="bg1"/>
                </a:solidFill>
              </a:rPr>
              <a:t>Disponibilité en eau, calculé avec le modèle hydrologique</a:t>
            </a:r>
            <a:endParaRPr/>
          </a:p>
        </p:txBody>
      </p:sp>
      <p:cxnSp>
        <p:nvCxnSpPr>
          <p:cNvPr id="850604690" name="Connecteur droit avec flèche 54"/>
          <p:cNvCxnSpPr>
            <a:cxnSpLocks/>
            <a:stCxn id="24" idx="3"/>
            <a:endCxn id="11" idx="0"/>
          </p:cNvCxnSpPr>
          <p:nvPr/>
        </p:nvCxnSpPr>
        <p:spPr bwMode="auto">
          <a:xfrm>
            <a:off x="4123511" y="3090244"/>
            <a:ext cx="166672" cy="262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685133" name="Connecteur droit avec flèche 54"/>
          <p:cNvCxnSpPr>
            <a:cxnSpLocks/>
            <a:stCxn id="1534152687" idx="2"/>
            <a:endCxn id="24" idx="0"/>
          </p:cNvCxnSpPr>
          <p:nvPr/>
        </p:nvCxnSpPr>
        <p:spPr bwMode="auto">
          <a:xfrm>
            <a:off x="3566168" y="2349961"/>
            <a:ext cx="0" cy="509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039414" name="Connecteur droit avec flèche 54"/>
          <p:cNvCxnSpPr>
            <a:cxnSpLocks/>
            <a:endCxn id="1534152687" idx="1"/>
          </p:cNvCxnSpPr>
          <p:nvPr/>
        </p:nvCxnSpPr>
        <p:spPr bwMode="auto">
          <a:xfrm flipH="1">
            <a:off x="2583190" y="1899202"/>
            <a:ext cx="1063524" cy="35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109</TotalTime>
  <Words>1731</Words>
  <Application>Microsoft Office PowerPoint</Application>
  <DocSecurity>0</DocSecurity>
  <PresentationFormat>Grand écran</PresentationFormat>
  <Paragraphs>241</Paragraphs>
  <Slides>26</Slides>
  <Notes>26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Calibri Light</vt:lpstr>
      <vt:lpstr>Helvetica Neue</vt:lpstr>
      <vt:lpstr>Raleway</vt:lpstr>
      <vt:lpstr>Wingdings</vt:lpstr>
      <vt:lpstr>Thème Office</vt:lpstr>
      <vt:lpstr>Le projet TALANOA 4ème COPIL </vt:lpstr>
      <vt:lpstr>Présentation PowerPoint</vt:lpstr>
      <vt:lpstr>Ordre du jour</vt:lpstr>
      <vt:lpstr>Aperçu des avancées</vt:lpstr>
      <vt:lpstr>Nouveau zonage de TALANOA en adéquation avec le PGRE </vt:lpstr>
      <vt:lpstr>Estimation des prélèvements avec le Recensement Agricole</vt:lpstr>
      <vt:lpstr>Comparaison Base Prélèvements &amp; Estimation RA</vt:lpstr>
      <vt:lpstr>Modèle Intégré Aude</vt:lpstr>
      <vt:lpstr>Modélisation intégrée</vt:lpstr>
      <vt:lpstr>Fonction de production</vt:lpstr>
      <vt:lpstr>Modèle agronomique </vt:lpstr>
      <vt:lpstr>Simetaw results</vt:lpstr>
      <vt:lpstr>Programmation des ateliers à venir </vt:lpstr>
      <vt:lpstr>Proposition de programme d’ateliers</vt:lpstr>
      <vt:lpstr>Les données et un état des lieux 2020 – Webinaire 6 novembre</vt:lpstr>
      <vt:lpstr>Atelier Modélisation Agro : modèles économique &amp; agronomique – 29 novembre ?</vt:lpstr>
      <vt:lpstr>Atelier Modélisation Agro : modèles économique &amp; agronomique – 29 novembre ?</vt:lpstr>
      <vt:lpstr>Atelier Modélisation hydrologique - 21 Nov </vt:lpstr>
      <vt:lpstr>Atelier MIA : Modèle intégré Aude – 16 janvier</vt:lpstr>
      <vt:lpstr>Chantier stratégies à relancer lors d’un webinaire (à la suite du webinaire données?)</vt:lpstr>
      <vt:lpstr>Atelier Stratégies – 20 mars</vt:lpstr>
      <vt:lpstr>Delivrables produits pour le groupe TALANOA</vt:lpstr>
      <vt:lpstr>Echanges avec le groupement PTGE</vt:lpstr>
      <vt:lpstr>Quels indicateurs produire avec le modèle ?</vt:lpstr>
      <vt:lpstr>Les indicateurs auxquels nous avons déjà pensé</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arnaud</dc:creator>
  <cp:keywords/>
  <dc:description/>
  <cp:lastModifiedBy>Nina Graveline</cp:lastModifiedBy>
  <cp:revision>651</cp:revision>
  <dcterms:created xsi:type="dcterms:W3CDTF">2019-12-11T10:12:20Z</dcterms:created>
  <dcterms:modified xsi:type="dcterms:W3CDTF">2024-09-27T12:51:11Z</dcterms:modified>
  <cp:category/>
  <dc:identifier/>
  <cp:contentStatus/>
  <dc:language/>
  <cp:version/>
</cp:coreProperties>
</file>