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7099300" cy="10234613"/>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07" y="8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052387116" name="Espace réservé de l'en-tête 1"/>
          <p:cNvSpPr>
            <a:spLocks noGrp="1"/>
          </p:cNvSpPr>
          <p:nvPr>
            <p:ph type="hdr" sz="quarter"/>
          </p:nvPr>
        </p:nvSpPr>
        <p:spPr bwMode="auto">
          <a:xfrm>
            <a:off x="0" y="1"/>
            <a:ext cx="3076364" cy="513508"/>
          </a:xfrm>
          <a:prstGeom prst="rect">
            <a:avLst/>
          </a:prstGeom>
        </p:spPr>
        <p:txBody>
          <a:bodyPr vert="horz" lIns="94640" tIns="47320" rIns="94640" bIns="47320" rtlCol="0"/>
          <a:lstStyle>
            <a:lvl1pPr algn="l">
              <a:defRPr sz="1200"/>
            </a:lvl1pPr>
          </a:lstStyle>
          <a:p>
            <a:pPr>
              <a:defRPr/>
            </a:pPr>
            <a:endParaRPr lang="fr-FR"/>
          </a:p>
        </p:txBody>
      </p:sp>
      <p:sp>
        <p:nvSpPr>
          <p:cNvPr id="1386848613" name="Espace réservé de la date 2"/>
          <p:cNvSpPr>
            <a:spLocks noGrp="1"/>
          </p:cNvSpPr>
          <p:nvPr>
            <p:ph type="dt" idx="1"/>
          </p:nvPr>
        </p:nvSpPr>
        <p:spPr bwMode="auto">
          <a:xfrm>
            <a:off x="4021294" y="1"/>
            <a:ext cx="3076364" cy="513508"/>
          </a:xfrm>
          <a:prstGeom prst="rect">
            <a:avLst/>
          </a:prstGeom>
        </p:spPr>
        <p:txBody>
          <a:bodyPr vert="horz" lIns="94640" tIns="47320" rIns="94640" bIns="47320" rtlCol="0"/>
          <a:lstStyle>
            <a:lvl1pPr algn="r">
              <a:defRPr sz="1200"/>
            </a:lvl1pPr>
          </a:lstStyle>
          <a:p>
            <a:pPr>
              <a:defRPr/>
            </a:pPr>
            <a:fld id="{D4E7EA1A-BD43-4800-8C8F-D9E1AD0F18C7}" type="datetimeFigureOut">
              <a:rPr lang="fr-FR"/>
              <a:t>20/11/2025</a:t>
            </a:fld>
            <a:endParaRPr lang="fr-FR"/>
          </a:p>
        </p:txBody>
      </p:sp>
      <p:sp>
        <p:nvSpPr>
          <p:cNvPr id="2000237745" name="Espace réservé de l'image des diapositives 3"/>
          <p:cNvSpPr>
            <a:spLocks noGrp="1" noRot="1" noChangeAspect="1"/>
          </p:cNvSpPr>
          <p:nvPr>
            <p:ph type="sldImg" idx="2"/>
          </p:nvPr>
        </p:nvSpPr>
        <p:spPr bwMode="auto">
          <a:xfrm>
            <a:off x="479425" y="1279525"/>
            <a:ext cx="6140450" cy="3454399"/>
          </a:xfrm>
          <a:prstGeom prst="rect">
            <a:avLst/>
          </a:prstGeom>
          <a:noFill/>
          <a:ln w="12700">
            <a:solidFill>
              <a:prstClr val="black"/>
            </a:solidFill>
          </a:ln>
        </p:spPr>
        <p:txBody>
          <a:bodyPr vert="horz" lIns="94640" tIns="47320" rIns="94640" bIns="47320" rtlCol="0" anchor="ctr"/>
          <a:lstStyle/>
          <a:p>
            <a:pPr>
              <a:defRPr/>
            </a:pPr>
            <a:endParaRPr lang="fr-FR"/>
          </a:p>
        </p:txBody>
      </p:sp>
      <p:sp>
        <p:nvSpPr>
          <p:cNvPr id="1260688569" name="Espace réservé des notes 4"/>
          <p:cNvSpPr>
            <a:spLocks noGrp="1"/>
          </p:cNvSpPr>
          <p:nvPr>
            <p:ph type="body" sz="quarter" idx="3"/>
          </p:nvPr>
        </p:nvSpPr>
        <p:spPr bwMode="auto">
          <a:xfrm>
            <a:off x="709930" y="4925408"/>
            <a:ext cx="5679440" cy="4029879"/>
          </a:xfrm>
          <a:prstGeom prst="rect">
            <a:avLst/>
          </a:prstGeom>
        </p:spPr>
        <p:txBody>
          <a:bodyPr vert="horz" lIns="94640" tIns="47320" rIns="94640" bIns="473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44713833" name="Espace réservé du pied de page 5"/>
          <p:cNvSpPr>
            <a:spLocks noGrp="1"/>
          </p:cNvSpPr>
          <p:nvPr>
            <p:ph type="ftr" sz="quarter" idx="4"/>
          </p:nvPr>
        </p:nvSpPr>
        <p:spPr bwMode="auto">
          <a:xfrm>
            <a:off x="0" y="9721107"/>
            <a:ext cx="3076364" cy="513507"/>
          </a:xfrm>
          <a:prstGeom prst="rect">
            <a:avLst/>
          </a:prstGeom>
        </p:spPr>
        <p:txBody>
          <a:bodyPr vert="horz" lIns="94640" tIns="47320" rIns="94640" bIns="47320" rtlCol="0" anchor="b"/>
          <a:lstStyle>
            <a:lvl1pPr algn="l">
              <a:defRPr sz="1200"/>
            </a:lvl1pPr>
          </a:lstStyle>
          <a:p>
            <a:pPr>
              <a:defRPr/>
            </a:pPr>
            <a:endParaRPr lang="fr-FR"/>
          </a:p>
        </p:txBody>
      </p:sp>
      <p:sp>
        <p:nvSpPr>
          <p:cNvPr id="317075989" name="Espace réservé du numéro de diapositive 6"/>
          <p:cNvSpPr>
            <a:spLocks noGrp="1"/>
          </p:cNvSpPr>
          <p:nvPr>
            <p:ph type="sldNum" sz="quarter" idx="5"/>
          </p:nvPr>
        </p:nvSpPr>
        <p:spPr bwMode="auto">
          <a:xfrm>
            <a:off x="4021294" y="9721107"/>
            <a:ext cx="3076364" cy="513507"/>
          </a:xfrm>
          <a:prstGeom prst="rect">
            <a:avLst/>
          </a:prstGeom>
        </p:spPr>
        <p:txBody>
          <a:bodyPr vert="horz" lIns="94640" tIns="47320" rIns="94640" bIns="47320" rtlCol="0" anchor="b"/>
          <a:lstStyle>
            <a:lvl1pPr algn="r">
              <a:defRPr sz="1200"/>
            </a:lvl1pPr>
          </a:lstStyle>
          <a:p>
            <a:pPr>
              <a:defRPr/>
            </a:pPr>
            <a:fld id="{BEC58F0F-A1B7-4463-A591-D7F8583D4854}"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14842439" name="Slide Image Placeholder 1"/>
          <p:cNvSpPr>
            <a:spLocks noGrp="1" noRot="1" noChangeAspect="1"/>
          </p:cNvSpPr>
          <p:nvPr>
            <p:ph type="sldImg"/>
          </p:nvPr>
        </p:nvSpPr>
        <p:spPr bwMode="auto"/>
      </p:sp>
      <p:sp>
        <p:nvSpPr>
          <p:cNvPr id="1019459967" name="Notes Placeholder 2"/>
          <p:cNvSpPr>
            <a:spLocks noGrp="1"/>
          </p:cNvSpPr>
          <p:nvPr>
            <p:ph type="body" idx="1"/>
          </p:nvPr>
        </p:nvSpPr>
        <p:spPr bwMode="auto"/>
        <p:txBody>
          <a:bodyPr/>
          <a:lstStyle/>
          <a:p>
            <a:pPr>
              <a:defRPr/>
            </a:pPr>
            <a:endParaRPr/>
          </a:p>
        </p:txBody>
      </p:sp>
      <p:sp>
        <p:nvSpPr>
          <p:cNvPr id="104618169" name="Slide Number Placeholder 3"/>
          <p:cNvSpPr>
            <a:spLocks noGrp="1"/>
          </p:cNvSpPr>
          <p:nvPr>
            <p:ph type="sldNum" sz="quarter" idx="10"/>
          </p:nvPr>
        </p:nvSpPr>
        <p:spPr bwMode="auto"/>
        <p:txBody>
          <a:bodyPr/>
          <a:lstStyle/>
          <a:p>
            <a:pPr>
              <a:defRPr/>
            </a:pPr>
            <a:fld id="{155D41E0-A134-DCCE-A146-DF602E254DF3}"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08987342" name="Espace réservé de l'image des diapositives 1"/>
          <p:cNvSpPr>
            <a:spLocks noGrp="1" noRot="1" noChangeAspect="1"/>
          </p:cNvSpPr>
          <p:nvPr>
            <p:ph type="sldImg"/>
          </p:nvPr>
        </p:nvSpPr>
        <p:spPr bwMode="auto">
          <a:xfrm>
            <a:off x="-195262" y="1279524"/>
            <a:ext cx="6138862" cy="3454398"/>
          </a:xfrm>
        </p:spPr>
      </p:sp>
      <p:sp>
        <p:nvSpPr>
          <p:cNvPr id="1404472254" name="Espace réservé des notes 2"/>
          <p:cNvSpPr>
            <a:spLocks noGrp="1"/>
          </p:cNvSpPr>
          <p:nvPr>
            <p:ph type="body" idx="1"/>
          </p:nvPr>
        </p:nvSpPr>
        <p:spPr bwMode="auto"/>
        <p:txBody>
          <a:bodyPr/>
          <a:lstStyle/>
          <a:p>
            <a:pPr>
              <a:defRPr/>
            </a:pPr>
            <a:r>
              <a:rPr lang="fr-FR">
                <a:solidFill>
                  <a:schemeClr val="tx1"/>
                </a:solidFill>
              </a:rPr>
              <a:t>Recours aux scénarios utilisés par le GIEC : les trajectoires de développement socio-économiques  (ou SSP)</a:t>
            </a:r>
            <a:endParaRPr/>
          </a:p>
          <a:p>
            <a:pPr>
              <a:defRPr/>
            </a:pPr>
            <a:r>
              <a:rPr lang="fr-FR"/>
              <a:t>Intérêt : ils sont associés à des niveaux d’émissions GES (les RCP)</a:t>
            </a:r>
            <a:endParaRPr/>
          </a:p>
          <a:p>
            <a:pPr>
              <a:buFont typeface="Symbol"/>
              <a:buChar char="Þ"/>
              <a:defRPr/>
            </a:pPr>
            <a:r>
              <a:rPr lang="fr-FR"/>
              <a:t> S’inscrire dans ceux-ci permet d’utiliser des scénarios climatiques définis dans la modélisation</a:t>
            </a:r>
            <a:endParaRPr/>
          </a:p>
          <a:p>
            <a:pPr>
              <a:buFont typeface="Symbol"/>
              <a:buChar char="Þ"/>
              <a:defRPr/>
            </a:pPr>
            <a:r>
              <a:rPr lang="fr-FR"/>
              <a:t> Ils donnent le contexte mondial</a:t>
            </a:r>
            <a:endParaRPr/>
          </a:p>
          <a:p>
            <a:pPr>
              <a:defRPr/>
            </a:pPr>
            <a:endParaRPr lang="fr-FR">
              <a:solidFill>
                <a:schemeClr val="tx1"/>
              </a:solidFill>
            </a:endParaRPr>
          </a:p>
          <a:p>
            <a:pPr>
              <a:defRPr/>
            </a:pPr>
            <a:r>
              <a:rPr lang="fr-FR">
                <a:solidFill>
                  <a:schemeClr val="tx1"/>
                </a:solidFill>
              </a:rPr>
              <a:t>Déclinaison locale avec d’autres travaux de prospective en recherchant la cohérence avec les hypothèses de contexte</a:t>
            </a:r>
            <a:endParaRPr/>
          </a:p>
          <a:p>
            <a:pPr lvl="1">
              <a:defRPr/>
            </a:pPr>
            <a:r>
              <a:rPr lang="fr-FR"/>
              <a:t>Prospective Aude (Dep.) &amp; Grand Narbonne</a:t>
            </a:r>
            <a:endParaRPr/>
          </a:p>
          <a:p>
            <a:pPr lvl="1">
              <a:defRPr/>
            </a:pPr>
            <a:r>
              <a:rPr lang="fr-FR">
                <a:solidFill>
                  <a:schemeClr val="tx1"/>
                </a:solidFill>
              </a:rPr>
              <a:t>Clim’Agri</a:t>
            </a:r>
          </a:p>
          <a:p>
            <a:pPr lvl="1">
              <a:defRPr/>
            </a:pPr>
            <a:r>
              <a:rPr lang="fr-FR"/>
              <a:t>Laccave</a:t>
            </a:r>
            <a:endParaRPr lang="fr-FR">
              <a:solidFill>
                <a:schemeClr val="tx1"/>
              </a:solidFill>
            </a:endParaRPr>
          </a:p>
          <a:p>
            <a:pPr>
              <a:defRPr/>
            </a:pPr>
            <a:endParaRPr lang="fr-FR"/>
          </a:p>
          <a:p>
            <a:pPr>
              <a:defRPr/>
            </a:pPr>
            <a:r>
              <a:rPr lang="fr-FR"/>
              <a:t>**Representative Concentration Pathway » en anglais, « Trajectoires représentatives de concentration » en français) sont quatre scénarios de trajectoire du forçage radiatif</a:t>
            </a:r>
            <a:endParaRPr/>
          </a:p>
          <a:p>
            <a:pPr>
              <a:defRPr/>
            </a:pPr>
            <a:endParaRPr lang="fr-FR"/>
          </a:p>
          <a:p>
            <a:pPr>
              <a:defRPr/>
            </a:pPr>
            <a:r>
              <a:rPr lang="fr-FR"/>
              <a:t>Quel besoin ? Quelle forme ?</a:t>
            </a:r>
            <a:endParaRPr/>
          </a:p>
          <a:p>
            <a:pPr lvl="1">
              <a:defRPr/>
            </a:pPr>
            <a:r>
              <a:rPr lang="fr-FR"/>
              <a:t>Sous forme narrative pour comprendre et appréhender la cohérence, sensibiliser, parler à tous : des techniciens, élus, agriculteurs, grand public</a:t>
            </a:r>
            <a:endParaRPr/>
          </a:p>
          <a:p>
            <a:pPr lvl="1">
              <a:defRPr/>
            </a:pPr>
            <a:r>
              <a:rPr lang="fr-FR"/>
              <a:t>Les traduire en indicateurs chiffrés pour pouvoir les modéliser (modèles agro, hydro, économique), estimer l’impact du point de vue bilan ressource-demande</a:t>
            </a:r>
            <a:endParaRPr/>
          </a:p>
          <a:p>
            <a:pPr lvl="1">
              <a:defRPr/>
            </a:pPr>
            <a:r>
              <a:rPr lang="fr-FR"/>
              <a:t>prendre en compte les échéances : 2025,2035, 2050, 2080/100) =&gt; dynamic adaptation pathways</a:t>
            </a:r>
          </a:p>
          <a:p>
            <a:pPr>
              <a:defRPr/>
            </a:pPr>
            <a:endParaRPr lang="fr-FR"/>
          </a:p>
        </p:txBody>
      </p:sp>
      <p:sp>
        <p:nvSpPr>
          <p:cNvPr id="1056342137" name="Espace réservé du numéro de diapositive 3"/>
          <p:cNvSpPr>
            <a:spLocks noGrp="1"/>
          </p:cNvSpPr>
          <p:nvPr>
            <p:ph type="sldNum" sz="quarter" idx="10"/>
          </p:nvPr>
        </p:nvSpPr>
        <p:spPr bwMode="auto"/>
        <p:txBody>
          <a:bodyPr/>
          <a:lstStyle/>
          <a:p>
            <a:pPr>
              <a:defRPr/>
            </a:pPr>
            <a:fld id="{25103E32-ECE7-7395-DFC6-C4520BAED321}" type="slidenum">
              <a:rPr lang="fr-F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7977043" name="Slide Image Placeholder 1"/>
          <p:cNvSpPr>
            <a:spLocks noGrp="1" noRot="1" noChangeAspect="1"/>
          </p:cNvSpPr>
          <p:nvPr>
            <p:ph type="sldImg"/>
          </p:nvPr>
        </p:nvSpPr>
        <p:spPr bwMode="auto">
          <a:xfrm>
            <a:off x="479425" y="1279525"/>
            <a:ext cx="6140450" cy="3454400"/>
          </a:xfrm>
        </p:spPr>
      </p:sp>
      <p:sp>
        <p:nvSpPr>
          <p:cNvPr id="1744740938" name="Notes Placeholder 2"/>
          <p:cNvSpPr>
            <a:spLocks noGrp="1"/>
          </p:cNvSpPr>
          <p:nvPr>
            <p:ph type="body" idx="1"/>
          </p:nvPr>
        </p:nvSpPr>
        <p:spPr bwMode="auto"/>
        <p:txBody>
          <a:bodyPr/>
          <a:lstStyle/>
          <a:p>
            <a:pPr>
              <a:defRPr/>
            </a:pPr>
            <a:endParaRPr/>
          </a:p>
        </p:txBody>
      </p:sp>
      <p:sp>
        <p:nvSpPr>
          <p:cNvPr id="1471264230" name="Slide Number Placeholder 3"/>
          <p:cNvSpPr>
            <a:spLocks noGrp="1"/>
          </p:cNvSpPr>
          <p:nvPr>
            <p:ph type="sldNum" sz="quarter" idx="10"/>
          </p:nvPr>
        </p:nvSpPr>
        <p:spPr bwMode="auto"/>
        <p:txBody>
          <a:bodyPr/>
          <a:lstStyle/>
          <a:p>
            <a:pPr>
              <a:defRPr/>
            </a:pPr>
            <a:fld id="{2E0DD74D-3E72-F163-AFFC-86D94ECEE670}"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37842778" name="Slide Image Placeholder 1"/>
          <p:cNvSpPr>
            <a:spLocks noGrp="1" noRot="1" noChangeAspect="1"/>
          </p:cNvSpPr>
          <p:nvPr>
            <p:ph type="sldImg"/>
          </p:nvPr>
        </p:nvSpPr>
        <p:spPr bwMode="auto"/>
      </p:sp>
      <p:sp>
        <p:nvSpPr>
          <p:cNvPr id="2136474608" name="Notes Placeholder 2"/>
          <p:cNvSpPr>
            <a:spLocks noGrp="1"/>
          </p:cNvSpPr>
          <p:nvPr>
            <p:ph type="body" idx="1"/>
          </p:nvPr>
        </p:nvSpPr>
        <p:spPr bwMode="auto"/>
        <p:txBody>
          <a:bodyPr/>
          <a:lstStyle/>
          <a:p>
            <a:pPr>
              <a:defRPr/>
            </a:pPr>
            <a:endParaRPr/>
          </a:p>
        </p:txBody>
      </p:sp>
      <p:sp>
        <p:nvSpPr>
          <p:cNvPr id="1204018195" name="Slide Number Placeholder 3"/>
          <p:cNvSpPr>
            <a:spLocks noGrp="1"/>
          </p:cNvSpPr>
          <p:nvPr>
            <p:ph type="sldNum" sz="quarter" idx="10"/>
          </p:nvPr>
        </p:nvSpPr>
        <p:spPr bwMode="auto"/>
        <p:txBody>
          <a:bodyPr/>
          <a:lstStyle/>
          <a:p>
            <a:pPr>
              <a:defRPr/>
            </a:pPr>
            <a:fld id="{3775DEB5-9DED-79FD-4D33-4EB503046687}"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22726555" name="Slide Image Placeholder 1"/>
          <p:cNvSpPr>
            <a:spLocks noGrp="1" noRot="1" noChangeAspect="1"/>
          </p:cNvSpPr>
          <p:nvPr>
            <p:ph type="sldImg"/>
          </p:nvPr>
        </p:nvSpPr>
        <p:spPr bwMode="auto"/>
      </p:sp>
      <p:sp>
        <p:nvSpPr>
          <p:cNvPr id="682856731" name="Notes Placeholder 2"/>
          <p:cNvSpPr>
            <a:spLocks noGrp="1"/>
          </p:cNvSpPr>
          <p:nvPr>
            <p:ph type="body" idx="1"/>
          </p:nvPr>
        </p:nvSpPr>
        <p:spPr bwMode="auto"/>
        <p:txBody>
          <a:bodyPr/>
          <a:lstStyle/>
          <a:p>
            <a:pPr>
              <a:defRPr/>
            </a:pPr>
            <a:endParaRPr/>
          </a:p>
        </p:txBody>
      </p:sp>
      <p:sp>
        <p:nvSpPr>
          <p:cNvPr id="1805044101" name="Slide Number Placeholder 3"/>
          <p:cNvSpPr>
            <a:spLocks noGrp="1"/>
          </p:cNvSpPr>
          <p:nvPr>
            <p:ph type="sldNum" sz="quarter" idx="10"/>
          </p:nvPr>
        </p:nvSpPr>
        <p:spPr bwMode="auto"/>
        <p:txBody>
          <a:bodyPr/>
          <a:lstStyle/>
          <a:p>
            <a:pPr>
              <a:defRPr/>
            </a:pPr>
            <a:fld id="{D3BCFCA6-E811-5295-510D-2BCB2AD59CBD}"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17441962" name="Slide Image Placeholder 1"/>
          <p:cNvSpPr>
            <a:spLocks noGrp="1" noRot="1" noChangeAspect="1"/>
          </p:cNvSpPr>
          <p:nvPr>
            <p:ph type="sldImg"/>
          </p:nvPr>
        </p:nvSpPr>
        <p:spPr bwMode="auto"/>
      </p:sp>
      <p:sp>
        <p:nvSpPr>
          <p:cNvPr id="1543840307" name="Notes Placeholder 2"/>
          <p:cNvSpPr>
            <a:spLocks noGrp="1"/>
          </p:cNvSpPr>
          <p:nvPr>
            <p:ph type="body" idx="1"/>
          </p:nvPr>
        </p:nvSpPr>
        <p:spPr bwMode="auto"/>
        <p:txBody>
          <a:bodyPr/>
          <a:lstStyle/>
          <a:p>
            <a:pPr>
              <a:defRPr/>
            </a:pPr>
            <a:endParaRPr/>
          </a:p>
        </p:txBody>
      </p:sp>
      <p:sp>
        <p:nvSpPr>
          <p:cNvPr id="467648185" name="Slide Number Placeholder 3"/>
          <p:cNvSpPr>
            <a:spLocks noGrp="1"/>
          </p:cNvSpPr>
          <p:nvPr>
            <p:ph type="sldNum" sz="quarter" idx="10"/>
          </p:nvPr>
        </p:nvSpPr>
        <p:spPr bwMode="auto"/>
        <p:txBody>
          <a:bodyPr/>
          <a:lstStyle/>
          <a:p>
            <a:pPr>
              <a:defRPr/>
            </a:pPr>
            <a:fld id="{BF82F787-6D33-A1A6-5F44-43D1724B704A}"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98683961" name="Slide Image Placeholder 1"/>
          <p:cNvSpPr>
            <a:spLocks noGrp="1" noRot="1" noChangeAspect="1"/>
          </p:cNvSpPr>
          <p:nvPr>
            <p:ph type="sldImg"/>
          </p:nvPr>
        </p:nvSpPr>
        <p:spPr bwMode="auto"/>
      </p:sp>
      <p:sp>
        <p:nvSpPr>
          <p:cNvPr id="447331910" name="Notes Placeholder 2"/>
          <p:cNvSpPr>
            <a:spLocks noGrp="1"/>
          </p:cNvSpPr>
          <p:nvPr>
            <p:ph type="body" idx="1"/>
          </p:nvPr>
        </p:nvSpPr>
        <p:spPr bwMode="auto"/>
        <p:txBody>
          <a:bodyPr/>
          <a:lstStyle/>
          <a:p>
            <a:pPr>
              <a:defRPr/>
            </a:pPr>
            <a:endParaRPr/>
          </a:p>
        </p:txBody>
      </p:sp>
      <p:sp>
        <p:nvSpPr>
          <p:cNvPr id="2104982959" name="Slide Number Placeholder 3"/>
          <p:cNvSpPr>
            <a:spLocks noGrp="1"/>
          </p:cNvSpPr>
          <p:nvPr>
            <p:ph type="sldNum" sz="quarter" idx="10"/>
          </p:nvPr>
        </p:nvSpPr>
        <p:spPr bwMode="auto"/>
        <p:txBody>
          <a:bodyPr/>
          <a:lstStyle/>
          <a:p>
            <a:pPr>
              <a:defRPr/>
            </a:pPr>
            <a:fld id="{19A205A3-937C-96D5-06C4-B8B8D490FC57}"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06706857" name="Slide Image Placeholder 1"/>
          <p:cNvSpPr>
            <a:spLocks noGrp="1" noRot="1" noChangeAspect="1"/>
          </p:cNvSpPr>
          <p:nvPr>
            <p:ph type="sldImg"/>
          </p:nvPr>
        </p:nvSpPr>
        <p:spPr bwMode="auto"/>
      </p:sp>
      <p:sp>
        <p:nvSpPr>
          <p:cNvPr id="990674194" name="Notes Placeholder 2"/>
          <p:cNvSpPr>
            <a:spLocks noGrp="1"/>
          </p:cNvSpPr>
          <p:nvPr>
            <p:ph type="body" idx="1"/>
          </p:nvPr>
        </p:nvSpPr>
        <p:spPr bwMode="auto"/>
        <p:txBody>
          <a:bodyPr/>
          <a:lstStyle/>
          <a:p>
            <a:pPr>
              <a:defRPr/>
            </a:pPr>
            <a:endParaRPr/>
          </a:p>
        </p:txBody>
      </p:sp>
      <p:sp>
        <p:nvSpPr>
          <p:cNvPr id="766282364" name="Slide Number Placeholder 3"/>
          <p:cNvSpPr>
            <a:spLocks noGrp="1"/>
          </p:cNvSpPr>
          <p:nvPr>
            <p:ph type="sldNum" sz="quarter" idx="10"/>
          </p:nvPr>
        </p:nvSpPr>
        <p:spPr bwMode="auto"/>
        <p:txBody>
          <a:bodyPr/>
          <a:lstStyle/>
          <a:p>
            <a:pPr>
              <a:defRPr/>
            </a:pPr>
            <a:fld id="{70E66D82-CD73-59F9-2F1F-D4E15A44AA7E}"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58370225" name="Slide Image Placeholder 1"/>
          <p:cNvSpPr>
            <a:spLocks noGrp="1" noRot="1" noChangeAspect="1"/>
          </p:cNvSpPr>
          <p:nvPr>
            <p:ph type="sldImg"/>
          </p:nvPr>
        </p:nvSpPr>
        <p:spPr bwMode="auto"/>
      </p:sp>
      <p:sp>
        <p:nvSpPr>
          <p:cNvPr id="2024172304" name="Notes Placeholder 2"/>
          <p:cNvSpPr>
            <a:spLocks noGrp="1"/>
          </p:cNvSpPr>
          <p:nvPr>
            <p:ph type="body" idx="1"/>
          </p:nvPr>
        </p:nvSpPr>
        <p:spPr bwMode="auto"/>
        <p:txBody>
          <a:bodyPr/>
          <a:lstStyle/>
          <a:p>
            <a:pPr>
              <a:defRPr/>
            </a:pPr>
            <a:endParaRPr/>
          </a:p>
        </p:txBody>
      </p:sp>
      <p:sp>
        <p:nvSpPr>
          <p:cNvPr id="1736213538" name="Slide Number Placeholder 3"/>
          <p:cNvSpPr>
            <a:spLocks noGrp="1"/>
          </p:cNvSpPr>
          <p:nvPr>
            <p:ph type="sldNum" sz="quarter" idx="10"/>
          </p:nvPr>
        </p:nvSpPr>
        <p:spPr bwMode="auto"/>
        <p:txBody>
          <a:bodyPr/>
          <a:lstStyle/>
          <a:p>
            <a:pPr>
              <a:defRPr/>
            </a:pPr>
            <a:fld id="{59466B78-9DF6-A08B-4852-1A49F34C489F}"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42542148" name="Slide Image Placeholder 1"/>
          <p:cNvSpPr>
            <a:spLocks noGrp="1" noRot="1" noChangeAspect="1"/>
          </p:cNvSpPr>
          <p:nvPr>
            <p:ph type="sldImg"/>
          </p:nvPr>
        </p:nvSpPr>
        <p:spPr bwMode="auto"/>
      </p:sp>
      <p:sp>
        <p:nvSpPr>
          <p:cNvPr id="1639126530" name="Notes Placeholder 2"/>
          <p:cNvSpPr>
            <a:spLocks noGrp="1"/>
          </p:cNvSpPr>
          <p:nvPr>
            <p:ph type="body" idx="1"/>
          </p:nvPr>
        </p:nvSpPr>
        <p:spPr bwMode="auto"/>
        <p:txBody>
          <a:bodyPr/>
          <a:lstStyle/>
          <a:p>
            <a:pPr>
              <a:defRPr/>
            </a:pPr>
            <a:endParaRPr/>
          </a:p>
        </p:txBody>
      </p:sp>
      <p:sp>
        <p:nvSpPr>
          <p:cNvPr id="99918918" name="Slide Number Placeholder 3"/>
          <p:cNvSpPr>
            <a:spLocks noGrp="1"/>
          </p:cNvSpPr>
          <p:nvPr>
            <p:ph type="sldNum" sz="quarter" idx="10"/>
          </p:nvPr>
        </p:nvSpPr>
        <p:spPr bwMode="auto"/>
        <p:txBody>
          <a:bodyPr/>
          <a:lstStyle/>
          <a:p>
            <a:pPr>
              <a:defRPr/>
            </a:pPr>
            <a:fld id="{5FED49ED-EF7C-322E-21BC-873EE44A3F7A}" type="slidenum">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2315531" name="Slide Image Placeholder 1"/>
          <p:cNvSpPr>
            <a:spLocks noGrp="1" noRot="1" noChangeAspect="1"/>
          </p:cNvSpPr>
          <p:nvPr>
            <p:ph type="sldImg"/>
          </p:nvPr>
        </p:nvSpPr>
        <p:spPr bwMode="auto"/>
      </p:sp>
      <p:sp>
        <p:nvSpPr>
          <p:cNvPr id="1089527035" name="Notes Placeholder 2"/>
          <p:cNvSpPr>
            <a:spLocks noGrp="1"/>
          </p:cNvSpPr>
          <p:nvPr>
            <p:ph type="body" idx="1"/>
          </p:nvPr>
        </p:nvSpPr>
        <p:spPr bwMode="auto"/>
        <p:txBody>
          <a:bodyPr/>
          <a:lstStyle/>
          <a:p>
            <a:pPr>
              <a:defRPr/>
            </a:pPr>
            <a:endParaRPr/>
          </a:p>
        </p:txBody>
      </p:sp>
      <p:sp>
        <p:nvSpPr>
          <p:cNvPr id="1086509811" name="Slide Number Placeholder 3"/>
          <p:cNvSpPr>
            <a:spLocks noGrp="1"/>
          </p:cNvSpPr>
          <p:nvPr>
            <p:ph type="sldNum" sz="quarter" idx="10"/>
          </p:nvPr>
        </p:nvSpPr>
        <p:spPr bwMode="auto"/>
        <p:txBody>
          <a:bodyPr/>
          <a:lstStyle/>
          <a:p>
            <a:pPr>
              <a:defRPr/>
            </a:pPr>
            <a:fld id="{FD6E1750-A656-D469-1365-A4EA4800CACD}" type="slidenum">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28563560" name="Slide Image Placeholder 1"/>
          <p:cNvSpPr>
            <a:spLocks noGrp="1" noRot="1" noChangeAspect="1"/>
          </p:cNvSpPr>
          <p:nvPr>
            <p:ph type="sldImg"/>
          </p:nvPr>
        </p:nvSpPr>
        <p:spPr bwMode="auto">
          <a:xfrm>
            <a:off x="479425" y="1279525"/>
            <a:ext cx="6140450" cy="3454400"/>
          </a:xfrm>
        </p:spPr>
      </p:sp>
      <p:sp>
        <p:nvSpPr>
          <p:cNvPr id="1694561803" name="Notes Placeholder 2"/>
          <p:cNvSpPr>
            <a:spLocks noGrp="1"/>
          </p:cNvSpPr>
          <p:nvPr>
            <p:ph type="body" idx="1"/>
          </p:nvPr>
        </p:nvSpPr>
        <p:spPr bwMode="auto"/>
        <p:txBody>
          <a:bodyPr/>
          <a:lstStyle/>
          <a:p>
            <a:pPr>
              <a:defRPr/>
            </a:pPr>
            <a:endParaRPr/>
          </a:p>
        </p:txBody>
      </p:sp>
      <p:sp>
        <p:nvSpPr>
          <p:cNvPr id="587404907" name="Slide Number Placeholder 3"/>
          <p:cNvSpPr>
            <a:spLocks noGrp="1"/>
          </p:cNvSpPr>
          <p:nvPr>
            <p:ph type="sldNum" sz="quarter" idx="10"/>
          </p:nvPr>
        </p:nvSpPr>
        <p:spPr bwMode="auto"/>
        <p:txBody>
          <a:bodyPr/>
          <a:lstStyle/>
          <a:p>
            <a:pPr>
              <a:defRPr/>
            </a:pPr>
            <a:fld id="{F6659D23-09E9-D4C6-EC26-22FE8B0088F8}"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7070096" name="Slide Image Placeholder 1"/>
          <p:cNvSpPr>
            <a:spLocks noGrp="1" noRot="1" noChangeAspect="1"/>
          </p:cNvSpPr>
          <p:nvPr>
            <p:ph type="sldImg"/>
          </p:nvPr>
        </p:nvSpPr>
        <p:spPr bwMode="auto"/>
      </p:sp>
      <p:sp>
        <p:nvSpPr>
          <p:cNvPr id="1349045955" name="Notes Placeholder 2"/>
          <p:cNvSpPr>
            <a:spLocks noGrp="1"/>
          </p:cNvSpPr>
          <p:nvPr>
            <p:ph type="body" idx="1"/>
          </p:nvPr>
        </p:nvSpPr>
        <p:spPr bwMode="auto"/>
        <p:txBody>
          <a:bodyPr/>
          <a:lstStyle/>
          <a:p>
            <a:pPr>
              <a:defRPr/>
            </a:pPr>
            <a:endParaRPr/>
          </a:p>
        </p:txBody>
      </p:sp>
      <p:sp>
        <p:nvSpPr>
          <p:cNvPr id="42971703" name="Slide Number Placeholder 3"/>
          <p:cNvSpPr>
            <a:spLocks noGrp="1"/>
          </p:cNvSpPr>
          <p:nvPr>
            <p:ph type="sldNum" sz="quarter" idx="10"/>
          </p:nvPr>
        </p:nvSpPr>
        <p:spPr bwMode="auto"/>
        <p:txBody>
          <a:bodyPr/>
          <a:lstStyle/>
          <a:p>
            <a:pPr>
              <a:defRPr/>
            </a:pPr>
            <a:fld id="{9B851107-559E-A45A-C01D-299DDDFE6C80}"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61564183" name="Slide Image Placeholder 1"/>
          <p:cNvSpPr>
            <a:spLocks noGrp="1" noRot="1" noChangeAspect="1"/>
          </p:cNvSpPr>
          <p:nvPr>
            <p:ph type="sldImg"/>
          </p:nvPr>
        </p:nvSpPr>
        <p:spPr bwMode="auto"/>
      </p:sp>
      <p:sp>
        <p:nvSpPr>
          <p:cNvPr id="335619252" name="Notes Placeholder 2"/>
          <p:cNvSpPr>
            <a:spLocks noGrp="1"/>
          </p:cNvSpPr>
          <p:nvPr>
            <p:ph type="body" idx="1"/>
          </p:nvPr>
        </p:nvSpPr>
        <p:spPr bwMode="auto"/>
        <p:txBody>
          <a:bodyPr/>
          <a:lstStyle/>
          <a:p>
            <a:pPr>
              <a:defRPr/>
            </a:pPr>
            <a:endParaRPr/>
          </a:p>
        </p:txBody>
      </p:sp>
      <p:sp>
        <p:nvSpPr>
          <p:cNvPr id="1571158448" name="Slide Number Placeholder 3"/>
          <p:cNvSpPr>
            <a:spLocks noGrp="1"/>
          </p:cNvSpPr>
          <p:nvPr>
            <p:ph type="sldNum" sz="quarter" idx="10"/>
          </p:nvPr>
        </p:nvSpPr>
        <p:spPr bwMode="auto"/>
        <p:txBody>
          <a:bodyPr/>
          <a:lstStyle/>
          <a:p>
            <a:pPr>
              <a:defRPr/>
            </a:pPr>
            <a:fld id="{85445AF2-FB78-C50C-E697-1BB4820D37A9}" type="slidenum">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72308542" name="Slide Image Placeholder 1"/>
          <p:cNvSpPr>
            <a:spLocks noGrp="1" noRot="1" noChangeAspect="1"/>
          </p:cNvSpPr>
          <p:nvPr>
            <p:ph type="sldImg"/>
          </p:nvPr>
        </p:nvSpPr>
        <p:spPr bwMode="auto"/>
      </p:sp>
      <p:sp>
        <p:nvSpPr>
          <p:cNvPr id="1742504180" name="Notes Placeholder 2"/>
          <p:cNvSpPr>
            <a:spLocks noGrp="1"/>
          </p:cNvSpPr>
          <p:nvPr>
            <p:ph type="body" idx="1"/>
          </p:nvPr>
        </p:nvSpPr>
        <p:spPr bwMode="auto"/>
        <p:txBody>
          <a:bodyPr/>
          <a:lstStyle/>
          <a:p>
            <a:pPr>
              <a:defRPr/>
            </a:pPr>
            <a:endParaRPr/>
          </a:p>
        </p:txBody>
      </p:sp>
      <p:sp>
        <p:nvSpPr>
          <p:cNvPr id="634993219" name="Slide Number Placeholder 3"/>
          <p:cNvSpPr>
            <a:spLocks noGrp="1"/>
          </p:cNvSpPr>
          <p:nvPr>
            <p:ph type="sldNum" sz="quarter" idx="10"/>
          </p:nvPr>
        </p:nvSpPr>
        <p:spPr bwMode="auto"/>
        <p:txBody>
          <a:bodyPr/>
          <a:lstStyle/>
          <a:p>
            <a:pPr>
              <a:defRPr/>
            </a:pPr>
            <a:fld id="{14557C18-B767-527C-19CD-E475D97617CB}" type="slidenum">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78860619" name="Slide Image Placeholder 1"/>
          <p:cNvSpPr>
            <a:spLocks noGrp="1" noRot="1" noChangeAspect="1"/>
          </p:cNvSpPr>
          <p:nvPr>
            <p:ph type="sldImg"/>
          </p:nvPr>
        </p:nvSpPr>
        <p:spPr bwMode="auto"/>
      </p:sp>
      <p:sp>
        <p:nvSpPr>
          <p:cNvPr id="412216374" name="Notes Placeholder 2"/>
          <p:cNvSpPr>
            <a:spLocks noGrp="1"/>
          </p:cNvSpPr>
          <p:nvPr>
            <p:ph type="body" idx="1"/>
          </p:nvPr>
        </p:nvSpPr>
        <p:spPr bwMode="auto"/>
        <p:txBody>
          <a:bodyPr/>
          <a:lstStyle/>
          <a:p>
            <a:pPr>
              <a:defRPr/>
            </a:pPr>
            <a:endParaRPr/>
          </a:p>
        </p:txBody>
      </p:sp>
      <p:sp>
        <p:nvSpPr>
          <p:cNvPr id="31677982" name="Slide Number Placeholder 3"/>
          <p:cNvSpPr>
            <a:spLocks noGrp="1"/>
          </p:cNvSpPr>
          <p:nvPr>
            <p:ph type="sldNum" sz="quarter" idx="10"/>
          </p:nvPr>
        </p:nvSpPr>
        <p:spPr bwMode="auto"/>
        <p:txBody>
          <a:bodyPr/>
          <a:lstStyle/>
          <a:p>
            <a:pPr>
              <a:defRPr/>
            </a:pPr>
            <a:fld id="{B209D2E1-0F43-FD6B-1B03-DC074540702D}" type="slidenum">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95992391" name="Slide Image Placeholder 1"/>
          <p:cNvSpPr>
            <a:spLocks noGrp="1" noRot="1" noChangeAspect="1"/>
          </p:cNvSpPr>
          <p:nvPr>
            <p:ph type="sldImg"/>
          </p:nvPr>
        </p:nvSpPr>
        <p:spPr bwMode="auto">
          <a:xfrm>
            <a:off x="479425" y="1279525"/>
            <a:ext cx="6140450" cy="3454400"/>
          </a:xfrm>
        </p:spPr>
      </p:sp>
      <p:sp>
        <p:nvSpPr>
          <p:cNvPr id="275170052" name="Notes Placeholder 2"/>
          <p:cNvSpPr>
            <a:spLocks noGrp="1"/>
          </p:cNvSpPr>
          <p:nvPr>
            <p:ph type="body" idx="1"/>
          </p:nvPr>
        </p:nvSpPr>
        <p:spPr bwMode="auto"/>
        <p:txBody>
          <a:bodyPr/>
          <a:lstStyle/>
          <a:p>
            <a:pPr>
              <a:defRPr/>
            </a:pPr>
            <a:endParaRPr/>
          </a:p>
        </p:txBody>
      </p:sp>
      <p:sp>
        <p:nvSpPr>
          <p:cNvPr id="461410639" name="Slide Number Placeholder 3"/>
          <p:cNvSpPr>
            <a:spLocks noGrp="1"/>
          </p:cNvSpPr>
          <p:nvPr>
            <p:ph type="sldNum" sz="quarter" idx="10"/>
          </p:nvPr>
        </p:nvSpPr>
        <p:spPr bwMode="auto"/>
        <p:txBody>
          <a:bodyPr/>
          <a:lstStyle/>
          <a:p>
            <a:pPr>
              <a:defRPr/>
            </a:pPr>
            <a:fld id="{9BBF0FDA-F9E0-4187-80FD-E4051C25ADBE}" type="slidenum">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88394202" name="Slide Image Placeholder 1"/>
          <p:cNvSpPr>
            <a:spLocks noGrp="1" noRot="1" noChangeAspect="1"/>
          </p:cNvSpPr>
          <p:nvPr>
            <p:ph type="sldImg"/>
          </p:nvPr>
        </p:nvSpPr>
        <p:spPr bwMode="auto"/>
      </p:sp>
      <p:sp>
        <p:nvSpPr>
          <p:cNvPr id="1437724129" name="Notes Placeholder 2"/>
          <p:cNvSpPr>
            <a:spLocks noGrp="1"/>
          </p:cNvSpPr>
          <p:nvPr>
            <p:ph type="body" idx="1"/>
          </p:nvPr>
        </p:nvSpPr>
        <p:spPr bwMode="auto"/>
        <p:txBody>
          <a:bodyPr/>
          <a:lstStyle/>
          <a:p>
            <a:pPr>
              <a:defRPr/>
            </a:pPr>
            <a:endParaRPr/>
          </a:p>
        </p:txBody>
      </p:sp>
      <p:sp>
        <p:nvSpPr>
          <p:cNvPr id="1176556223" name="Slide Number Placeholder 3"/>
          <p:cNvSpPr>
            <a:spLocks noGrp="1"/>
          </p:cNvSpPr>
          <p:nvPr>
            <p:ph type="sldNum" sz="quarter" idx="10"/>
          </p:nvPr>
        </p:nvSpPr>
        <p:spPr bwMode="auto"/>
        <p:txBody>
          <a:bodyPr/>
          <a:lstStyle/>
          <a:p>
            <a:pPr>
              <a:defRPr/>
            </a:pPr>
            <a:fld id="{51018455-3F9C-CA1C-7D3D-01531EADC637}" type="slidenum">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36662837" name="Slide Image Placeholder 1"/>
          <p:cNvSpPr>
            <a:spLocks noGrp="1" noRot="1" noChangeAspect="1"/>
          </p:cNvSpPr>
          <p:nvPr>
            <p:ph type="sldImg"/>
          </p:nvPr>
        </p:nvSpPr>
        <p:spPr bwMode="auto"/>
      </p:sp>
      <p:sp>
        <p:nvSpPr>
          <p:cNvPr id="1421564281" name="Notes Placeholder 2"/>
          <p:cNvSpPr>
            <a:spLocks noGrp="1"/>
          </p:cNvSpPr>
          <p:nvPr>
            <p:ph type="body" idx="1"/>
          </p:nvPr>
        </p:nvSpPr>
        <p:spPr bwMode="auto"/>
        <p:txBody>
          <a:bodyPr/>
          <a:lstStyle/>
          <a:p>
            <a:pPr>
              <a:defRPr/>
            </a:pPr>
            <a:endParaRPr/>
          </a:p>
        </p:txBody>
      </p:sp>
      <p:sp>
        <p:nvSpPr>
          <p:cNvPr id="1535079601" name="Slide Number Placeholder 3"/>
          <p:cNvSpPr>
            <a:spLocks noGrp="1"/>
          </p:cNvSpPr>
          <p:nvPr>
            <p:ph type="sldNum" sz="quarter" idx="10"/>
          </p:nvPr>
        </p:nvSpPr>
        <p:spPr bwMode="auto"/>
        <p:txBody>
          <a:bodyPr/>
          <a:lstStyle/>
          <a:p>
            <a:pPr>
              <a:defRPr/>
            </a:pPr>
            <a:fld id="{2FFA9492-D1EE-515C-9A7B-D31C5A2ABA23}" type="slidenum">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31468087" name="Slide Image Placeholder 1"/>
          <p:cNvSpPr>
            <a:spLocks noGrp="1" noRot="1" noChangeAspect="1"/>
          </p:cNvSpPr>
          <p:nvPr>
            <p:ph type="sldImg"/>
          </p:nvPr>
        </p:nvSpPr>
        <p:spPr bwMode="auto"/>
      </p:sp>
      <p:sp>
        <p:nvSpPr>
          <p:cNvPr id="153799474" name="Notes Placeholder 2"/>
          <p:cNvSpPr>
            <a:spLocks noGrp="1"/>
          </p:cNvSpPr>
          <p:nvPr>
            <p:ph type="body" idx="1"/>
          </p:nvPr>
        </p:nvSpPr>
        <p:spPr bwMode="auto"/>
        <p:txBody>
          <a:bodyPr/>
          <a:lstStyle/>
          <a:p>
            <a:pPr>
              <a:defRPr/>
            </a:pPr>
            <a:endParaRPr/>
          </a:p>
        </p:txBody>
      </p:sp>
      <p:sp>
        <p:nvSpPr>
          <p:cNvPr id="587447902" name="Slide Number Placeholder 3"/>
          <p:cNvSpPr>
            <a:spLocks noGrp="1"/>
          </p:cNvSpPr>
          <p:nvPr>
            <p:ph type="sldNum" sz="quarter" idx="10"/>
          </p:nvPr>
        </p:nvSpPr>
        <p:spPr bwMode="auto"/>
        <p:txBody>
          <a:bodyPr/>
          <a:lstStyle/>
          <a:p>
            <a:pPr>
              <a:defRPr/>
            </a:pPr>
            <a:fld id="{9CADAD8B-36C8-BE2E-85A3-47660B59FFE8}" type="slidenum">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39640805" name="Slide Image Placeholder 1"/>
          <p:cNvSpPr>
            <a:spLocks noGrp="1" noRot="1" noChangeAspect="1"/>
          </p:cNvSpPr>
          <p:nvPr>
            <p:ph type="sldImg"/>
          </p:nvPr>
        </p:nvSpPr>
        <p:spPr bwMode="auto"/>
      </p:sp>
      <p:sp>
        <p:nvSpPr>
          <p:cNvPr id="1919479936" name="Notes Placeholder 2"/>
          <p:cNvSpPr>
            <a:spLocks noGrp="1"/>
          </p:cNvSpPr>
          <p:nvPr>
            <p:ph type="body" idx="1"/>
          </p:nvPr>
        </p:nvSpPr>
        <p:spPr bwMode="auto"/>
        <p:txBody>
          <a:bodyPr/>
          <a:lstStyle/>
          <a:p>
            <a:pPr>
              <a:defRPr/>
            </a:pPr>
            <a:endParaRPr/>
          </a:p>
        </p:txBody>
      </p:sp>
      <p:sp>
        <p:nvSpPr>
          <p:cNvPr id="1705218800" name="Slide Number Placeholder 3"/>
          <p:cNvSpPr>
            <a:spLocks noGrp="1"/>
          </p:cNvSpPr>
          <p:nvPr>
            <p:ph type="sldNum" sz="quarter" idx="10"/>
          </p:nvPr>
        </p:nvSpPr>
        <p:spPr bwMode="auto"/>
        <p:txBody>
          <a:bodyPr/>
          <a:lstStyle/>
          <a:p>
            <a:pPr>
              <a:defRPr/>
            </a:pPr>
            <a:fld id="{4992C698-D2F1-E714-E216-B44012EFC392}" type="slidenum">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93706457" name="Slide Image Placeholder 1"/>
          <p:cNvSpPr>
            <a:spLocks noGrp="1" noRot="1" noChangeAspect="1"/>
          </p:cNvSpPr>
          <p:nvPr>
            <p:ph type="sldImg"/>
          </p:nvPr>
        </p:nvSpPr>
        <p:spPr bwMode="auto"/>
      </p:sp>
      <p:sp>
        <p:nvSpPr>
          <p:cNvPr id="27918236" name="Notes Placeholder 2"/>
          <p:cNvSpPr>
            <a:spLocks noGrp="1"/>
          </p:cNvSpPr>
          <p:nvPr>
            <p:ph type="body" idx="1"/>
          </p:nvPr>
        </p:nvSpPr>
        <p:spPr bwMode="auto"/>
        <p:txBody>
          <a:bodyPr/>
          <a:lstStyle/>
          <a:p>
            <a:pPr>
              <a:defRPr/>
            </a:pPr>
            <a:endParaRPr/>
          </a:p>
        </p:txBody>
      </p:sp>
      <p:sp>
        <p:nvSpPr>
          <p:cNvPr id="1071462453" name="Slide Number Placeholder 3"/>
          <p:cNvSpPr>
            <a:spLocks noGrp="1"/>
          </p:cNvSpPr>
          <p:nvPr>
            <p:ph type="sldNum" sz="quarter" idx="10"/>
          </p:nvPr>
        </p:nvSpPr>
        <p:spPr bwMode="auto"/>
        <p:txBody>
          <a:bodyPr/>
          <a:lstStyle/>
          <a:p>
            <a:pPr>
              <a:defRPr/>
            </a:pPr>
            <a:fld id="{DA5B9DCC-A44E-01AA-A32A-E6EE9528C205}" type="slidenum">
              <a:r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06022760" name="Slide Image Placeholder 1"/>
          <p:cNvSpPr>
            <a:spLocks noGrp="1" noRot="1" noChangeAspect="1"/>
          </p:cNvSpPr>
          <p:nvPr>
            <p:ph type="sldImg"/>
          </p:nvPr>
        </p:nvSpPr>
        <p:spPr bwMode="auto"/>
      </p:sp>
      <p:sp>
        <p:nvSpPr>
          <p:cNvPr id="1586104719" name="Notes Placeholder 2"/>
          <p:cNvSpPr>
            <a:spLocks noGrp="1"/>
          </p:cNvSpPr>
          <p:nvPr>
            <p:ph type="body" idx="1"/>
          </p:nvPr>
        </p:nvSpPr>
        <p:spPr bwMode="auto"/>
        <p:txBody>
          <a:bodyPr/>
          <a:lstStyle/>
          <a:p>
            <a:pPr>
              <a:defRPr/>
            </a:pPr>
            <a:endParaRPr/>
          </a:p>
        </p:txBody>
      </p:sp>
      <p:sp>
        <p:nvSpPr>
          <p:cNvPr id="1574881454" name="Slide Number Placeholder 3"/>
          <p:cNvSpPr>
            <a:spLocks noGrp="1"/>
          </p:cNvSpPr>
          <p:nvPr>
            <p:ph type="sldNum" sz="quarter" idx="10"/>
          </p:nvPr>
        </p:nvSpPr>
        <p:spPr bwMode="auto"/>
        <p:txBody>
          <a:bodyPr/>
          <a:lstStyle/>
          <a:p>
            <a:pPr>
              <a:defRPr/>
            </a:pPr>
            <a:fld id="{D987CAC3-7333-B36A-1E78-DF7DF15938E0}" type="slidenum">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70087112" name="Slide Image Placeholder 1"/>
          <p:cNvSpPr>
            <a:spLocks noGrp="1" noRot="1" noChangeAspect="1"/>
          </p:cNvSpPr>
          <p:nvPr>
            <p:ph type="sldImg"/>
          </p:nvPr>
        </p:nvSpPr>
        <p:spPr bwMode="auto"/>
      </p:sp>
      <p:sp>
        <p:nvSpPr>
          <p:cNvPr id="1084560990" name="Notes Placeholder 2"/>
          <p:cNvSpPr>
            <a:spLocks noGrp="1"/>
          </p:cNvSpPr>
          <p:nvPr>
            <p:ph type="body" idx="1"/>
          </p:nvPr>
        </p:nvSpPr>
        <p:spPr bwMode="auto"/>
        <p:txBody>
          <a:bodyPr/>
          <a:lstStyle/>
          <a:p>
            <a:pPr>
              <a:defRPr/>
            </a:pPr>
            <a:endParaRPr/>
          </a:p>
        </p:txBody>
      </p:sp>
      <p:sp>
        <p:nvSpPr>
          <p:cNvPr id="1086853204" name="Slide Number Placeholder 3"/>
          <p:cNvSpPr>
            <a:spLocks noGrp="1"/>
          </p:cNvSpPr>
          <p:nvPr>
            <p:ph type="sldNum" sz="quarter" idx="10"/>
          </p:nvPr>
        </p:nvSpPr>
        <p:spPr bwMode="auto"/>
        <p:txBody>
          <a:bodyPr/>
          <a:lstStyle/>
          <a:p>
            <a:pPr>
              <a:defRPr/>
            </a:pPr>
            <a:fld id="{66132CD0-C91D-A992-FD99-F8B2ED3C1FCF}" type="slidenum">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51226659" name="Slide Image Placeholder 1"/>
          <p:cNvSpPr>
            <a:spLocks noGrp="1" noRot="1" noChangeAspect="1"/>
          </p:cNvSpPr>
          <p:nvPr>
            <p:ph type="sldImg"/>
          </p:nvPr>
        </p:nvSpPr>
        <p:spPr bwMode="auto"/>
      </p:sp>
      <p:sp>
        <p:nvSpPr>
          <p:cNvPr id="948898258" name="Notes Placeholder 2"/>
          <p:cNvSpPr>
            <a:spLocks noGrp="1"/>
          </p:cNvSpPr>
          <p:nvPr>
            <p:ph type="body" idx="1"/>
          </p:nvPr>
        </p:nvSpPr>
        <p:spPr bwMode="auto"/>
        <p:txBody>
          <a:bodyPr/>
          <a:lstStyle/>
          <a:p>
            <a:pPr>
              <a:defRPr/>
            </a:pPr>
            <a:endParaRPr/>
          </a:p>
        </p:txBody>
      </p:sp>
      <p:sp>
        <p:nvSpPr>
          <p:cNvPr id="1521209927" name="Slide Number Placeholder 3"/>
          <p:cNvSpPr>
            <a:spLocks noGrp="1"/>
          </p:cNvSpPr>
          <p:nvPr>
            <p:ph type="sldNum" sz="quarter" idx="10"/>
          </p:nvPr>
        </p:nvSpPr>
        <p:spPr bwMode="auto"/>
        <p:txBody>
          <a:bodyPr/>
          <a:lstStyle/>
          <a:p>
            <a:pPr>
              <a:defRPr/>
            </a:pPr>
            <a:fld id="{B9B39AA7-15BD-C96C-0FDD-64FFEDC4903F}" type="slidenum">
              <a:r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6013993" name="Slide Image Placeholder 1"/>
          <p:cNvSpPr>
            <a:spLocks noGrp="1" noRot="1" noChangeAspect="1"/>
          </p:cNvSpPr>
          <p:nvPr>
            <p:ph type="sldImg"/>
          </p:nvPr>
        </p:nvSpPr>
        <p:spPr bwMode="auto">
          <a:xfrm>
            <a:off x="479425" y="1279525"/>
            <a:ext cx="6140450" cy="3454400"/>
          </a:xfrm>
        </p:spPr>
      </p:sp>
      <p:sp>
        <p:nvSpPr>
          <p:cNvPr id="433893684" name="Notes Placeholder 2"/>
          <p:cNvSpPr>
            <a:spLocks noGrp="1"/>
          </p:cNvSpPr>
          <p:nvPr>
            <p:ph type="body" idx="1"/>
          </p:nvPr>
        </p:nvSpPr>
        <p:spPr bwMode="auto"/>
        <p:txBody>
          <a:bodyPr/>
          <a:lstStyle/>
          <a:p>
            <a:pPr>
              <a:defRPr/>
            </a:pPr>
            <a:endParaRPr/>
          </a:p>
        </p:txBody>
      </p:sp>
      <p:sp>
        <p:nvSpPr>
          <p:cNvPr id="1213948187" name="Slide Number Placeholder 3"/>
          <p:cNvSpPr>
            <a:spLocks noGrp="1"/>
          </p:cNvSpPr>
          <p:nvPr>
            <p:ph type="sldNum" sz="quarter" idx="10"/>
          </p:nvPr>
        </p:nvSpPr>
        <p:spPr bwMode="auto"/>
        <p:txBody>
          <a:bodyPr/>
          <a:lstStyle/>
          <a:p>
            <a:pPr>
              <a:defRPr/>
            </a:pPr>
            <a:fld id="{2B751DA1-980C-3BE8-1F06-1C91CA2D429A}" type="slidenum">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9911630" name="Slide Image Placeholder 1"/>
          <p:cNvSpPr>
            <a:spLocks noGrp="1" noRot="1" noChangeAspect="1"/>
          </p:cNvSpPr>
          <p:nvPr>
            <p:ph type="sldImg"/>
          </p:nvPr>
        </p:nvSpPr>
        <p:spPr bwMode="auto"/>
      </p:sp>
      <p:sp>
        <p:nvSpPr>
          <p:cNvPr id="2067902320" name="Notes Placeholder 2"/>
          <p:cNvSpPr>
            <a:spLocks noGrp="1"/>
          </p:cNvSpPr>
          <p:nvPr>
            <p:ph type="body" idx="1"/>
          </p:nvPr>
        </p:nvSpPr>
        <p:spPr bwMode="auto"/>
        <p:txBody>
          <a:bodyPr/>
          <a:lstStyle/>
          <a:p>
            <a:pPr>
              <a:defRPr/>
            </a:pPr>
            <a:endParaRPr/>
          </a:p>
        </p:txBody>
      </p:sp>
      <p:sp>
        <p:nvSpPr>
          <p:cNvPr id="1694372494" name="Slide Number Placeholder 3"/>
          <p:cNvSpPr>
            <a:spLocks noGrp="1"/>
          </p:cNvSpPr>
          <p:nvPr>
            <p:ph type="sldNum" sz="quarter" idx="10"/>
          </p:nvPr>
        </p:nvSpPr>
        <p:spPr bwMode="auto"/>
        <p:txBody>
          <a:bodyPr/>
          <a:lstStyle/>
          <a:p>
            <a:pPr>
              <a:defRPr/>
            </a:pPr>
            <a:fld id="{6B623B6B-12EF-91E4-3B28-B6344FD66323}" type="slidenum">
              <a:r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10032846" name="Slide Image Placeholder 1"/>
          <p:cNvSpPr>
            <a:spLocks noGrp="1" noRot="1" noChangeAspect="1"/>
          </p:cNvSpPr>
          <p:nvPr>
            <p:ph type="sldImg"/>
          </p:nvPr>
        </p:nvSpPr>
        <p:spPr bwMode="auto">
          <a:xfrm>
            <a:off x="479425" y="1279525"/>
            <a:ext cx="6140450" cy="3454400"/>
          </a:xfrm>
        </p:spPr>
      </p:sp>
      <p:sp>
        <p:nvSpPr>
          <p:cNvPr id="154776635" name="Notes Placeholder 2"/>
          <p:cNvSpPr>
            <a:spLocks noGrp="1"/>
          </p:cNvSpPr>
          <p:nvPr>
            <p:ph type="body" idx="1"/>
          </p:nvPr>
        </p:nvSpPr>
        <p:spPr bwMode="auto"/>
        <p:txBody>
          <a:bodyPr/>
          <a:lstStyle/>
          <a:p>
            <a:pPr>
              <a:defRPr/>
            </a:pPr>
            <a:endParaRPr/>
          </a:p>
        </p:txBody>
      </p:sp>
      <p:sp>
        <p:nvSpPr>
          <p:cNvPr id="1230862629" name="Slide Number Placeholder 3"/>
          <p:cNvSpPr>
            <a:spLocks noGrp="1"/>
          </p:cNvSpPr>
          <p:nvPr>
            <p:ph type="sldNum" sz="quarter" idx="10"/>
          </p:nvPr>
        </p:nvSpPr>
        <p:spPr bwMode="auto"/>
        <p:txBody>
          <a:bodyPr/>
          <a:lstStyle/>
          <a:p>
            <a:pPr>
              <a:defRPr/>
            </a:pPr>
            <a:fld id="{26C0C5D2-8C4B-76FA-72CB-46E9613156F7}" type="slidenum">
              <a:r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13057939" name="Slide Image Placeholder 1"/>
          <p:cNvSpPr>
            <a:spLocks noGrp="1" noRot="1" noChangeAspect="1"/>
          </p:cNvSpPr>
          <p:nvPr>
            <p:ph type="sldImg"/>
          </p:nvPr>
        </p:nvSpPr>
        <p:spPr bwMode="auto">
          <a:xfrm>
            <a:off x="479425" y="1279525"/>
            <a:ext cx="6140450" cy="3454400"/>
          </a:xfrm>
        </p:spPr>
      </p:sp>
      <p:sp>
        <p:nvSpPr>
          <p:cNvPr id="920349401" name="Notes Placeholder 2"/>
          <p:cNvSpPr>
            <a:spLocks noGrp="1"/>
          </p:cNvSpPr>
          <p:nvPr>
            <p:ph type="body" idx="1"/>
          </p:nvPr>
        </p:nvSpPr>
        <p:spPr bwMode="auto"/>
        <p:txBody>
          <a:bodyPr/>
          <a:lstStyle/>
          <a:p>
            <a:pPr>
              <a:defRPr/>
            </a:pPr>
            <a:endParaRPr/>
          </a:p>
        </p:txBody>
      </p:sp>
      <p:sp>
        <p:nvSpPr>
          <p:cNvPr id="1625777016" name="Slide Number Placeholder 3"/>
          <p:cNvSpPr>
            <a:spLocks noGrp="1"/>
          </p:cNvSpPr>
          <p:nvPr>
            <p:ph type="sldNum" sz="quarter" idx="10"/>
          </p:nvPr>
        </p:nvSpPr>
        <p:spPr bwMode="auto"/>
        <p:txBody>
          <a:bodyPr/>
          <a:lstStyle/>
          <a:p>
            <a:pPr>
              <a:defRPr/>
            </a:pPr>
            <a:fld id="{25A8EED8-C17C-749C-52DE-5D5B7700C4CF}" type="slidenum">
              <a:r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83126823" name="Slide Image Placeholder 1"/>
          <p:cNvSpPr>
            <a:spLocks noGrp="1" noRot="1" noChangeAspect="1"/>
          </p:cNvSpPr>
          <p:nvPr>
            <p:ph type="sldImg"/>
          </p:nvPr>
        </p:nvSpPr>
        <p:spPr bwMode="auto"/>
      </p:sp>
      <p:sp>
        <p:nvSpPr>
          <p:cNvPr id="289914542" name="Notes Placeholder 2"/>
          <p:cNvSpPr>
            <a:spLocks noGrp="1"/>
          </p:cNvSpPr>
          <p:nvPr>
            <p:ph type="body" idx="1"/>
          </p:nvPr>
        </p:nvSpPr>
        <p:spPr bwMode="auto"/>
        <p:txBody>
          <a:bodyPr/>
          <a:lstStyle/>
          <a:p>
            <a:pPr>
              <a:defRPr/>
            </a:pPr>
            <a:endParaRPr/>
          </a:p>
        </p:txBody>
      </p:sp>
      <p:sp>
        <p:nvSpPr>
          <p:cNvPr id="389900234" name="Slide Number Placeholder 3"/>
          <p:cNvSpPr>
            <a:spLocks noGrp="1"/>
          </p:cNvSpPr>
          <p:nvPr>
            <p:ph type="sldNum" sz="quarter" idx="10"/>
          </p:nvPr>
        </p:nvSpPr>
        <p:spPr bwMode="auto"/>
        <p:txBody>
          <a:bodyPr/>
          <a:lstStyle/>
          <a:p>
            <a:pPr>
              <a:defRPr/>
            </a:pPr>
            <a:fld id="{CD395D98-8D8E-1C0D-18E6-9B7847BEDC2B}" type="slidenum">
              <a:r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90605569" name="Slide Image Placeholder 1"/>
          <p:cNvSpPr>
            <a:spLocks noGrp="1" noRot="1" noChangeAspect="1"/>
          </p:cNvSpPr>
          <p:nvPr>
            <p:ph type="sldImg"/>
          </p:nvPr>
        </p:nvSpPr>
        <p:spPr bwMode="auto"/>
      </p:sp>
      <p:sp>
        <p:nvSpPr>
          <p:cNvPr id="978471392" name="Notes Placeholder 2"/>
          <p:cNvSpPr>
            <a:spLocks noGrp="1"/>
          </p:cNvSpPr>
          <p:nvPr>
            <p:ph type="body" idx="1"/>
          </p:nvPr>
        </p:nvSpPr>
        <p:spPr bwMode="auto"/>
        <p:txBody>
          <a:bodyPr/>
          <a:lstStyle/>
          <a:p>
            <a:pPr>
              <a:defRPr/>
            </a:pPr>
            <a:endParaRPr/>
          </a:p>
        </p:txBody>
      </p:sp>
      <p:sp>
        <p:nvSpPr>
          <p:cNvPr id="163394725" name="Slide Number Placeholder 3"/>
          <p:cNvSpPr>
            <a:spLocks noGrp="1"/>
          </p:cNvSpPr>
          <p:nvPr>
            <p:ph type="sldNum" sz="quarter" idx="10"/>
          </p:nvPr>
        </p:nvSpPr>
        <p:spPr bwMode="auto"/>
        <p:txBody>
          <a:bodyPr/>
          <a:lstStyle/>
          <a:p>
            <a:pPr>
              <a:defRPr/>
            </a:pPr>
            <a:fld id="{AE325C8B-81EE-7296-E2FC-BF4FB57C5C4E}" type="slidenum">
              <a:r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76146366" name="Slide Image Placeholder 1"/>
          <p:cNvSpPr>
            <a:spLocks noGrp="1" noRot="1" noChangeAspect="1"/>
          </p:cNvSpPr>
          <p:nvPr>
            <p:ph type="sldImg"/>
          </p:nvPr>
        </p:nvSpPr>
        <p:spPr bwMode="auto"/>
      </p:sp>
      <p:sp>
        <p:nvSpPr>
          <p:cNvPr id="1986177181" name="Notes Placeholder 2"/>
          <p:cNvSpPr>
            <a:spLocks noGrp="1"/>
          </p:cNvSpPr>
          <p:nvPr>
            <p:ph type="body" idx="1"/>
          </p:nvPr>
        </p:nvSpPr>
        <p:spPr bwMode="auto"/>
        <p:txBody>
          <a:bodyPr/>
          <a:lstStyle/>
          <a:p>
            <a:pPr>
              <a:defRPr/>
            </a:pPr>
            <a:endParaRPr/>
          </a:p>
        </p:txBody>
      </p:sp>
      <p:sp>
        <p:nvSpPr>
          <p:cNvPr id="686006709" name="Slide Number Placeholder 3"/>
          <p:cNvSpPr>
            <a:spLocks noGrp="1"/>
          </p:cNvSpPr>
          <p:nvPr>
            <p:ph type="sldNum" sz="quarter" idx="10"/>
          </p:nvPr>
        </p:nvSpPr>
        <p:spPr bwMode="auto"/>
        <p:txBody>
          <a:bodyPr/>
          <a:lstStyle/>
          <a:p>
            <a:pPr>
              <a:defRPr/>
            </a:pPr>
            <a:fld id="{173D07DD-C994-39F3-6455-70901B7E709D}" type="slidenum">
              <a:r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47110224" name="Slide Image Placeholder 1"/>
          <p:cNvSpPr>
            <a:spLocks noGrp="1" noRot="1" noChangeAspect="1"/>
          </p:cNvSpPr>
          <p:nvPr>
            <p:ph type="sldImg"/>
          </p:nvPr>
        </p:nvSpPr>
        <p:spPr bwMode="auto"/>
      </p:sp>
      <p:sp>
        <p:nvSpPr>
          <p:cNvPr id="1370711068" name="Notes Placeholder 2"/>
          <p:cNvSpPr>
            <a:spLocks noGrp="1"/>
          </p:cNvSpPr>
          <p:nvPr>
            <p:ph type="body" idx="1"/>
          </p:nvPr>
        </p:nvSpPr>
        <p:spPr bwMode="auto"/>
        <p:txBody>
          <a:bodyPr/>
          <a:lstStyle/>
          <a:p>
            <a:pPr>
              <a:defRPr/>
            </a:pPr>
            <a:endParaRPr/>
          </a:p>
        </p:txBody>
      </p:sp>
      <p:sp>
        <p:nvSpPr>
          <p:cNvPr id="1368666166" name="Slide Number Placeholder 3"/>
          <p:cNvSpPr>
            <a:spLocks noGrp="1"/>
          </p:cNvSpPr>
          <p:nvPr>
            <p:ph type="sldNum" sz="quarter" idx="10"/>
          </p:nvPr>
        </p:nvSpPr>
        <p:spPr bwMode="auto"/>
        <p:txBody>
          <a:bodyPr/>
          <a:lstStyle/>
          <a:p>
            <a:pPr>
              <a:defRPr/>
            </a:pPr>
            <a:fld id="{6770E0AC-84F0-D993-7C15-453CA7C6EF7F}" type="slidenum">
              <a:r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00879530" name="Slide Image Placeholder 1"/>
          <p:cNvSpPr>
            <a:spLocks noGrp="1" noRot="1" noChangeAspect="1"/>
          </p:cNvSpPr>
          <p:nvPr>
            <p:ph type="sldImg"/>
          </p:nvPr>
        </p:nvSpPr>
        <p:spPr bwMode="auto"/>
      </p:sp>
      <p:sp>
        <p:nvSpPr>
          <p:cNvPr id="988195429" name="Notes Placeholder 2"/>
          <p:cNvSpPr>
            <a:spLocks noGrp="1"/>
          </p:cNvSpPr>
          <p:nvPr>
            <p:ph type="body" idx="1"/>
          </p:nvPr>
        </p:nvSpPr>
        <p:spPr bwMode="auto"/>
        <p:txBody>
          <a:bodyPr/>
          <a:lstStyle/>
          <a:p>
            <a:pPr>
              <a:defRPr/>
            </a:pPr>
            <a:endParaRPr/>
          </a:p>
        </p:txBody>
      </p:sp>
      <p:sp>
        <p:nvSpPr>
          <p:cNvPr id="1873923474" name="Slide Number Placeholder 3"/>
          <p:cNvSpPr>
            <a:spLocks noGrp="1"/>
          </p:cNvSpPr>
          <p:nvPr>
            <p:ph type="sldNum" sz="quarter" idx="10"/>
          </p:nvPr>
        </p:nvSpPr>
        <p:spPr bwMode="auto"/>
        <p:txBody>
          <a:bodyPr/>
          <a:lstStyle/>
          <a:p>
            <a:pPr>
              <a:defRPr/>
            </a:pPr>
            <a:fld id="{468F625D-1A28-FA50-53B3-BE9683C0B3DC}"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95180349" name="Slide Image Placeholder 1"/>
          <p:cNvSpPr>
            <a:spLocks noGrp="1" noRot="1" noChangeAspect="1"/>
          </p:cNvSpPr>
          <p:nvPr>
            <p:ph type="sldImg"/>
          </p:nvPr>
        </p:nvSpPr>
        <p:spPr bwMode="auto"/>
      </p:sp>
      <p:sp>
        <p:nvSpPr>
          <p:cNvPr id="1997931871" name="Notes Placeholder 2"/>
          <p:cNvSpPr>
            <a:spLocks noGrp="1"/>
          </p:cNvSpPr>
          <p:nvPr>
            <p:ph type="body" idx="1"/>
          </p:nvPr>
        </p:nvSpPr>
        <p:spPr bwMode="auto"/>
        <p:txBody>
          <a:bodyPr/>
          <a:lstStyle/>
          <a:p>
            <a:pPr>
              <a:defRPr/>
            </a:pPr>
            <a:endParaRPr/>
          </a:p>
        </p:txBody>
      </p:sp>
      <p:sp>
        <p:nvSpPr>
          <p:cNvPr id="2015949639" name="Slide Number Placeholder 3"/>
          <p:cNvSpPr>
            <a:spLocks noGrp="1"/>
          </p:cNvSpPr>
          <p:nvPr>
            <p:ph type="sldNum" sz="quarter" idx="10"/>
          </p:nvPr>
        </p:nvSpPr>
        <p:spPr bwMode="auto"/>
        <p:txBody>
          <a:bodyPr/>
          <a:lstStyle/>
          <a:p>
            <a:pPr>
              <a:defRPr/>
            </a:pPr>
            <a:fld id="{F0EEAD65-920F-86F5-B2A3-B40B83D91786}"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0993648" name="Slide Image Placeholder 1"/>
          <p:cNvSpPr>
            <a:spLocks noGrp="1" noRot="1" noChangeAspect="1"/>
          </p:cNvSpPr>
          <p:nvPr>
            <p:ph type="sldImg"/>
          </p:nvPr>
        </p:nvSpPr>
        <p:spPr bwMode="auto"/>
      </p:sp>
      <p:sp>
        <p:nvSpPr>
          <p:cNvPr id="394762726" name="Notes Placeholder 2"/>
          <p:cNvSpPr>
            <a:spLocks noGrp="1"/>
          </p:cNvSpPr>
          <p:nvPr>
            <p:ph type="body" idx="1"/>
          </p:nvPr>
        </p:nvSpPr>
        <p:spPr bwMode="auto"/>
        <p:txBody>
          <a:bodyPr/>
          <a:lstStyle/>
          <a:p>
            <a:pPr>
              <a:defRPr/>
            </a:pPr>
            <a:endParaRPr/>
          </a:p>
        </p:txBody>
      </p:sp>
      <p:sp>
        <p:nvSpPr>
          <p:cNvPr id="867204264" name="Slide Number Placeholder 3"/>
          <p:cNvSpPr>
            <a:spLocks noGrp="1"/>
          </p:cNvSpPr>
          <p:nvPr>
            <p:ph type="sldNum" sz="quarter" idx="10"/>
          </p:nvPr>
        </p:nvSpPr>
        <p:spPr bwMode="auto"/>
        <p:txBody>
          <a:bodyPr/>
          <a:lstStyle/>
          <a:p>
            <a:pPr>
              <a:defRPr/>
            </a:pPr>
            <a:fld id="{EF216232-883D-CB2E-FA4E-F74D38F9218A}"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93653217" name="Slide Image Placeholder 1"/>
          <p:cNvSpPr>
            <a:spLocks noGrp="1" noRot="1" noChangeAspect="1"/>
          </p:cNvSpPr>
          <p:nvPr>
            <p:ph type="sldImg"/>
          </p:nvPr>
        </p:nvSpPr>
        <p:spPr bwMode="auto"/>
      </p:sp>
      <p:sp>
        <p:nvSpPr>
          <p:cNvPr id="1619279743" name="Notes Placeholder 2"/>
          <p:cNvSpPr>
            <a:spLocks noGrp="1"/>
          </p:cNvSpPr>
          <p:nvPr>
            <p:ph type="body" idx="1"/>
          </p:nvPr>
        </p:nvSpPr>
        <p:spPr bwMode="auto"/>
        <p:txBody>
          <a:bodyPr/>
          <a:lstStyle/>
          <a:p>
            <a:pPr>
              <a:defRPr/>
            </a:pPr>
            <a:endParaRPr/>
          </a:p>
        </p:txBody>
      </p:sp>
      <p:sp>
        <p:nvSpPr>
          <p:cNvPr id="1188734403" name="Slide Number Placeholder 3"/>
          <p:cNvSpPr>
            <a:spLocks noGrp="1"/>
          </p:cNvSpPr>
          <p:nvPr>
            <p:ph type="sldNum" sz="quarter" idx="10"/>
          </p:nvPr>
        </p:nvSpPr>
        <p:spPr bwMode="auto"/>
        <p:txBody>
          <a:bodyPr/>
          <a:lstStyle/>
          <a:p>
            <a:pPr>
              <a:defRPr/>
            </a:pPr>
            <a:fld id="{8A31B2B0-9AF7-8F23-A75F-2BA69374E59F}"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397905" name="Slide Image Placeholder 1"/>
          <p:cNvSpPr>
            <a:spLocks noGrp="1" noRot="1" noChangeAspect="1"/>
          </p:cNvSpPr>
          <p:nvPr>
            <p:ph type="sldImg"/>
          </p:nvPr>
        </p:nvSpPr>
        <p:spPr bwMode="auto">
          <a:xfrm>
            <a:off x="479425" y="1279525"/>
            <a:ext cx="6140450" cy="3454400"/>
          </a:xfrm>
        </p:spPr>
      </p:sp>
      <p:sp>
        <p:nvSpPr>
          <p:cNvPr id="205850564" name="Notes Placeholder 2"/>
          <p:cNvSpPr>
            <a:spLocks noGrp="1"/>
          </p:cNvSpPr>
          <p:nvPr>
            <p:ph type="body" idx="1"/>
          </p:nvPr>
        </p:nvSpPr>
        <p:spPr bwMode="auto"/>
        <p:txBody>
          <a:bodyPr/>
          <a:lstStyle/>
          <a:p>
            <a:pPr>
              <a:defRPr/>
            </a:pPr>
            <a:endParaRPr/>
          </a:p>
        </p:txBody>
      </p:sp>
      <p:sp>
        <p:nvSpPr>
          <p:cNvPr id="270498676" name="Slide Number Placeholder 3"/>
          <p:cNvSpPr>
            <a:spLocks noGrp="1"/>
          </p:cNvSpPr>
          <p:nvPr>
            <p:ph type="sldNum" sz="quarter" idx="10"/>
          </p:nvPr>
        </p:nvSpPr>
        <p:spPr bwMode="auto"/>
        <p:txBody>
          <a:bodyPr/>
          <a:lstStyle/>
          <a:p>
            <a:pPr>
              <a:defRPr/>
            </a:pPr>
            <a:fld id="{CF7DA837-FFA3-8C42-28EF-311F5EFA4AFF}"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10511838" name="Slide Image Placeholder 1"/>
          <p:cNvSpPr>
            <a:spLocks noGrp="1" noRot="1" noChangeAspect="1"/>
          </p:cNvSpPr>
          <p:nvPr>
            <p:ph type="sldImg"/>
          </p:nvPr>
        </p:nvSpPr>
        <p:spPr bwMode="auto"/>
      </p:sp>
      <p:sp>
        <p:nvSpPr>
          <p:cNvPr id="1851070832" name="Notes Placeholder 2"/>
          <p:cNvSpPr>
            <a:spLocks noGrp="1"/>
          </p:cNvSpPr>
          <p:nvPr>
            <p:ph type="body" idx="1"/>
          </p:nvPr>
        </p:nvSpPr>
        <p:spPr bwMode="auto"/>
        <p:txBody>
          <a:bodyPr/>
          <a:lstStyle/>
          <a:p>
            <a:pPr>
              <a:defRPr/>
            </a:pPr>
            <a:endParaRPr/>
          </a:p>
        </p:txBody>
      </p:sp>
      <p:sp>
        <p:nvSpPr>
          <p:cNvPr id="1318275336" name="Slide Number Placeholder 3"/>
          <p:cNvSpPr>
            <a:spLocks noGrp="1"/>
          </p:cNvSpPr>
          <p:nvPr>
            <p:ph type="sldNum" sz="quarter" idx="10"/>
          </p:nvPr>
        </p:nvSpPr>
        <p:spPr bwMode="auto"/>
        <p:txBody>
          <a:bodyPr/>
          <a:lstStyle/>
          <a:p>
            <a:pPr>
              <a:defRPr/>
            </a:pPr>
            <a:fld id="{4F7F80F9-F90F-FFD1-C8E9-5B7EEB8559E0}"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Diapositive de titre - Version 1">
    <p:bg>
      <p:bgPr>
        <a:solidFill>
          <a:schemeClr val="bg1"/>
        </a:solidFill>
        <a:effectLst/>
      </p:bgPr>
    </p:bg>
    <p:spTree>
      <p:nvGrpSpPr>
        <p:cNvPr id="1" name=""/>
        <p:cNvGrpSpPr/>
        <p:nvPr/>
      </p:nvGrpSpPr>
      <p:grpSpPr bwMode="auto">
        <a:xfrm>
          <a:off x="0" y="0"/>
          <a:ext cx="0" cy="0"/>
          <a:chOff x="0" y="0"/>
          <a:chExt cx="0" cy="0"/>
        </a:xfrm>
      </p:grpSpPr>
      <p:pic>
        <p:nvPicPr>
          <p:cNvPr id="667486136" name="Image 4"/>
          <p:cNvPicPr>
            <a:picLocks noChangeAspect="1"/>
          </p:cNvPicPr>
          <p:nvPr userDrawn="1"/>
        </p:nvPicPr>
        <p:blipFill>
          <a:blip r:embed="rId2"/>
          <a:stretch/>
        </p:blipFill>
        <p:spPr bwMode="auto">
          <a:xfrm>
            <a:off x="0" y="2394290"/>
            <a:ext cx="4076699" cy="2790824"/>
          </a:xfrm>
          <a:prstGeom prst="rect">
            <a:avLst/>
          </a:prstGeom>
        </p:spPr>
      </p:pic>
      <p:pic>
        <p:nvPicPr>
          <p:cNvPr id="805164123" name="Image 5"/>
          <p:cNvPicPr>
            <a:picLocks noChangeAspect="1"/>
          </p:cNvPicPr>
          <p:nvPr userDrawn="1"/>
        </p:nvPicPr>
        <p:blipFill>
          <a:blip r:embed="rId3"/>
          <a:stretch/>
        </p:blipFill>
        <p:spPr bwMode="auto">
          <a:xfrm>
            <a:off x="1869308" y="2418921"/>
            <a:ext cx="314325" cy="428625"/>
          </a:xfrm>
          <a:prstGeom prst="rect">
            <a:avLst/>
          </a:prstGeom>
        </p:spPr>
      </p:pic>
      <p:sp>
        <p:nvSpPr>
          <p:cNvPr id="1486334929" name="Rectangle 6"/>
          <p:cNvSpPr/>
          <p:nvPr userDrawn="1"/>
        </p:nvSpPr>
        <p:spPr bwMode="auto">
          <a:xfrm>
            <a:off x="0" y="5994603"/>
            <a:ext cx="12192000" cy="86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fr-FR" sz="1800">
              <a:ln>
                <a:noFill/>
              </a:ln>
              <a:solidFill>
                <a:schemeClr val="bg1"/>
              </a:solidFill>
            </a:endParaRPr>
          </a:p>
        </p:txBody>
      </p:sp>
      <p:sp>
        <p:nvSpPr>
          <p:cNvPr id="1948994585" name="Title 1"/>
          <p:cNvSpPr>
            <a:spLocks noGrp="1"/>
          </p:cNvSpPr>
          <p:nvPr>
            <p:ph type="ctrTitle"/>
          </p:nvPr>
        </p:nvSpPr>
        <p:spPr bwMode="auto">
          <a:xfrm>
            <a:off x="2401843" y="2323859"/>
            <a:ext cx="9144000" cy="1057708"/>
          </a:xfrm>
          <a:prstGeom prst="rect">
            <a:avLst/>
          </a:prstGeom>
        </p:spPr>
        <p:txBody>
          <a:bodyPr anchor="t" anchorCtr="0">
            <a:normAutofit/>
          </a:bodyPr>
          <a:lstStyle>
            <a:lvl1pPr marL="0" indent="0" algn="l">
              <a:buFontTx/>
              <a:buNone/>
              <a:defRPr sz="3600"/>
            </a:lvl1pPr>
          </a:lstStyle>
          <a:p>
            <a:pPr>
              <a:defRPr/>
            </a:pPr>
            <a:r>
              <a:rPr lang="fr-FR"/>
              <a:t>Modifiez le style du titre</a:t>
            </a:r>
            <a:endParaRPr lang="en-US"/>
          </a:p>
        </p:txBody>
      </p:sp>
      <p:sp>
        <p:nvSpPr>
          <p:cNvPr id="700094975" name="Subtitle 2"/>
          <p:cNvSpPr>
            <a:spLocks noGrp="1"/>
          </p:cNvSpPr>
          <p:nvPr>
            <p:ph type="subTitle" idx="1"/>
          </p:nvPr>
        </p:nvSpPr>
        <p:spPr bwMode="auto">
          <a:xfrm>
            <a:off x="2401843" y="3191097"/>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pic>
        <p:nvPicPr>
          <p:cNvPr id="1640566416" name="Image 2" descr="Une image contenant dessin, signe&#10;&#10;Description générée automatiquement"/>
          <p:cNvPicPr>
            <a:picLocks noChangeAspect="1"/>
          </p:cNvPicPr>
          <p:nvPr userDrawn="1"/>
        </p:nvPicPr>
        <p:blipFill>
          <a:blip r:embed="rId4"/>
          <a:stretch/>
        </p:blipFill>
        <p:spPr bwMode="auto">
          <a:xfrm>
            <a:off x="2401843" y="5628463"/>
            <a:ext cx="2286000" cy="89725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1_Titre et texte vertical">
    <p:spTree>
      <p:nvGrpSpPr>
        <p:cNvPr id="1" name=""/>
        <p:cNvGrpSpPr/>
        <p:nvPr/>
      </p:nvGrpSpPr>
      <p:grpSpPr bwMode="auto">
        <a:xfrm>
          <a:off x="0" y="0"/>
          <a:ext cx="0" cy="0"/>
          <a:chOff x="0" y="0"/>
          <a:chExt cx="0" cy="0"/>
        </a:xfrm>
      </p:grpSpPr>
      <p:sp>
        <p:nvSpPr>
          <p:cNvPr id="285174816" name="Vertical Text Placeholder 2"/>
          <p:cNvSpPr>
            <a:spLocks noGrp="1"/>
          </p:cNvSpPr>
          <p:nvPr>
            <p:ph type="body" orient="vert" idx="1"/>
          </p:nvPr>
        </p:nvSpPr>
        <p:spPr bwMode="auto">
          <a:xfrm>
            <a:off x="1257660" y="1424048"/>
            <a:ext cx="9713421" cy="4413334"/>
          </a:xfrm>
          <a:prstGeom prst="rect">
            <a:avLst/>
          </a:prstGeom>
        </p:spPr>
        <p:txBody>
          <a:bodyPr vert="eaVert"/>
          <a:lstStyle>
            <a:lvl1pPr>
              <a:defRPr sz="240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041493494"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
        <p:nvSpPr>
          <p:cNvPr id="1583251167" name="Subtitle 2"/>
          <p:cNvSpPr>
            <a:spLocks noGrp="1"/>
          </p:cNvSpPr>
          <p:nvPr>
            <p:ph type="subTitle" idx="10"/>
          </p:nvPr>
        </p:nvSpPr>
        <p:spPr bwMode="auto">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1_Titre vertical et texte">
    <p:spTree>
      <p:nvGrpSpPr>
        <p:cNvPr id="1" name=""/>
        <p:cNvGrpSpPr/>
        <p:nvPr/>
      </p:nvGrpSpPr>
      <p:grpSpPr bwMode="auto">
        <a:xfrm>
          <a:off x="0" y="0"/>
          <a:ext cx="0" cy="0"/>
          <a:chOff x="0" y="0"/>
          <a:chExt cx="0" cy="0"/>
        </a:xfrm>
      </p:grpSpPr>
      <p:sp>
        <p:nvSpPr>
          <p:cNvPr id="1899894402" name="Vertical Title 1"/>
          <p:cNvSpPr>
            <a:spLocks noGrp="1"/>
          </p:cNvSpPr>
          <p:nvPr>
            <p:ph type="title" orient="vert"/>
          </p:nvPr>
        </p:nvSpPr>
        <p:spPr bwMode="auto">
          <a:xfrm>
            <a:off x="9598429" y="365132"/>
            <a:ext cx="1755371" cy="5811839"/>
          </a:xfrm>
          <a:prstGeom prst="rect">
            <a:avLst/>
          </a:prstGeom>
        </p:spPr>
        <p:txBody>
          <a:bodyPr vert="eaVert"/>
          <a:lstStyle/>
          <a:p>
            <a:pPr>
              <a:defRPr/>
            </a:pPr>
            <a:r>
              <a:rPr lang="fr-FR"/>
              <a:t>Modifiez le style du titre</a:t>
            </a:r>
            <a:endParaRPr lang="en-US"/>
          </a:p>
        </p:txBody>
      </p:sp>
      <p:sp>
        <p:nvSpPr>
          <p:cNvPr id="610583665" name="Vertical Text Placeholder 2"/>
          <p:cNvSpPr>
            <a:spLocks noGrp="1"/>
          </p:cNvSpPr>
          <p:nvPr>
            <p:ph type="body" orient="vert" idx="1"/>
          </p:nvPr>
        </p:nvSpPr>
        <p:spPr bwMode="auto">
          <a:xfrm>
            <a:off x="838210" y="365132"/>
            <a:ext cx="8241047" cy="5811839"/>
          </a:xfrm>
          <a:prstGeom prst="rect">
            <a:avLst/>
          </a:prstGeom>
        </p:spPr>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256863615" name="Subtitle 2"/>
          <p:cNvSpPr>
            <a:spLocks noGrp="1"/>
          </p:cNvSpPr>
          <p:nvPr>
            <p:ph type="subTitle" idx="10"/>
          </p:nvPr>
        </p:nvSpPr>
        <p:spPr bwMode="auto">
          <a:xfrm rot="5400000">
            <a:off x="6626017" y="2818371"/>
            <a:ext cx="5811839" cy="90535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sp>
        <p:nvSpPr>
          <p:cNvPr id="499738410" name="Titre 1"/>
          <p:cNvSpPr>
            <a:spLocks noGrp="1"/>
          </p:cNvSpPr>
          <p:nvPr>
            <p:ph type="title"/>
          </p:nvPr>
        </p:nvSpPr>
        <p:spPr bwMode="auto"/>
        <p:txBody>
          <a:bodyPr/>
          <a:lstStyle/>
          <a:p>
            <a:pPr>
              <a:defRPr/>
            </a:pPr>
            <a:r>
              <a:rPr lang="fr-FR"/>
              <a:t>Modifiez le style du titre</a:t>
            </a:r>
            <a:endParaRPr/>
          </a:p>
        </p:txBody>
      </p:sp>
      <p:sp>
        <p:nvSpPr>
          <p:cNvPr id="1164847601" name="Espace réservé du contenu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669163419" name="Espace réservé de la date 3"/>
          <p:cNvSpPr>
            <a:spLocks noGrp="1"/>
          </p:cNvSpPr>
          <p:nvPr>
            <p:ph type="dt" sz="half" idx="10"/>
          </p:nvPr>
        </p:nvSpPr>
        <p:spPr bwMode="auto"/>
        <p:txBody>
          <a:bodyPr/>
          <a:lstStyle/>
          <a:p>
            <a:pPr>
              <a:defRPr/>
            </a:pPr>
            <a:fld id="{E87F080F-07AA-4CE0-B393-3268CD45002E}" type="datetimeFigureOut">
              <a:rPr lang="fr-FR"/>
              <a:t>20/11/2025</a:t>
            </a:fld>
            <a:endParaRPr lang="fr-FR"/>
          </a:p>
        </p:txBody>
      </p:sp>
      <p:sp>
        <p:nvSpPr>
          <p:cNvPr id="494159268" name="Espace réservé du pied de page 4"/>
          <p:cNvSpPr>
            <a:spLocks noGrp="1"/>
          </p:cNvSpPr>
          <p:nvPr>
            <p:ph type="ftr" sz="quarter" idx="11"/>
          </p:nvPr>
        </p:nvSpPr>
        <p:spPr bwMode="auto"/>
        <p:txBody>
          <a:bodyPr/>
          <a:lstStyle/>
          <a:p>
            <a:pPr>
              <a:defRPr/>
            </a:pPr>
            <a:endParaRPr lang="fr-FR"/>
          </a:p>
        </p:txBody>
      </p:sp>
      <p:sp>
        <p:nvSpPr>
          <p:cNvPr id="726867820" name="Espace réservé du numéro de diapositive 5"/>
          <p:cNvSpPr>
            <a:spLocks noGrp="1"/>
          </p:cNvSpPr>
          <p:nvPr>
            <p:ph type="sldNum" sz="quarter" idx="12"/>
          </p:nvPr>
        </p:nvSpPr>
        <p:spPr bwMode="auto"/>
        <p:txBody>
          <a:bodyPr/>
          <a:lstStyle/>
          <a:p>
            <a:pPr>
              <a:defRPr/>
            </a:pPr>
            <a:fld id="{4B10EBC7-EB6D-4E11-BD42-69F7A48D0765}"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 Version 2">
    <p:bg>
      <p:bgPr>
        <a:solidFill>
          <a:srgbClr val="00A3A6"/>
        </a:solidFill>
        <a:effectLst/>
      </p:bgPr>
    </p:bg>
    <p:spTree>
      <p:nvGrpSpPr>
        <p:cNvPr id="1" name=""/>
        <p:cNvGrpSpPr/>
        <p:nvPr/>
      </p:nvGrpSpPr>
      <p:grpSpPr bwMode="auto">
        <a:xfrm>
          <a:off x="0" y="0"/>
          <a:ext cx="0" cy="0"/>
          <a:chOff x="0" y="0"/>
          <a:chExt cx="0" cy="0"/>
        </a:xfrm>
      </p:grpSpPr>
      <p:pic>
        <p:nvPicPr>
          <p:cNvPr id="1816652286" name="Image 3"/>
          <p:cNvPicPr>
            <a:picLocks noChangeAspect="1"/>
          </p:cNvPicPr>
          <p:nvPr userDrawn="1"/>
        </p:nvPicPr>
        <p:blipFill>
          <a:blip r:embed="rId2"/>
          <a:stretch/>
        </p:blipFill>
        <p:spPr bwMode="auto">
          <a:xfrm>
            <a:off x="2401852" y="1272218"/>
            <a:ext cx="1546667" cy="417777"/>
          </a:xfrm>
          <a:prstGeom prst="rect">
            <a:avLst/>
          </a:prstGeom>
        </p:spPr>
      </p:pic>
      <p:pic>
        <p:nvPicPr>
          <p:cNvPr id="334387282" name="Image 4"/>
          <p:cNvPicPr>
            <a:picLocks noChangeAspect="1"/>
          </p:cNvPicPr>
          <p:nvPr userDrawn="1"/>
        </p:nvPicPr>
        <p:blipFill>
          <a:blip r:embed="rId3"/>
          <a:stretch/>
        </p:blipFill>
        <p:spPr bwMode="auto">
          <a:xfrm>
            <a:off x="10" y="2837638"/>
            <a:ext cx="4076190" cy="2790476"/>
          </a:xfrm>
          <a:prstGeom prst="rect">
            <a:avLst/>
          </a:prstGeom>
        </p:spPr>
      </p:pic>
      <p:pic>
        <p:nvPicPr>
          <p:cNvPr id="6678528" name="Image 5"/>
          <p:cNvPicPr>
            <a:picLocks noChangeAspect="1"/>
          </p:cNvPicPr>
          <p:nvPr userDrawn="1"/>
        </p:nvPicPr>
        <p:blipFill>
          <a:blip r:embed="rId4"/>
          <a:stretch/>
        </p:blipFill>
        <p:spPr bwMode="auto">
          <a:xfrm>
            <a:off x="1869315" y="2825325"/>
            <a:ext cx="314286" cy="428572"/>
          </a:xfrm>
          <a:prstGeom prst="rect">
            <a:avLst/>
          </a:prstGeom>
        </p:spPr>
      </p:pic>
      <p:sp>
        <p:nvSpPr>
          <p:cNvPr id="1577684418" name="Rectangle 6"/>
          <p:cNvSpPr/>
          <p:nvPr userDrawn="1"/>
        </p:nvSpPr>
        <p:spPr bwMode="auto">
          <a:xfrm>
            <a:off x="0" y="5994603"/>
            <a:ext cx="12192000" cy="864524"/>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fr-FR" sz="1800">
              <a:ln>
                <a:noFill/>
              </a:ln>
              <a:solidFill>
                <a:schemeClr val="bg1"/>
              </a:solidFill>
            </a:endParaRPr>
          </a:p>
        </p:txBody>
      </p:sp>
      <p:sp>
        <p:nvSpPr>
          <p:cNvPr id="225963154" name="Title 1"/>
          <p:cNvSpPr>
            <a:spLocks noGrp="1"/>
          </p:cNvSpPr>
          <p:nvPr>
            <p:ph type="ctrTitle"/>
          </p:nvPr>
        </p:nvSpPr>
        <p:spPr bwMode="auto">
          <a:xfrm>
            <a:off x="2401843" y="2767207"/>
            <a:ext cx="9144000" cy="1057708"/>
          </a:xfrm>
          <a:prstGeom prst="rect">
            <a:avLst/>
          </a:prstGeom>
        </p:spPr>
        <p:txBody>
          <a:bodyPr anchor="t" anchorCtr="0">
            <a:normAutofit/>
          </a:bodyPr>
          <a:lstStyle>
            <a:lvl1pPr marL="0" indent="0" algn="l">
              <a:buFontTx/>
              <a:buNone/>
              <a:defRPr sz="3600">
                <a:solidFill>
                  <a:schemeClr val="bg1"/>
                </a:solidFill>
              </a:defRPr>
            </a:lvl1pPr>
          </a:lstStyle>
          <a:p>
            <a:pPr>
              <a:defRPr/>
            </a:pPr>
            <a:r>
              <a:rPr lang="fr-FR"/>
              <a:t>Modifiez le style du titre</a:t>
            </a:r>
            <a:endParaRPr lang="en-US"/>
          </a:p>
        </p:txBody>
      </p:sp>
      <p:sp>
        <p:nvSpPr>
          <p:cNvPr id="269111697" name="Subtitle 2"/>
          <p:cNvSpPr>
            <a:spLocks noGrp="1"/>
          </p:cNvSpPr>
          <p:nvPr>
            <p:ph type="subTitle" idx="1"/>
          </p:nvPr>
        </p:nvSpPr>
        <p:spPr bwMode="auto">
          <a:xfrm>
            <a:off x="2401843" y="3634445"/>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Page classique">
    <p:spTree>
      <p:nvGrpSpPr>
        <p:cNvPr id="1" name=""/>
        <p:cNvGrpSpPr/>
        <p:nvPr/>
      </p:nvGrpSpPr>
      <p:grpSpPr bwMode="auto">
        <a:xfrm>
          <a:off x="0" y="0"/>
          <a:ext cx="0" cy="0"/>
          <a:chOff x="0" y="0"/>
          <a:chExt cx="0" cy="0"/>
        </a:xfrm>
      </p:grpSpPr>
      <p:sp>
        <p:nvSpPr>
          <p:cNvPr id="1994455188"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
        <p:nvSpPr>
          <p:cNvPr id="1863304893" name="Text Placeholder 2"/>
          <p:cNvSpPr>
            <a:spLocks noGrp="1"/>
          </p:cNvSpPr>
          <p:nvPr>
            <p:ph type="body" idx="1"/>
          </p:nvPr>
        </p:nvSpPr>
        <p:spPr bwMode="auto">
          <a:xfrm>
            <a:off x="1122345" y="1537856"/>
            <a:ext cx="9680172" cy="4006733"/>
          </a:xfrm>
          <a:prstGeom prst="rect">
            <a:avLst/>
          </a:prstGeom>
        </p:spPr>
        <p:txBody>
          <a:bodyPr>
            <a:normAutofit/>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defRPr/>
            </a:pPr>
            <a:r>
              <a:rPr lang="fr-FR"/>
              <a:t>Cliquez pour modifier les styles du texte du masque</a:t>
            </a:r>
            <a:endParaRPr/>
          </a:p>
        </p:txBody>
      </p:sp>
      <p:sp>
        <p:nvSpPr>
          <p:cNvPr id="241591205" name="Subtitle 2"/>
          <p:cNvSpPr>
            <a:spLocks noGrp="1"/>
          </p:cNvSpPr>
          <p:nvPr>
            <p:ph type="subTitle" idx="10"/>
          </p:nvPr>
        </p:nvSpPr>
        <p:spPr bwMode="auto">
          <a:xfrm>
            <a:off x="1122336" y="858842"/>
            <a:ext cx="9680171"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1_Titre et contenu">
    <p:spTree>
      <p:nvGrpSpPr>
        <p:cNvPr id="1" name=""/>
        <p:cNvGrpSpPr/>
        <p:nvPr/>
      </p:nvGrpSpPr>
      <p:grpSpPr bwMode="auto">
        <a:xfrm>
          <a:off x="0" y="0"/>
          <a:ext cx="0" cy="0"/>
          <a:chOff x="0" y="0"/>
          <a:chExt cx="0" cy="0"/>
        </a:xfrm>
      </p:grpSpPr>
      <p:sp>
        <p:nvSpPr>
          <p:cNvPr id="466379831" name="Content Placeholder 2"/>
          <p:cNvSpPr>
            <a:spLocks noGrp="1"/>
          </p:cNvSpPr>
          <p:nvPr>
            <p:ph idx="1"/>
          </p:nvPr>
        </p:nvSpPr>
        <p:spPr bwMode="auto">
          <a:xfrm>
            <a:off x="1122336" y="1747095"/>
            <a:ext cx="9724504" cy="4009911"/>
          </a:xfrm>
          <a:prstGeom prst="rect">
            <a:avLst/>
          </a:prstGeom>
        </p:spPr>
        <p:txBody>
          <a:bodyPr/>
          <a:lstStyle>
            <a:lvl1pPr>
              <a:defRPr sz="2400" b="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02091415"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
        <p:nvSpPr>
          <p:cNvPr id="1974574257" name="Subtitle 2"/>
          <p:cNvSpPr>
            <a:spLocks noGrp="1"/>
          </p:cNvSpPr>
          <p:nvPr>
            <p:ph type="subTitle" idx="10"/>
          </p:nvPr>
        </p:nvSpPr>
        <p:spPr bwMode="auto">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Deux contenus">
    <p:spTree>
      <p:nvGrpSpPr>
        <p:cNvPr id="1" name=""/>
        <p:cNvGrpSpPr/>
        <p:nvPr/>
      </p:nvGrpSpPr>
      <p:grpSpPr bwMode="auto">
        <a:xfrm>
          <a:off x="0" y="0"/>
          <a:ext cx="0" cy="0"/>
          <a:chOff x="0" y="0"/>
          <a:chExt cx="0" cy="0"/>
        </a:xfrm>
      </p:grpSpPr>
      <p:sp>
        <p:nvSpPr>
          <p:cNvPr id="555922275" name="Content Placeholder 2"/>
          <p:cNvSpPr>
            <a:spLocks noGrp="1"/>
          </p:cNvSpPr>
          <p:nvPr>
            <p:ph sz="half" idx="1"/>
          </p:nvPr>
        </p:nvSpPr>
        <p:spPr bwMode="auto">
          <a:xfrm>
            <a:off x="1122336" y="1537860"/>
            <a:ext cx="4401589" cy="4351339"/>
          </a:xfrm>
          <a:prstGeom prst="rect">
            <a:avLst/>
          </a:prstGeom>
        </p:spPr>
        <p:txBody>
          <a:bodyPr/>
          <a:lstStyle>
            <a:lvl1pPr>
              <a:defRPr sz="240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805630133" name="Content Placeholder 3"/>
          <p:cNvSpPr>
            <a:spLocks noGrp="1"/>
          </p:cNvSpPr>
          <p:nvPr>
            <p:ph sz="half" idx="2"/>
          </p:nvPr>
        </p:nvSpPr>
        <p:spPr bwMode="auto">
          <a:xfrm>
            <a:off x="6145996" y="1537860"/>
            <a:ext cx="4401589" cy="4351339"/>
          </a:xfrm>
          <a:prstGeom prst="rect">
            <a:avLst/>
          </a:prstGeom>
        </p:spPr>
        <p:txBody>
          <a:bodyPr/>
          <a:lstStyle>
            <a:lvl1pPr>
              <a:defRPr sz="240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355852431"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
        <p:nvSpPr>
          <p:cNvPr id="1157366478" name="Subtitle 2"/>
          <p:cNvSpPr>
            <a:spLocks noGrp="1"/>
          </p:cNvSpPr>
          <p:nvPr>
            <p:ph type="subTitle" idx="10"/>
          </p:nvPr>
        </p:nvSpPr>
        <p:spPr bwMode="auto">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1_Comparaison">
    <p:spTree>
      <p:nvGrpSpPr>
        <p:cNvPr id="1" name=""/>
        <p:cNvGrpSpPr/>
        <p:nvPr/>
      </p:nvGrpSpPr>
      <p:grpSpPr bwMode="auto">
        <a:xfrm>
          <a:off x="0" y="0"/>
          <a:ext cx="0" cy="0"/>
          <a:chOff x="0" y="0"/>
          <a:chExt cx="0" cy="0"/>
        </a:xfrm>
      </p:grpSpPr>
      <p:sp>
        <p:nvSpPr>
          <p:cNvPr id="853314847" name="Text Placeholder 2"/>
          <p:cNvSpPr>
            <a:spLocks noGrp="1"/>
          </p:cNvSpPr>
          <p:nvPr>
            <p:ph type="body" idx="1"/>
          </p:nvPr>
        </p:nvSpPr>
        <p:spPr bwMode="auto">
          <a:xfrm>
            <a:off x="1122336" y="1537860"/>
            <a:ext cx="4330297"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defRPr/>
            </a:pPr>
            <a:r>
              <a:rPr lang="fr-FR"/>
              <a:t>Cliquez pour modifier les styles du texte du masque</a:t>
            </a:r>
            <a:endParaRPr/>
          </a:p>
        </p:txBody>
      </p:sp>
      <p:sp>
        <p:nvSpPr>
          <p:cNvPr id="1241588734" name="Content Placeholder 3"/>
          <p:cNvSpPr>
            <a:spLocks noGrp="1"/>
          </p:cNvSpPr>
          <p:nvPr>
            <p:ph sz="half" idx="2"/>
          </p:nvPr>
        </p:nvSpPr>
        <p:spPr bwMode="auto">
          <a:xfrm>
            <a:off x="1122336" y="2355454"/>
            <a:ext cx="4330297" cy="3369393"/>
          </a:xfrm>
          <a:prstGeom prst="rect">
            <a:avLst/>
          </a:prstGeom>
        </p:spPr>
        <p:txBody>
          <a:bodyPr/>
          <a:lstStyle>
            <a:lvl1pPr>
              <a:defRPr sz="2400"/>
            </a:lvl1pPr>
            <a:lvl2pPr>
              <a:defRPr sz="20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2032223800" name="Text Placeholder 4"/>
          <p:cNvSpPr>
            <a:spLocks noGrp="1"/>
          </p:cNvSpPr>
          <p:nvPr>
            <p:ph type="body" sz="quarter" idx="3"/>
          </p:nvPr>
        </p:nvSpPr>
        <p:spPr bwMode="auto">
          <a:xfrm>
            <a:off x="6104140" y="1537860"/>
            <a:ext cx="4351624"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defRPr/>
            </a:pPr>
            <a:r>
              <a:rPr lang="fr-FR"/>
              <a:t>Cliquez pour modifier les styles du texte du masque</a:t>
            </a:r>
            <a:endParaRPr/>
          </a:p>
        </p:txBody>
      </p:sp>
      <p:sp>
        <p:nvSpPr>
          <p:cNvPr id="759196452" name="Content Placeholder 5"/>
          <p:cNvSpPr>
            <a:spLocks noGrp="1"/>
          </p:cNvSpPr>
          <p:nvPr>
            <p:ph sz="quarter" idx="4"/>
          </p:nvPr>
        </p:nvSpPr>
        <p:spPr bwMode="auto">
          <a:xfrm>
            <a:off x="6104140" y="2355454"/>
            <a:ext cx="4351624" cy="3369393"/>
          </a:xfrm>
          <a:prstGeom prst="rect">
            <a:avLst/>
          </a:prstGeom>
        </p:spPr>
        <p:txBody>
          <a:bodyPr/>
          <a:lstStyle>
            <a:lvl1pPr>
              <a:defRPr sz="2400"/>
            </a:lvl1pPr>
            <a:lvl2pPr>
              <a:defRPr sz="20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23587103"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
        <p:nvSpPr>
          <p:cNvPr id="1340506521" name="Subtitle 2"/>
          <p:cNvSpPr>
            <a:spLocks noGrp="1"/>
          </p:cNvSpPr>
          <p:nvPr>
            <p:ph type="subTitle" idx="10"/>
          </p:nvPr>
        </p:nvSpPr>
        <p:spPr bwMode="auto">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_Titre seul">
    <p:spTree>
      <p:nvGrpSpPr>
        <p:cNvPr id="1" name=""/>
        <p:cNvGrpSpPr/>
        <p:nvPr/>
      </p:nvGrpSpPr>
      <p:grpSpPr bwMode="auto">
        <a:xfrm>
          <a:off x="0" y="0"/>
          <a:ext cx="0" cy="0"/>
          <a:chOff x="0" y="0"/>
          <a:chExt cx="0" cy="0"/>
        </a:xfrm>
      </p:grpSpPr>
      <p:sp>
        <p:nvSpPr>
          <p:cNvPr id="1500597422"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Contenu avec légende">
    <p:spTree>
      <p:nvGrpSpPr>
        <p:cNvPr id="1" name=""/>
        <p:cNvGrpSpPr/>
        <p:nvPr/>
      </p:nvGrpSpPr>
      <p:grpSpPr bwMode="auto">
        <a:xfrm>
          <a:off x="0" y="0"/>
          <a:ext cx="0" cy="0"/>
          <a:chOff x="0" y="0"/>
          <a:chExt cx="0" cy="0"/>
        </a:xfrm>
      </p:grpSpPr>
      <p:sp>
        <p:nvSpPr>
          <p:cNvPr id="357276207" name="Title 1"/>
          <p:cNvSpPr>
            <a:spLocks noGrp="1"/>
          </p:cNvSpPr>
          <p:nvPr>
            <p:ph type="title"/>
          </p:nvPr>
        </p:nvSpPr>
        <p:spPr bwMode="auto">
          <a:xfrm>
            <a:off x="742604" y="581891"/>
            <a:ext cx="4109957" cy="910244"/>
          </a:xfrm>
          <a:prstGeom prst="rect">
            <a:avLst/>
          </a:prstGeom>
        </p:spPr>
        <p:txBody>
          <a:bodyPr anchor="t" anchorCtr="0">
            <a:normAutofit/>
          </a:bodyPr>
          <a:lstStyle>
            <a:lvl1pPr>
              <a:defRPr sz="2400"/>
            </a:lvl1pPr>
          </a:lstStyle>
          <a:p>
            <a:pPr>
              <a:defRPr/>
            </a:pPr>
            <a:r>
              <a:rPr lang="fr-FR"/>
              <a:t>Modifiez le style du titre</a:t>
            </a:r>
            <a:endParaRPr lang="en-US"/>
          </a:p>
        </p:txBody>
      </p:sp>
      <p:sp>
        <p:nvSpPr>
          <p:cNvPr id="1950603111" name="Content Placeholder 2"/>
          <p:cNvSpPr>
            <a:spLocks noGrp="1"/>
          </p:cNvSpPr>
          <p:nvPr>
            <p:ph idx="1"/>
          </p:nvPr>
        </p:nvSpPr>
        <p:spPr bwMode="auto">
          <a:xfrm>
            <a:off x="5183188" y="581891"/>
            <a:ext cx="6172200" cy="5062452"/>
          </a:xfrm>
          <a:prstGeom prst="rect">
            <a:avLst/>
          </a:prstGeo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58760547" name="Subtitle 2"/>
          <p:cNvSpPr>
            <a:spLocks noGrp="1"/>
          </p:cNvSpPr>
          <p:nvPr>
            <p:ph type="subTitle" idx="10"/>
          </p:nvPr>
        </p:nvSpPr>
        <p:spPr bwMode="auto">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
        <p:nvSpPr>
          <p:cNvPr id="1619707571" name="Text Placeholder 2"/>
          <p:cNvSpPr>
            <a:spLocks noGrp="1"/>
          </p:cNvSpPr>
          <p:nvPr>
            <p:ph type="body" idx="11"/>
          </p:nvPr>
        </p:nvSpPr>
        <p:spPr bwMode="auto">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defRPr/>
            </a:pPr>
            <a:r>
              <a:rPr lang="fr-FR"/>
              <a:t>Cliquez pour modifier les styles du texte du masque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1_Image avec légende">
    <p:spTree>
      <p:nvGrpSpPr>
        <p:cNvPr id="1" name=""/>
        <p:cNvGrpSpPr/>
        <p:nvPr/>
      </p:nvGrpSpPr>
      <p:grpSpPr bwMode="auto">
        <a:xfrm>
          <a:off x="0" y="0"/>
          <a:ext cx="0" cy="0"/>
          <a:chOff x="0" y="0"/>
          <a:chExt cx="0" cy="0"/>
        </a:xfrm>
      </p:grpSpPr>
      <p:sp>
        <p:nvSpPr>
          <p:cNvPr id="789252526" name="Picture Placeholder 2"/>
          <p:cNvSpPr>
            <a:spLocks noGrp="1" noChangeAspect="1"/>
          </p:cNvSpPr>
          <p:nvPr>
            <p:ph type="pic" idx="1"/>
          </p:nvPr>
        </p:nvSpPr>
        <p:spPr bwMode="auto">
          <a:xfrm>
            <a:off x="5183188" y="581894"/>
            <a:ext cx="6172200" cy="5037514"/>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a:defRPr/>
            </a:pPr>
            <a:r>
              <a:rPr lang="fr-FR"/>
              <a:t>Cliquez sur l'icône pour ajouter une image</a:t>
            </a:r>
            <a:endParaRPr lang="en-US"/>
          </a:p>
        </p:txBody>
      </p:sp>
      <p:sp>
        <p:nvSpPr>
          <p:cNvPr id="410855108" name="Title 1"/>
          <p:cNvSpPr>
            <a:spLocks noGrp="1"/>
          </p:cNvSpPr>
          <p:nvPr>
            <p:ph type="title"/>
          </p:nvPr>
        </p:nvSpPr>
        <p:spPr bwMode="auto">
          <a:xfrm>
            <a:off x="742604" y="581891"/>
            <a:ext cx="4109957" cy="910244"/>
          </a:xfrm>
          <a:prstGeom prst="rect">
            <a:avLst/>
          </a:prstGeom>
        </p:spPr>
        <p:txBody>
          <a:bodyPr anchor="t" anchorCtr="0">
            <a:normAutofit/>
          </a:bodyPr>
          <a:lstStyle>
            <a:lvl1pPr>
              <a:defRPr sz="2400"/>
            </a:lvl1pPr>
          </a:lstStyle>
          <a:p>
            <a:pPr>
              <a:defRPr/>
            </a:pPr>
            <a:r>
              <a:rPr lang="fr-FR"/>
              <a:t>Modifiez le style du titre</a:t>
            </a:r>
            <a:endParaRPr lang="en-US"/>
          </a:p>
        </p:txBody>
      </p:sp>
      <p:sp>
        <p:nvSpPr>
          <p:cNvPr id="1533719907" name="Subtitle 2"/>
          <p:cNvSpPr>
            <a:spLocks noGrp="1"/>
          </p:cNvSpPr>
          <p:nvPr>
            <p:ph type="subTitle" idx="10"/>
          </p:nvPr>
        </p:nvSpPr>
        <p:spPr bwMode="auto">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
        <p:nvSpPr>
          <p:cNvPr id="782052268" name="Text Placeholder 2"/>
          <p:cNvSpPr>
            <a:spLocks noGrp="1"/>
          </p:cNvSpPr>
          <p:nvPr>
            <p:ph type="body" idx="11"/>
          </p:nvPr>
        </p:nvSpPr>
        <p:spPr bwMode="auto">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defRPr/>
            </a:pPr>
            <a:r>
              <a:rPr lang="fr-FR"/>
              <a:t>Cliquez pour modifier les styles du texte du masque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979211188" name="Title Placeholder 1"/>
          <p:cNvSpPr>
            <a:spLocks noGrp="1"/>
          </p:cNvSpPr>
          <p:nvPr>
            <p:ph type="title"/>
          </p:nvPr>
        </p:nvSpPr>
        <p:spPr bwMode="auto">
          <a:xfrm>
            <a:off x="628650" y="365126"/>
            <a:ext cx="7886700" cy="765405"/>
          </a:xfrm>
          <a:prstGeom prst="rect">
            <a:avLst/>
          </a:prstGeom>
        </p:spPr>
        <p:txBody>
          <a:bodyPr vert="horz" lIns="0" tIns="46800" rIns="91440" bIns="45720" rtlCol="0" anchor="ctr">
            <a:normAutofit/>
          </a:bodyPr>
          <a:lstStyle/>
          <a:p>
            <a:pPr>
              <a:defRPr/>
            </a:pPr>
            <a:r>
              <a:rPr lang="fr-FR"/>
              <a:t>Modifiez le style du titre</a:t>
            </a:r>
            <a:endParaRPr lang="en-US"/>
          </a:p>
        </p:txBody>
      </p:sp>
      <p:sp>
        <p:nvSpPr>
          <p:cNvPr id="2126469573" name="Text Placeholder 2"/>
          <p:cNvSpPr>
            <a:spLocks noGrp="1"/>
          </p:cNvSpPr>
          <p:nvPr>
            <p:ph type="body" idx="1"/>
          </p:nvPr>
        </p:nvSpPr>
        <p:spPr bwMode="auto">
          <a:xfrm>
            <a:off x="628650" y="1424045"/>
            <a:ext cx="7886700" cy="2004955"/>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302535823" name="ZoneTexte 12"/>
          <p:cNvSpPr txBox="1"/>
          <p:nvPr userDrawn="1"/>
        </p:nvSpPr>
        <p:spPr bwMode="auto">
          <a:xfrm>
            <a:off x="9923119" y="6337738"/>
            <a:ext cx="2088931" cy="276999"/>
          </a:xfrm>
          <a:prstGeom prst="rect">
            <a:avLst/>
          </a:prstGeom>
          <a:noFill/>
        </p:spPr>
        <p:txBody>
          <a:bodyPr wrap="square" rtlCol="0">
            <a:spAutoFit/>
          </a:bodyPr>
          <a:lstStyle/>
          <a:p>
            <a:pPr algn="r">
              <a:defRPr/>
            </a:pPr>
            <a:r>
              <a:rPr lang="fr-FR" sz="1200" b="0">
                <a:solidFill>
                  <a:srgbClr val="00A3A6"/>
                </a:solidFill>
                <a:latin typeface="Raleway"/>
              </a:rPr>
              <a:t>p. </a:t>
            </a:r>
            <a:fld id="{10B4F56D-375A-4CA4-ABA3-E73F3ECBB440}" type="slidenum">
              <a:rPr lang="fr-FR" sz="1200" b="0">
                <a:solidFill>
                  <a:srgbClr val="00A3A6"/>
                </a:solidFill>
                <a:latin typeface="Raleway"/>
              </a:rPr>
              <a:t>‹N°›</a:t>
            </a:fld>
            <a:endParaRPr lang="fr-FR" sz="1200" b="0">
              <a:solidFill>
                <a:srgbClr val="00A3A6"/>
              </a:solidFill>
              <a:latin typeface="Raleway"/>
            </a:endParaRPr>
          </a:p>
        </p:txBody>
      </p:sp>
      <p:pic>
        <p:nvPicPr>
          <p:cNvPr id="1083758630" name="Image 13"/>
          <p:cNvPicPr>
            <a:picLocks noChangeAspect="1"/>
          </p:cNvPicPr>
          <p:nvPr userDrawn="1"/>
        </p:nvPicPr>
        <p:blipFill>
          <a:blip r:embed="rId14"/>
          <a:stretch/>
        </p:blipFill>
        <p:spPr bwMode="auto">
          <a:xfrm>
            <a:off x="0" y="6076187"/>
            <a:ext cx="2000250" cy="800100"/>
          </a:xfrm>
          <a:prstGeom prst="rect">
            <a:avLst/>
          </a:prstGeom>
        </p:spPr>
      </p:pic>
      <p:sp>
        <p:nvSpPr>
          <p:cNvPr id="1071972720" name="ZoneTexte 14"/>
          <p:cNvSpPr txBox="1"/>
          <p:nvPr userDrawn="1"/>
        </p:nvSpPr>
        <p:spPr bwMode="auto">
          <a:xfrm>
            <a:off x="1142999" y="6360821"/>
            <a:ext cx="6716110" cy="253916"/>
          </a:xfrm>
          <a:prstGeom prst="rect">
            <a:avLst/>
          </a:prstGeom>
          <a:noFill/>
        </p:spPr>
        <p:txBody>
          <a:bodyPr wrap="square" rtlCol="0">
            <a:spAutoFit/>
          </a:bodyPr>
          <a:lstStyle/>
          <a:p>
            <a:pPr>
              <a:defRPr/>
            </a:pPr>
            <a:r>
              <a:rPr lang="it-IT" sz="1000">
                <a:solidFill>
                  <a:srgbClr val="275662"/>
                </a:solidFill>
                <a:latin typeface="+mn-lt"/>
              </a:rPr>
              <a:t>TALANOA Water</a:t>
            </a:r>
            <a:endParaRPr lang="fr-FR" sz="1000">
              <a:solidFill>
                <a:srgbClr val="275662"/>
              </a:solidFill>
              <a:latin typeface="+mn-lt"/>
            </a:endParaRPr>
          </a:p>
        </p:txBody>
      </p:sp>
      <p:sp>
        <p:nvSpPr>
          <p:cNvPr id="1828212679" name="ZoneTexte 15"/>
          <p:cNvSpPr txBox="1"/>
          <p:nvPr userDrawn="1"/>
        </p:nvSpPr>
        <p:spPr bwMode="auto">
          <a:xfrm>
            <a:off x="1142999" y="6567412"/>
            <a:ext cx="6716110" cy="253916"/>
          </a:xfrm>
          <a:prstGeom prst="rect">
            <a:avLst/>
          </a:prstGeom>
          <a:noFill/>
        </p:spPr>
        <p:txBody>
          <a:bodyPr wrap="square" rtlCol="0">
            <a:spAutoFit/>
          </a:bodyPr>
          <a:lstStyle/>
          <a:p>
            <a:pPr>
              <a:defRPr/>
            </a:pPr>
            <a:r>
              <a:rPr lang="fr-FR" sz="1000">
                <a:solidFill>
                  <a:srgbClr val="00A3A6"/>
                </a:solidFill>
                <a:latin typeface="+mj-lt"/>
              </a:rPr>
              <a:t>Printemps 2025</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457200" indent="-457200" algn="l" defTabSz="914400">
        <a:lnSpc>
          <a:spcPct val="90000"/>
        </a:lnSpc>
        <a:spcBef>
          <a:spcPts val="0"/>
        </a:spcBef>
        <a:buFontTx/>
        <a:buBlip>
          <a:blip r:embed="rId15"/>
        </a:buBlip>
        <a:defRPr sz="3000" b="1">
          <a:solidFill>
            <a:srgbClr val="00A3A6"/>
          </a:solidFill>
          <a:latin typeface="+mj-lt"/>
          <a:ea typeface="+mj-ea"/>
          <a:cs typeface="+mj-cs"/>
        </a:defRPr>
      </a:lvl1pPr>
    </p:titleStyle>
    <p:bodyStyle>
      <a:lvl1pPr marL="228600" indent="-228600" algn="l" defTabSz="914400">
        <a:lnSpc>
          <a:spcPct val="90000"/>
        </a:lnSpc>
        <a:spcBef>
          <a:spcPts val="1000"/>
        </a:spcBef>
        <a:buFont typeface="Arial"/>
        <a:buChar char="•"/>
        <a:defRPr sz="2600">
          <a:solidFill>
            <a:srgbClr val="00A3A6"/>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71470872" name="Titre 9"/>
          <p:cNvSpPr>
            <a:spLocks noGrp="1"/>
          </p:cNvSpPr>
          <p:nvPr>
            <p:ph type="ctrTitle"/>
          </p:nvPr>
        </p:nvSpPr>
        <p:spPr bwMode="auto"/>
        <p:txBody>
          <a:bodyPr vertOverflow="overflow" horzOverflow="overflow" vert="horz" wrap="square" lIns="0" tIns="46800" rIns="91440" bIns="45720" numCol="1" spcCol="0" rtlCol="0" fromWordArt="0" anchor="t" anchorCtr="0" forceAA="0" compatLnSpc="0">
            <a:normAutofit/>
          </a:bodyPr>
          <a:lstStyle/>
          <a:p>
            <a:pPr>
              <a:defRPr/>
            </a:pPr>
            <a:r>
              <a:rPr lang="fr-FR"/>
              <a:t>Dernier &amp; 5ème atelier TALANOA - Aude</a:t>
            </a:r>
            <a:endParaRPr/>
          </a:p>
        </p:txBody>
      </p:sp>
      <p:sp>
        <p:nvSpPr>
          <p:cNvPr id="579114548" name="Sous-titre 10"/>
          <p:cNvSpPr>
            <a:spLocks noGrp="1"/>
          </p:cNvSpPr>
          <p:nvPr>
            <p:ph type="subTitle" idx="1"/>
          </p:nvPr>
        </p:nvSpPr>
        <p:spPr bwMode="auto">
          <a:xfrm>
            <a:off x="2267721" y="3255412"/>
            <a:ext cx="9144000" cy="1764644"/>
          </a:xfrm>
        </p:spPr>
        <p:txBody>
          <a:bodyPr>
            <a:normAutofit fontScale="92500" lnSpcReduction="20000"/>
          </a:bodyPr>
          <a:lstStyle/>
          <a:p>
            <a:pPr>
              <a:defRPr/>
            </a:pPr>
            <a:r>
              <a:rPr lang="en-US" b="1"/>
              <a:t>Dialogue de Talanoa pour l’adaptation transformative à la rareté de l’eau face au changement climatique 2022-2025</a:t>
            </a:r>
            <a:endParaRPr/>
          </a:p>
          <a:p>
            <a:pPr>
              <a:defRPr/>
            </a:pPr>
            <a:r>
              <a:rPr lang="en-US"/>
              <a:t>Nina Graveline, David Dorchies, Juliette Le Gallo</a:t>
            </a:r>
            <a:endParaRPr/>
          </a:p>
          <a:p>
            <a:pPr>
              <a:defRPr/>
            </a:pPr>
            <a:r>
              <a:rPr lang="en-US"/>
              <a:t>UMR Innovation, UMR G-EAU , INRAE</a:t>
            </a:r>
            <a:endParaRPr/>
          </a:p>
          <a:p>
            <a:pPr>
              <a:defRPr/>
            </a:pPr>
            <a:r>
              <a:rPr lang="en-US"/>
              <a:t>17 novembre 2025</a:t>
            </a:r>
            <a:endParaRPr/>
          </a:p>
        </p:txBody>
      </p:sp>
      <p:pic>
        <p:nvPicPr>
          <p:cNvPr id="885834490" name="Image 8"/>
          <p:cNvPicPr>
            <a:picLocks noChangeAspect="1"/>
          </p:cNvPicPr>
          <p:nvPr/>
        </p:nvPicPr>
        <p:blipFill>
          <a:blip r:embed="rId3"/>
          <a:stretch/>
        </p:blipFill>
        <p:spPr bwMode="auto">
          <a:xfrm>
            <a:off x="3215843" y="-2686980"/>
            <a:ext cx="7247755" cy="7398774"/>
          </a:xfrm>
          <a:prstGeom prst="rect">
            <a:avLst/>
          </a:prstGeom>
        </p:spPr>
      </p:pic>
      <p:pic>
        <p:nvPicPr>
          <p:cNvPr id="580916711" name="Image 4"/>
          <p:cNvPicPr/>
          <p:nvPr/>
        </p:nvPicPr>
        <p:blipFill>
          <a:blip r:embed="rId4"/>
          <a:stretch/>
        </p:blipFill>
        <p:spPr bwMode="auto">
          <a:xfrm>
            <a:off x="6927428" y="4272642"/>
            <a:ext cx="5232683" cy="25556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8649445" name="Titre 1"/>
          <p:cNvSpPr>
            <a:spLocks noGrp="1"/>
          </p:cNvSpPr>
          <p:nvPr>
            <p:ph type="title"/>
          </p:nvPr>
        </p:nvSpPr>
        <p:spPr bwMode="auto">
          <a:xfrm>
            <a:off x="893271" y="250561"/>
            <a:ext cx="10216343" cy="888250"/>
          </a:xfrm>
        </p:spPr>
        <p:txBody>
          <a:bodyPr vertOverflow="overflow" horzOverflow="overflow" vert="horz" wrap="square" lIns="0" tIns="46800" rIns="91440" bIns="45720" numCol="1" spcCol="0" rtlCol="0" fromWordArt="0" anchor="ctr" anchorCtr="0" forceAA="0" compatLnSpc="0">
            <a:normAutofit/>
          </a:bodyPr>
          <a:lstStyle/>
          <a:p>
            <a:pPr>
              <a:defRPr/>
            </a:pPr>
            <a:r>
              <a:rPr lang="fr-FR" sz="2700"/>
              <a:t>Rappel des scénarios construits depuis 2023 </a:t>
            </a:r>
            <a:br>
              <a:rPr lang="fr-FR" sz="2400">
                <a:solidFill>
                  <a:schemeClr val="tx1"/>
                </a:solidFill>
              </a:rPr>
            </a:br>
            <a:endParaRPr lang="fr-FR" sz="2700"/>
          </a:p>
        </p:txBody>
      </p:sp>
      <p:sp>
        <p:nvSpPr>
          <p:cNvPr id="721461202" name="Sous-titre 3"/>
          <p:cNvSpPr>
            <a:spLocks noGrp="1"/>
          </p:cNvSpPr>
          <p:nvPr>
            <p:ph type="subTitle" idx="10"/>
          </p:nvPr>
        </p:nvSpPr>
        <p:spPr bwMode="auto">
          <a:xfrm>
            <a:off x="835933" y="694686"/>
            <a:ext cx="9680171" cy="679018"/>
          </a:xfrm>
        </p:spPr>
        <p:txBody>
          <a:bodyPr>
            <a:normAutofit/>
          </a:bodyPr>
          <a:lstStyle/>
          <a:p>
            <a:pPr>
              <a:defRPr/>
            </a:pPr>
            <a:r>
              <a:rPr lang="fr-FR" sz="2000" b="0" i="0" u="none" strike="noStrike" cap="none" spc="0">
                <a:solidFill>
                  <a:srgbClr val="275662"/>
                </a:solidFill>
                <a:latin typeface="+mn-lt"/>
                <a:ea typeface="+mn-ea"/>
                <a:cs typeface="+mn-cs"/>
              </a:rPr>
              <a:t>Déclinaison locale des trajectoires de développement socio-économique du GIEC (O’neill et al. 2017)</a:t>
            </a:r>
            <a:r>
              <a:rPr lang="fr-FR" sz="2000"/>
              <a:t> qu’on découple finalement des scénarios climatiques</a:t>
            </a:r>
            <a:endParaRPr lang="fr-FR"/>
          </a:p>
        </p:txBody>
      </p:sp>
      <p:sp>
        <p:nvSpPr>
          <p:cNvPr id="1462172562" name="Espace réservé du texte 2"/>
          <p:cNvSpPr>
            <a:spLocks noGrp="1"/>
          </p:cNvSpPr>
          <p:nvPr>
            <p:ph type="body" idx="1"/>
          </p:nvPr>
        </p:nvSpPr>
        <p:spPr bwMode="auto">
          <a:xfrm>
            <a:off x="1069963" y="1538287"/>
            <a:ext cx="9348099" cy="4596293"/>
          </a:xfrm>
        </p:spPr>
        <p:txBody>
          <a:bodyPr>
            <a:normAutofit fontScale="25000" lnSpcReduction="20000"/>
          </a:bodyPr>
          <a:lstStyle/>
          <a:p>
            <a:pPr>
              <a:defRPr/>
            </a:pPr>
            <a:r>
              <a:rPr lang="fr-FR" sz="7200" b="1" i="0" u="none" strike="noStrike" cap="none" dirty="0">
                <a:ln>
                  <a:noFill/>
                </a:ln>
                <a:solidFill>
                  <a:schemeClr val="accent6"/>
                </a:solidFill>
              </a:rPr>
              <a:t>S1-  Régional écologique </a:t>
            </a:r>
            <a:r>
              <a:rPr lang="fr-FR" sz="7200" b="0" i="0" u="none" strike="noStrike" cap="none" dirty="0">
                <a:ln>
                  <a:noFill/>
                </a:ln>
                <a:solidFill>
                  <a:schemeClr val="accent6"/>
                </a:solidFill>
              </a:rPr>
              <a:t>- </a:t>
            </a:r>
            <a:r>
              <a:rPr lang="fr-FR" sz="7200" dirty="0">
                <a:solidFill>
                  <a:schemeClr val="accent6"/>
                </a:solidFill>
              </a:rPr>
              <a:t>Virage vers la</a:t>
            </a:r>
            <a:r>
              <a:rPr lang="fr-FR" sz="7200" b="1" dirty="0">
                <a:solidFill>
                  <a:schemeClr val="accent6"/>
                </a:solidFill>
              </a:rPr>
              <a:t> diversification </a:t>
            </a:r>
            <a:r>
              <a:rPr lang="fr-FR" sz="7200" dirty="0">
                <a:solidFill>
                  <a:schemeClr val="accent6"/>
                </a:solidFill>
              </a:rPr>
              <a:t>soutenu grâce à un effort de structuration de filières émergentes, maintien d’une viticulture de qualité</a:t>
            </a:r>
            <a:endParaRPr dirty="0"/>
          </a:p>
          <a:p>
            <a:pPr>
              <a:defRPr/>
            </a:pPr>
            <a:r>
              <a:rPr lang="fr-FR" sz="7200" i="0" u="none" strike="noStrike" cap="none" dirty="0">
                <a:ln>
                  <a:noFill/>
                </a:ln>
                <a:solidFill>
                  <a:schemeClr val="accent6"/>
                </a:solidFill>
              </a:rPr>
              <a:t>L’agriculture se réoriente vers des cultures alimentaires </a:t>
            </a:r>
            <a:r>
              <a:rPr lang="fr-FR" sz="7200" dirty="0">
                <a:solidFill>
                  <a:schemeClr val="accent6"/>
                </a:solidFill>
              </a:rPr>
              <a:t>sur une partie des terres aujourd’hui irriguée en vigne. L</a:t>
            </a:r>
            <a:r>
              <a:rPr lang="fr-FR" sz="7200" b="1" i="0" u="none" strike="noStrike" cap="none" dirty="0">
                <a:ln>
                  <a:noFill/>
                </a:ln>
                <a:solidFill>
                  <a:schemeClr val="accent6"/>
                </a:solidFill>
              </a:rPr>
              <a:t>’agroécologie</a:t>
            </a:r>
            <a:r>
              <a:rPr lang="fr-FR" sz="7200" i="0" u="none" strike="noStrike" cap="none" dirty="0">
                <a:ln>
                  <a:noFill/>
                </a:ln>
                <a:solidFill>
                  <a:schemeClr val="accent6"/>
                </a:solidFill>
              </a:rPr>
              <a:t> se développe grâce à des soutiens publics et le développement équilibré des territoires. </a:t>
            </a:r>
            <a:endParaRPr dirty="0"/>
          </a:p>
          <a:p>
            <a:pPr>
              <a:defRPr/>
            </a:pPr>
            <a:r>
              <a:rPr lang="fr-FR" sz="7200" dirty="0">
                <a:solidFill>
                  <a:schemeClr val="accent1"/>
                </a:solidFill>
              </a:rPr>
              <a:t>EAU : </a:t>
            </a:r>
            <a:r>
              <a:rPr lang="fr-FR" sz="7200" b="0" i="0" u="none" strike="noStrike" cap="none" dirty="0">
                <a:ln>
                  <a:noFill/>
                </a:ln>
                <a:solidFill>
                  <a:schemeClr val="accent1"/>
                </a:solidFill>
              </a:rPr>
              <a:t>La gestion de l’eau exclut le développement de grandes infrastructures et repose sur de petits réservoirs, une production hydroélectrique optimisée et une gouvernance renouvelée</a:t>
            </a:r>
            <a:endParaRPr lang="fr-FR" sz="7200" b="1" i="0" u="none" strike="noStrike" cap="none" dirty="0">
              <a:ln>
                <a:noFill/>
              </a:ln>
              <a:solidFill>
                <a:srgbClr val="3C4043"/>
              </a:solidFill>
            </a:endParaRPr>
          </a:p>
          <a:p>
            <a:pPr>
              <a:defRPr/>
            </a:pPr>
            <a:r>
              <a:rPr lang="fr-FR" sz="7200" b="1" i="0" u="none" strike="noStrike" cap="none" dirty="0">
                <a:ln>
                  <a:noFill/>
                </a:ln>
                <a:solidFill>
                  <a:schemeClr val="bg1">
                    <a:lumMod val="50000"/>
                  </a:schemeClr>
                </a:solidFill>
              </a:rPr>
              <a:t>S4 : Libéral, écologie subie. </a:t>
            </a:r>
            <a:r>
              <a:rPr lang="fr-FR" sz="7200" i="0" u="none" strike="noStrike" cap="none" dirty="0">
                <a:ln>
                  <a:noFill/>
                </a:ln>
                <a:solidFill>
                  <a:schemeClr val="bg1">
                    <a:lumMod val="50000"/>
                  </a:schemeClr>
                </a:solidFill>
              </a:rPr>
              <a:t>N</a:t>
            </a:r>
            <a:r>
              <a:rPr lang="fr-FR" sz="7200" dirty="0">
                <a:solidFill>
                  <a:schemeClr val="bg1">
                    <a:lumMod val="50000"/>
                  </a:schemeClr>
                </a:solidFill>
              </a:rPr>
              <a:t>ombreuses exploitations agricoles ont cessé leur activité et les vignes des zones moins productives sont abandonnées (&gt;-50%), beaucoup </a:t>
            </a:r>
            <a:r>
              <a:rPr lang="fr-FR" sz="7200" b="1" dirty="0">
                <a:solidFill>
                  <a:schemeClr val="bg1">
                    <a:lumMod val="50000"/>
                  </a:schemeClr>
                </a:solidFill>
              </a:rPr>
              <a:t>d’enfrichement</a:t>
            </a:r>
            <a:r>
              <a:rPr lang="fr-FR" sz="7200" dirty="0">
                <a:solidFill>
                  <a:schemeClr val="bg1">
                    <a:lumMod val="50000"/>
                  </a:schemeClr>
                </a:solidFill>
              </a:rPr>
              <a:t>. </a:t>
            </a:r>
            <a:r>
              <a:rPr lang="fr-FR" sz="7200" b="1" dirty="0">
                <a:solidFill>
                  <a:schemeClr val="bg1">
                    <a:lumMod val="50000"/>
                  </a:schemeClr>
                </a:solidFill>
              </a:rPr>
              <a:t>Pe</a:t>
            </a:r>
            <a:r>
              <a:rPr lang="fr-FR" sz="7200" b="1" i="0" u="none" strike="noStrike" cap="none" dirty="0">
                <a:ln>
                  <a:noFill/>
                </a:ln>
                <a:solidFill>
                  <a:schemeClr val="bg1">
                    <a:lumMod val="50000"/>
                  </a:schemeClr>
                </a:solidFill>
              </a:rPr>
              <a:t>tites exploitations diversifiées </a:t>
            </a:r>
            <a:r>
              <a:rPr lang="fr-FR" sz="7200" b="0" i="0" u="none" strike="noStrike" cap="none" dirty="0">
                <a:ln>
                  <a:noFill/>
                </a:ln>
                <a:solidFill>
                  <a:schemeClr val="bg1">
                    <a:lumMod val="50000"/>
                  </a:schemeClr>
                </a:solidFill>
              </a:rPr>
              <a:t>qui s'appuient sur des circuits courts mais ont de faibles revenus. </a:t>
            </a:r>
            <a:endParaRPr dirty="0"/>
          </a:p>
          <a:p>
            <a:pPr>
              <a:defRPr/>
            </a:pPr>
            <a:r>
              <a:rPr lang="fr-FR" sz="7200" b="0" i="0" u="none" strike="noStrike" cap="none" dirty="0">
                <a:ln>
                  <a:noFill/>
                </a:ln>
                <a:solidFill>
                  <a:schemeClr val="accent1"/>
                </a:solidFill>
              </a:rPr>
              <a:t>EAU : Il n'y a pas de grand projet collectif de gestion de l'eau, mais de nombreux aménagements mal contrôlés de stockage individuel et de puits. </a:t>
            </a:r>
            <a:endParaRPr lang="fr-FR" sz="7200" b="1" i="0" u="none" strike="noStrike" cap="none" dirty="0">
              <a:ln>
                <a:noFill/>
              </a:ln>
              <a:solidFill>
                <a:srgbClr val="3C4043"/>
              </a:solidFill>
            </a:endParaRPr>
          </a:p>
          <a:p>
            <a:pPr>
              <a:defRPr/>
            </a:pPr>
            <a:r>
              <a:rPr lang="fr-FR" sz="7200" b="1" i="0" u="none" strike="noStrike" cap="none" dirty="0">
                <a:ln>
                  <a:noFill/>
                </a:ln>
                <a:solidFill>
                  <a:schemeClr val="accent2">
                    <a:lumMod val="75000"/>
                  </a:schemeClr>
                </a:solidFill>
              </a:rPr>
              <a:t>S5 : Libéral carboné :  développement économique à forte intensité de GES</a:t>
            </a:r>
            <a:r>
              <a:rPr lang="fr-FR" sz="7200" b="0" i="0" u="none" strike="noStrike" cap="none" dirty="0">
                <a:ln>
                  <a:noFill/>
                </a:ln>
                <a:solidFill>
                  <a:schemeClr val="accent2">
                    <a:lumMod val="75000"/>
                  </a:schemeClr>
                </a:solidFill>
              </a:rPr>
              <a:t>, des exploitations agricoles intensives, la viticulture de plaine s’est maintenu et intégrés aux marchés nationaux &amp; mondiaux. </a:t>
            </a:r>
            <a:endParaRPr dirty="0"/>
          </a:p>
          <a:p>
            <a:pPr>
              <a:defRPr/>
            </a:pPr>
            <a:r>
              <a:rPr lang="fr-FR" sz="7200" b="0" i="0" u="none" strike="noStrike" cap="none" dirty="0">
                <a:ln>
                  <a:noFill/>
                </a:ln>
                <a:solidFill>
                  <a:schemeClr val="accent2">
                    <a:lumMod val="75000"/>
                  </a:schemeClr>
                </a:solidFill>
              </a:rPr>
              <a:t>Quelques projets de diversification intensif en capital ont vu le jour.</a:t>
            </a:r>
            <a:endParaRPr lang="fr-FR" sz="7200" dirty="0">
              <a:solidFill>
                <a:schemeClr val="accent2">
                  <a:lumMod val="75000"/>
                </a:schemeClr>
              </a:solidFill>
            </a:endParaRPr>
          </a:p>
          <a:p>
            <a:pPr>
              <a:defRPr/>
            </a:pPr>
            <a:r>
              <a:rPr lang="fr-FR" sz="7200" dirty="0">
                <a:solidFill>
                  <a:schemeClr val="accent1"/>
                </a:solidFill>
              </a:rPr>
              <a:t>EAU : </a:t>
            </a:r>
            <a:r>
              <a:rPr lang="fr-FR" sz="7200" b="0" i="0" u="none" strike="noStrike" cap="none" dirty="0">
                <a:ln>
                  <a:noFill/>
                </a:ln>
                <a:solidFill>
                  <a:schemeClr val="accent1"/>
                </a:solidFill>
              </a:rPr>
              <a:t>Les ressources en eau ont été développées avec de grands projets de développement de l'irrigation facilités par une faible réglementation de l'approvisionnement en eau et des politiques de développement de l'accès.</a:t>
            </a:r>
            <a:endParaRPr dirty="0"/>
          </a:p>
          <a:p>
            <a:pPr>
              <a:defRPr/>
            </a:pPr>
            <a:endParaRPr lang="fr-FR" sz="7200" b="1" i="0" u="none" strike="noStrike" cap="none" dirty="0">
              <a:ln>
                <a:noFill/>
              </a:ln>
              <a:solidFill>
                <a:srgbClr val="3C4043"/>
              </a:solidFill>
            </a:endParaRPr>
          </a:p>
          <a:p>
            <a:pPr>
              <a:defRPr/>
            </a:pP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5461486" name="Titre 1"/>
          <p:cNvSpPr>
            <a:spLocks noGrp="1"/>
          </p:cNvSpPr>
          <p:nvPr>
            <p:ph type="title"/>
          </p:nvPr>
        </p:nvSpPr>
        <p:spPr bwMode="auto"/>
        <p:txBody>
          <a:bodyPr/>
          <a:lstStyle/>
          <a:p>
            <a:pPr>
              <a:defRPr/>
            </a:pPr>
            <a:r>
              <a:rPr lang="fr-FR"/>
              <a:t>Choix des scénarios climatiques</a:t>
            </a:r>
            <a:endParaRPr lang="en-GB"/>
          </a:p>
        </p:txBody>
      </p:sp>
      <p:sp>
        <p:nvSpPr>
          <p:cNvPr id="1009410191" name="Espace réservé du contenu 2"/>
          <p:cNvSpPr>
            <a:spLocks noGrp="1"/>
          </p:cNvSpPr>
          <p:nvPr>
            <p:ph idx="1"/>
          </p:nvPr>
        </p:nvSpPr>
        <p:spPr bwMode="auto">
          <a:xfrm>
            <a:off x="628650" y="1074146"/>
            <a:ext cx="7886700" cy="889169"/>
          </a:xfrm>
        </p:spPr>
        <p:txBody>
          <a:bodyPr vertOverflow="overflow" horzOverflow="overflow" vert="horz" wrap="square" lIns="91440" tIns="45720" rIns="91440" bIns="45720" numCol="1" spcCol="0" rtlCol="0" fromWordArt="0" anchor="t" anchorCtr="0" forceAA="0" compatLnSpc="0">
            <a:normAutofit fontScale="70000" lnSpcReduction="6000"/>
          </a:bodyPr>
          <a:lstStyle/>
          <a:p>
            <a:pPr algn="l">
              <a:defRPr/>
            </a:pPr>
            <a:r>
              <a:rPr lang="en-GB" sz="3400" b="0" i="0">
                <a:solidFill>
                  <a:srgbClr val="3F4350"/>
                </a:solidFill>
                <a:latin typeface="Open Sans"/>
              </a:rPr>
              <a:t>Alignement du </a:t>
            </a:r>
            <a:r>
              <a:rPr lang="fr-FR" sz="3400" b="0" i="0">
                <a:solidFill>
                  <a:srgbClr val="3F4350"/>
                </a:solidFill>
                <a:latin typeface="Open Sans"/>
              </a:rPr>
              <a:t>choix </a:t>
            </a:r>
            <a:r>
              <a:rPr lang="en-GB" sz="3400" b="0" i="0">
                <a:solidFill>
                  <a:srgbClr val="3F4350"/>
                </a:solidFill>
                <a:latin typeface="Open Sans"/>
              </a:rPr>
              <a:t>des scenarios climatiques avec </a:t>
            </a:r>
            <a:endParaRPr/>
          </a:p>
          <a:p>
            <a:pPr algn="l">
              <a:defRPr/>
            </a:pPr>
            <a:r>
              <a:rPr lang="en-GB" sz="3400" b="0" i="0">
                <a:solidFill>
                  <a:srgbClr val="3F4350"/>
                </a:solidFill>
                <a:latin typeface="Open Sans"/>
              </a:rPr>
              <a:t>4 narratifs climatiques :</a:t>
            </a:r>
          </a:p>
        </p:txBody>
      </p:sp>
      <p:pic>
        <p:nvPicPr>
          <p:cNvPr id="470314660" name="Image 470314659"/>
          <p:cNvPicPr>
            <a:picLocks noChangeAspect="1"/>
          </p:cNvPicPr>
          <p:nvPr/>
        </p:nvPicPr>
        <p:blipFill>
          <a:blip r:embed="rId3"/>
          <a:stretch/>
        </p:blipFill>
        <p:spPr bwMode="auto">
          <a:xfrm>
            <a:off x="8418156" y="306809"/>
            <a:ext cx="3377681" cy="1379151"/>
          </a:xfrm>
          <a:prstGeom prst="rect">
            <a:avLst/>
          </a:prstGeom>
        </p:spPr>
      </p:pic>
      <p:graphicFrame>
        <p:nvGraphicFramePr>
          <p:cNvPr id="1675344600" name="Tableau 1675344599"/>
          <p:cNvGraphicFramePr>
            <a:graphicFrameLocks/>
          </p:cNvGraphicFramePr>
          <p:nvPr/>
        </p:nvGraphicFramePr>
        <p:xfrm>
          <a:off x="359508" y="1900528"/>
          <a:ext cx="11573911" cy="1828800"/>
        </p:xfrm>
        <a:graphic>
          <a:graphicData uri="http://schemas.openxmlformats.org/drawingml/2006/table">
            <a:tbl>
              <a:tblPr firstRow="1" bandRow="1">
                <a:tableStyleId>{5C22544A-7EE6-4342-B048-85BDC9FD1C3A}</a:tableStyleId>
              </a:tblPr>
              <a:tblGrid>
                <a:gridCol w="1176518">
                  <a:extLst>
                    <a:ext uri="{9D8B030D-6E8A-4147-A177-3AD203B41FA5}">
                      <a16:colId xmlns:a16="http://schemas.microsoft.com/office/drawing/2014/main" val="20000"/>
                    </a:ext>
                  </a:extLst>
                </a:gridCol>
                <a:gridCol w="6743480">
                  <a:extLst>
                    <a:ext uri="{9D8B030D-6E8A-4147-A177-3AD203B41FA5}">
                      <a16:colId xmlns:a16="http://schemas.microsoft.com/office/drawing/2014/main" val="20001"/>
                    </a:ext>
                  </a:extLst>
                </a:gridCol>
                <a:gridCol w="3653913">
                  <a:extLst>
                    <a:ext uri="{9D8B030D-6E8A-4147-A177-3AD203B41FA5}">
                      <a16:colId xmlns:a16="http://schemas.microsoft.com/office/drawing/2014/main" val="20002"/>
                    </a:ext>
                  </a:extLst>
                </a:gridCol>
              </a:tblGrid>
              <a:tr h="365760">
                <a:tc>
                  <a:txBody>
                    <a:bodyPr/>
                    <a:lstStyle/>
                    <a:p>
                      <a:pPr>
                        <a:defRPr/>
                      </a:pPr>
                      <a:r>
                        <a:rPr sz="1600"/>
                        <a:t>Narratif</a:t>
                      </a:r>
                    </a:p>
                  </a:txBody>
                  <a:tcPr/>
                </a:tc>
                <a:tc>
                  <a:txBody>
                    <a:bodyPr/>
                    <a:lstStyle/>
                    <a:p>
                      <a:pPr>
                        <a:defRPr/>
                      </a:pPr>
                      <a:r>
                        <a:rPr sz="1600"/>
                        <a:t>Description</a:t>
                      </a:r>
                    </a:p>
                  </a:txBody>
                  <a:tcPr/>
                </a:tc>
                <a:tc>
                  <a:txBody>
                    <a:bodyPr/>
                    <a:lstStyle/>
                    <a:p>
                      <a:pPr>
                        <a:defRPr/>
                      </a:pPr>
                      <a:r>
                        <a:rPr sz="1600"/>
                        <a:t>Scenario climatique</a:t>
                      </a:r>
                    </a:p>
                  </a:txBody>
                  <a:tcPr/>
                </a:tc>
                <a:extLst>
                  <a:ext uri="{0D108BD9-81ED-4DB2-BD59-A6C34878D82A}">
                    <a16:rowId xmlns:a16="http://schemas.microsoft.com/office/drawing/2014/main" val="10000"/>
                  </a:ext>
                </a:extLst>
              </a:tr>
              <a:tr h="365760">
                <a:tc>
                  <a:txBody>
                    <a:bodyPr/>
                    <a:lstStyle/>
                    <a:p>
                      <a:pPr>
                        <a:defRPr/>
                      </a:pPr>
                      <a:r>
                        <a:rPr sz="1600">
                          <a:solidFill>
                            <a:schemeClr val="bg1"/>
                          </a:solidFill>
                        </a:rPr>
                        <a:t>Violet</a:t>
                      </a:r>
                    </a:p>
                  </a:txBody>
                  <a:tcPr>
                    <a:solidFill>
                      <a:srgbClr val="791F5D"/>
                    </a:solidFill>
                  </a:tcPr>
                </a:tc>
                <a:tc>
                  <a:txBody>
                    <a:bodyPr/>
                    <a:lstStyle/>
                    <a:p>
                      <a:pPr>
                        <a:defRPr/>
                      </a:pPr>
                      <a:r>
                        <a:rPr lang="en-GB" sz="1600" b="0" i="0" u="none" strike="noStrike" cap="none" spc="0">
                          <a:solidFill>
                            <a:schemeClr val="bg1"/>
                          </a:solidFill>
                          <a:latin typeface="Open Sans"/>
                          <a:ea typeface="Open Sans"/>
                          <a:cs typeface="Open Sans"/>
                        </a:rPr>
                        <a:t>Fort réchauffement et forts contrastes saisonniers en précipitations</a:t>
                      </a:r>
                      <a:endParaRPr sz="1600">
                        <a:solidFill>
                          <a:schemeClr val="bg1"/>
                        </a:solidFill>
                      </a:endParaRPr>
                    </a:p>
                  </a:txBody>
                  <a:tcPr>
                    <a:solidFill>
                      <a:srgbClr val="791F5D"/>
                    </a:solidFill>
                  </a:tcPr>
                </a:tc>
                <a:tc>
                  <a:txBody>
                    <a:bodyPr/>
                    <a:lstStyle/>
                    <a:p>
                      <a:pPr>
                        <a:defRPr/>
                      </a:pPr>
                      <a:r>
                        <a:rPr sz="1200">
                          <a:solidFill>
                            <a:schemeClr val="bg1"/>
                          </a:solidFill>
                        </a:rPr>
                        <a:t>RCP8.5 </a:t>
                      </a:r>
                      <a:r>
                        <a:rPr lang="en-GB" sz="1200" b="0" i="0" u="none" strike="noStrike" cap="none" spc="0">
                          <a:solidFill>
                            <a:schemeClr val="bg1"/>
                          </a:solidFill>
                          <a:latin typeface="Open Sans"/>
                          <a:ea typeface="Open Sans"/>
                          <a:cs typeface="Open Sans"/>
                        </a:rPr>
                        <a:t>HadGEM2-ES</a:t>
                      </a:r>
                      <a:r>
                        <a:rPr sz="1200">
                          <a:solidFill>
                            <a:schemeClr val="bg1"/>
                          </a:solidFill>
                        </a:rPr>
                        <a:t> </a:t>
                      </a:r>
                      <a:r>
                        <a:rPr lang="en-GB" sz="1200" b="0" i="0" u="none" strike="noStrike" cap="none" spc="0">
                          <a:solidFill>
                            <a:schemeClr val="bg1"/>
                          </a:solidFill>
                          <a:latin typeface="Open Sans"/>
                          <a:ea typeface="Open Sans"/>
                          <a:cs typeface="Open Sans"/>
                        </a:rPr>
                        <a:t>CCLM4-8-17</a:t>
                      </a:r>
                      <a:r>
                        <a:rPr sz="1200">
                          <a:solidFill>
                            <a:schemeClr val="bg1"/>
                          </a:solidFill>
                        </a:rPr>
                        <a:t> </a:t>
                      </a:r>
                      <a:r>
                        <a:rPr lang="en-GB" sz="1200" b="0" i="0" u="none" strike="noStrike" cap="none" spc="0">
                          <a:solidFill>
                            <a:schemeClr val="bg1"/>
                          </a:solidFill>
                          <a:latin typeface="Open Sans"/>
                          <a:ea typeface="Open Sans"/>
                          <a:cs typeface="Open Sans"/>
                        </a:rPr>
                        <a:t>ADAMONT</a:t>
                      </a:r>
                      <a:endParaRPr sz="1200">
                        <a:solidFill>
                          <a:schemeClr val="bg1"/>
                        </a:solidFill>
                      </a:endParaRPr>
                    </a:p>
                  </a:txBody>
                  <a:tcPr>
                    <a:solidFill>
                      <a:srgbClr val="791F5D"/>
                    </a:solidFill>
                  </a:tcPr>
                </a:tc>
                <a:extLst>
                  <a:ext uri="{0D108BD9-81ED-4DB2-BD59-A6C34878D82A}">
                    <a16:rowId xmlns:a16="http://schemas.microsoft.com/office/drawing/2014/main" val="10001"/>
                  </a:ext>
                </a:extLst>
              </a:tr>
              <a:tr h="365760">
                <a:tc>
                  <a:txBody>
                    <a:bodyPr/>
                    <a:lstStyle/>
                    <a:p>
                      <a:pPr>
                        <a:defRPr/>
                      </a:pPr>
                      <a:r>
                        <a:rPr sz="1600">
                          <a:solidFill>
                            <a:schemeClr val="tx1"/>
                          </a:solidFill>
                        </a:rPr>
                        <a:t>Orange</a:t>
                      </a:r>
                    </a:p>
                  </a:txBody>
                  <a:tcPr>
                    <a:solidFill>
                      <a:srgbClr val="E09B2F"/>
                    </a:solidFill>
                  </a:tcPr>
                </a:tc>
                <a:tc>
                  <a:txBody>
                    <a:bodyPr/>
                    <a:lstStyle/>
                    <a:p>
                      <a:pPr>
                        <a:defRPr/>
                      </a:pPr>
                      <a:r>
                        <a:rPr lang="en-GB" sz="1600" b="0" i="0" u="none" strike="noStrike" cap="none" spc="0">
                          <a:solidFill>
                            <a:schemeClr val="tx1"/>
                          </a:solidFill>
                          <a:latin typeface="Open Sans"/>
                          <a:ea typeface="Open Sans"/>
                          <a:cs typeface="Open Sans"/>
                        </a:rPr>
                        <a:t>Fort réchauffement et fort assèchement en été (et en annuel)</a:t>
                      </a:r>
                      <a:endParaRPr sz="1600">
                        <a:solidFill>
                          <a:schemeClr val="tx1"/>
                        </a:solidFill>
                      </a:endParaRPr>
                    </a:p>
                  </a:txBody>
                  <a:tcPr>
                    <a:solidFill>
                      <a:srgbClr val="E09B2F"/>
                    </a:solidFill>
                  </a:tcPr>
                </a:tc>
                <a:tc>
                  <a:txBody>
                    <a:bodyPr/>
                    <a:lstStyle/>
                    <a:p>
                      <a:pPr>
                        <a:defRPr/>
                      </a:pPr>
                      <a:r>
                        <a:rPr sz="1200">
                          <a:solidFill>
                            <a:schemeClr val="tx1"/>
                          </a:solidFill>
                        </a:rPr>
                        <a:t>RCP8.5 </a:t>
                      </a:r>
                      <a:r>
                        <a:rPr lang="en-GB" sz="1200" b="0" i="0" u="none" strike="noStrike" cap="none" spc="0">
                          <a:solidFill>
                            <a:schemeClr val="tx1"/>
                          </a:solidFill>
                          <a:latin typeface="Open Sans"/>
                          <a:ea typeface="Open Sans"/>
                          <a:cs typeface="Open Sans"/>
                        </a:rPr>
                        <a:t>EC-EARTH</a:t>
                      </a:r>
                      <a:r>
                        <a:rPr sz="1200">
                          <a:solidFill>
                            <a:schemeClr val="tx1"/>
                          </a:solidFill>
                        </a:rPr>
                        <a:t> </a:t>
                      </a:r>
                      <a:r>
                        <a:rPr lang="en-GB" sz="1200" b="0" i="0" u="none" strike="noStrike" cap="none" spc="0">
                          <a:solidFill>
                            <a:schemeClr val="tx1"/>
                          </a:solidFill>
                          <a:latin typeface="Open Sans"/>
                          <a:ea typeface="Open Sans"/>
                          <a:cs typeface="Open Sans"/>
                        </a:rPr>
                        <a:t>HadREM3-GA7</a:t>
                      </a:r>
                      <a:r>
                        <a:rPr sz="1200">
                          <a:solidFill>
                            <a:schemeClr val="tx1"/>
                          </a:solidFill>
                        </a:rPr>
                        <a:t> ADAMONT</a:t>
                      </a:r>
                    </a:p>
                  </a:txBody>
                  <a:tcPr>
                    <a:solidFill>
                      <a:srgbClr val="E09B2F"/>
                    </a:solidFill>
                  </a:tcPr>
                </a:tc>
                <a:extLst>
                  <a:ext uri="{0D108BD9-81ED-4DB2-BD59-A6C34878D82A}">
                    <a16:rowId xmlns:a16="http://schemas.microsoft.com/office/drawing/2014/main" val="10002"/>
                  </a:ext>
                </a:extLst>
              </a:tr>
              <a:tr h="365760">
                <a:tc>
                  <a:txBody>
                    <a:bodyPr/>
                    <a:lstStyle/>
                    <a:p>
                      <a:pPr>
                        <a:defRPr/>
                      </a:pPr>
                      <a:r>
                        <a:rPr lang="fr-FR" sz="1600">
                          <a:solidFill>
                            <a:schemeClr val="tx1"/>
                          </a:solidFill>
                        </a:rPr>
                        <a:t>Jaune</a:t>
                      </a:r>
                      <a:endParaRPr sz="1600">
                        <a:solidFill>
                          <a:schemeClr val="tx1"/>
                        </a:solidFill>
                      </a:endParaRPr>
                    </a:p>
                  </a:txBody>
                  <a:tcPr>
                    <a:solidFill>
                      <a:srgbClr val="EECC66"/>
                    </a:solidFill>
                  </a:tcPr>
                </a:tc>
                <a:tc>
                  <a:txBody>
                    <a:bodyPr/>
                    <a:lstStyle/>
                    <a:p>
                      <a:pPr>
                        <a:defRPr/>
                      </a:pPr>
                      <a:r>
                        <a:rPr lang="en-GB" sz="1600" b="0" i="0" u="none" strike="noStrike" cap="none" spc="0">
                          <a:solidFill>
                            <a:schemeClr val="tx1"/>
                          </a:solidFill>
                          <a:latin typeface="Open Sans"/>
                          <a:ea typeface="Open Sans"/>
                          <a:cs typeface="Open Sans"/>
                        </a:rPr>
                        <a:t>Changements futurs relativement peu marqués</a:t>
                      </a:r>
                      <a:endParaRPr sz="1600">
                        <a:solidFill>
                          <a:schemeClr val="tx1"/>
                        </a:solidFill>
                      </a:endParaRPr>
                    </a:p>
                  </a:txBody>
                  <a:tcPr>
                    <a:solidFill>
                      <a:srgbClr val="EECC66"/>
                    </a:solidFill>
                  </a:tcPr>
                </a:tc>
                <a:tc>
                  <a:txBody>
                    <a:bodyPr/>
                    <a:lstStyle/>
                    <a:p>
                      <a:pPr>
                        <a:defRPr/>
                      </a:pPr>
                      <a:r>
                        <a:rPr sz="1200">
                          <a:solidFill>
                            <a:schemeClr val="tx1"/>
                          </a:solidFill>
                        </a:rPr>
                        <a:t>RCP8.5 </a:t>
                      </a:r>
                      <a:r>
                        <a:rPr lang="en-GB" sz="1200" b="0" i="0" u="none" strike="noStrike" cap="none" spc="0">
                          <a:solidFill>
                            <a:schemeClr val="tx1"/>
                          </a:solidFill>
                          <a:latin typeface="Open Sans"/>
                          <a:ea typeface="Open Sans"/>
                          <a:cs typeface="Open Sans"/>
                        </a:rPr>
                        <a:t>CNRM-CM5</a:t>
                      </a:r>
                      <a:r>
                        <a:rPr sz="1200">
                          <a:solidFill>
                            <a:schemeClr val="tx1"/>
                          </a:solidFill>
                        </a:rPr>
                        <a:t> </a:t>
                      </a:r>
                      <a:r>
                        <a:rPr lang="en-GB" sz="1200" b="0" i="0" u="none" strike="noStrike" cap="none" spc="0">
                          <a:solidFill>
                            <a:schemeClr val="tx1"/>
                          </a:solidFill>
                          <a:latin typeface="Open Sans"/>
                          <a:ea typeface="Open Sans"/>
                          <a:cs typeface="Open Sans"/>
                        </a:rPr>
                        <a:t>ALADIN63</a:t>
                      </a:r>
                      <a:r>
                        <a:rPr sz="1200">
                          <a:solidFill>
                            <a:schemeClr val="tx1"/>
                          </a:solidFill>
                        </a:rPr>
                        <a:t> ADAMONT</a:t>
                      </a:r>
                    </a:p>
                  </a:txBody>
                  <a:tcPr>
                    <a:solidFill>
                      <a:srgbClr val="EECC66"/>
                    </a:solidFill>
                  </a:tcPr>
                </a:tc>
                <a:extLst>
                  <a:ext uri="{0D108BD9-81ED-4DB2-BD59-A6C34878D82A}">
                    <a16:rowId xmlns:a16="http://schemas.microsoft.com/office/drawing/2014/main" val="10003"/>
                  </a:ext>
                </a:extLst>
              </a:tr>
              <a:tr h="365760">
                <a:tc>
                  <a:txBody>
                    <a:bodyPr/>
                    <a:lstStyle/>
                    <a:p>
                      <a:pPr>
                        <a:defRPr/>
                      </a:pPr>
                      <a:r>
                        <a:rPr sz="1600">
                          <a:solidFill>
                            <a:schemeClr val="tx1"/>
                          </a:solidFill>
                        </a:rPr>
                        <a:t>Vert</a:t>
                      </a:r>
                    </a:p>
                  </a:txBody>
                  <a:tcPr>
                    <a:solidFill>
                      <a:srgbClr val="569A71"/>
                    </a:solidFill>
                  </a:tcPr>
                </a:tc>
                <a:tc>
                  <a:txBody>
                    <a:bodyPr/>
                    <a:lstStyle/>
                    <a:p>
                      <a:pPr>
                        <a:defRPr/>
                      </a:pPr>
                      <a:r>
                        <a:rPr sz="1600">
                          <a:solidFill>
                            <a:schemeClr val="tx1"/>
                          </a:solidFill>
                        </a:rPr>
                        <a:t>R</a:t>
                      </a:r>
                      <a:r>
                        <a:rPr lang="en-GB" sz="1600" b="0" i="0" u="none" strike="noStrike" cap="none" spc="0">
                          <a:solidFill>
                            <a:schemeClr val="tx1"/>
                          </a:solidFill>
                          <a:latin typeface="Open Sans"/>
                          <a:ea typeface="Open Sans"/>
                          <a:cs typeface="Open Sans"/>
                        </a:rPr>
                        <a:t>échauffement marqué et augmentation des précipitations</a:t>
                      </a:r>
                      <a:endParaRPr sz="1600">
                        <a:solidFill>
                          <a:schemeClr val="tx1"/>
                        </a:solidFill>
                      </a:endParaRPr>
                    </a:p>
                  </a:txBody>
                  <a:tcPr>
                    <a:solidFill>
                      <a:srgbClr val="569A71"/>
                    </a:solidFill>
                  </a:tcPr>
                </a:tc>
                <a:tc>
                  <a:txBody>
                    <a:bodyPr/>
                    <a:lstStyle/>
                    <a:p>
                      <a:pPr>
                        <a:defRPr/>
                      </a:pPr>
                      <a:r>
                        <a:rPr sz="1200">
                          <a:solidFill>
                            <a:schemeClr val="tx1"/>
                          </a:solidFill>
                        </a:rPr>
                        <a:t>RCP8.5 </a:t>
                      </a:r>
                      <a:r>
                        <a:rPr lang="en-GB" sz="1200" b="0" i="0" u="none" strike="noStrike" cap="none" spc="0">
                          <a:solidFill>
                            <a:schemeClr val="tx1"/>
                          </a:solidFill>
                          <a:latin typeface="Open Sans"/>
                          <a:ea typeface="Open Sans"/>
                          <a:cs typeface="Open Sans"/>
                        </a:rPr>
                        <a:t>HadGEM2-ES</a:t>
                      </a:r>
                      <a:r>
                        <a:rPr sz="1200">
                          <a:solidFill>
                            <a:schemeClr val="tx1"/>
                          </a:solidFill>
                        </a:rPr>
                        <a:t> </a:t>
                      </a:r>
                      <a:r>
                        <a:rPr lang="en-GB" sz="1200" b="0" i="0" u="none" strike="noStrike" cap="none" spc="0">
                          <a:solidFill>
                            <a:schemeClr val="tx1"/>
                          </a:solidFill>
                          <a:latin typeface="Open Sans"/>
                          <a:ea typeface="Open Sans"/>
                          <a:cs typeface="Open Sans"/>
                        </a:rPr>
                        <a:t>ALADIN63</a:t>
                      </a:r>
                      <a:r>
                        <a:rPr sz="1200">
                          <a:solidFill>
                            <a:schemeClr val="tx1"/>
                          </a:solidFill>
                        </a:rPr>
                        <a:t> ADAMONT</a:t>
                      </a:r>
                    </a:p>
                  </a:txBody>
                  <a:tcPr>
                    <a:solidFill>
                      <a:srgbClr val="569A71"/>
                    </a:solidFill>
                  </a:tcPr>
                </a:tc>
                <a:extLst>
                  <a:ext uri="{0D108BD9-81ED-4DB2-BD59-A6C34878D82A}">
                    <a16:rowId xmlns:a16="http://schemas.microsoft.com/office/drawing/2014/main" val="10004"/>
                  </a:ext>
                </a:extLst>
              </a:tr>
            </a:tbl>
          </a:graphicData>
        </a:graphic>
      </p:graphicFrame>
      <p:pic>
        <p:nvPicPr>
          <p:cNvPr id="2032228950" name="Image 2032228949"/>
          <p:cNvPicPr>
            <a:picLocks noChangeAspect="1"/>
          </p:cNvPicPr>
          <p:nvPr/>
        </p:nvPicPr>
        <p:blipFill>
          <a:blip r:embed="rId4"/>
          <a:stretch/>
        </p:blipFill>
        <p:spPr bwMode="auto">
          <a:xfrm>
            <a:off x="2362806" y="3855487"/>
            <a:ext cx="9035632" cy="29383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79227588" name="Titre 1"/>
          <p:cNvSpPr>
            <a:spLocks noGrp="1"/>
          </p:cNvSpPr>
          <p:nvPr>
            <p:ph type="title"/>
          </p:nvPr>
        </p:nvSpPr>
        <p:spPr bwMode="auto">
          <a:xfrm>
            <a:off x="628649" y="365126"/>
            <a:ext cx="10296525" cy="765405"/>
          </a:xfrm>
        </p:spPr>
        <p:txBody>
          <a:bodyPr>
            <a:normAutofit/>
          </a:bodyPr>
          <a:lstStyle/>
          <a:p>
            <a:pPr>
              <a:defRPr/>
            </a:pPr>
            <a:r>
              <a:rPr lang="fr-FR"/>
              <a:t>Premiers résultats – discussion sur la forme des résultats</a:t>
            </a:r>
            <a:endParaRPr lang="en-GB"/>
          </a:p>
        </p:txBody>
      </p:sp>
      <p:sp>
        <p:nvSpPr>
          <p:cNvPr id="310559740" name="Espace réservé du contenu 2"/>
          <p:cNvSpPr>
            <a:spLocks noGrp="1"/>
          </p:cNvSpPr>
          <p:nvPr>
            <p:ph idx="1"/>
          </p:nvPr>
        </p:nvSpPr>
        <p:spPr bwMode="auto">
          <a:xfrm>
            <a:off x="628650" y="1424044"/>
            <a:ext cx="10108728" cy="4337192"/>
          </a:xfrm>
        </p:spPr>
        <p:txBody>
          <a:bodyPr vertOverflow="overflow" horzOverflow="overflow" vert="horz" wrap="square" lIns="91440" tIns="45720" rIns="91440" bIns="45720" numCol="1" spcCol="0" rtlCol="0" fromWordArt="0" anchor="t" anchorCtr="0" forceAA="0" compatLnSpc="0">
            <a:normAutofit fontScale="90000" lnSpcReduction="2000"/>
          </a:bodyPr>
          <a:lstStyle/>
          <a:p>
            <a:pPr>
              <a:defRPr/>
            </a:pPr>
            <a:r>
              <a:rPr lang="fr-FR"/>
              <a:t>Quels indicateurs ?</a:t>
            </a:r>
          </a:p>
          <a:p>
            <a:pPr lvl="1">
              <a:defRPr/>
            </a:pPr>
            <a:r>
              <a:rPr lang="fr-FR"/>
              <a:t>Liés à la demande en eau</a:t>
            </a:r>
            <a:endParaRPr/>
          </a:p>
          <a:p>
            <a:pPr lvl="2">
              <a:defRPr/>
            </a:pPr>
            <a:r>
              <a:t>Demande annuelle (par type d’usage ?)</a:t>
            </a:r>
          </a:p>
          <a:p>
            <a:pPr lvl="2">
              <a:defRPr/>
            </a:pPr>
            <a:r>
              <a:t>Prélèvements annuels</a:t>
            </a:r>
          </a:p>
          <a:p>
            <a:pPr lvl="2">
              <a:defRPr/>
            </a:pPr>
            <a:r>
              <a:t>Taux de satisfaction</a:t>
            </a:r>
          </a:p>
          <a:p>
            <a:pPr lvl="1">
              <a:defRPr/>
            </a:pPr>
            <a:r>
              <a:t>Liés à l’environnement</a:t>
            </a:r>
          </a:p>
          <a:p>
            <a:pPr lvl="2">
              <a:defRPr/>
            </a:pPr>
            <a:r>
              <a:t>Nombre de jours annuel sous des seuils d’étiage</a:t>
            </a:r>
          </a:p>
          <a:p>
            <a:pPr lvl="1">
              <a:defRPr/>
            </a:pPr>
            <a:r>
              <a:t>Liés à la production agricole</a:t>
            </a:r>
          </a:p>
          <a:p>
            <a:pPr lvl="2">
              <a:defRPr/>
            </a:pPr>
            <a:r>
              <a:t>Évolution des surfaces par culture ou irriguées</a:t>
            </a:r>
          </a:p>
          <a:p>
            <a:pPr lvl="2">
              <a:defRPr/>
            </a:pPr>
            <a:r>
              <a:t>Évolution des rendements agricoles et du volume de production</a:t>
            </a:r>
          </a:p>
          <a:p>
            <a:pPr>
              <a:defRPr/>
            </a:pPr>
            <a:r>
              <a:rPr lang="fr-FR"/>
              <a:t>Quel format ? : Tableaux, graphiques, cartes</a:t>
            </a:r>
            <a:endParaRPr/>
          </a:p>
          <a:p>
            <a:pPr>
              <a:defRPr/>
            </a:pPr>
            <a:r>
              <a:rPr lang="fr-FR"/>
              <a:t>Échelle : Zones TALANOA ou agrégation Aude aval et Médiane</a:t>
            </a: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02791774" name="Titre 1"/>
          <p:cNvSpPr>
            <a:spLocks noGrp="1"/>
          </p:cNvSpPr>
          <p:nvPr>
            <p:ph type="title"/>
          </p:nvPr>
        </p:nvSpPr>
        <p:spPr bwMode="auto">
          <a:xfrm>
            <a:off x="628650" y="365125"/>
            <a:ext cx="10820791" cy="765405"/>
          </a:xfrm>
        </p:spPr>
        <p:txBody>
          <a:bodyPr vertOverflow="overflow" horzOverflow="overflow" vert="horz" wrap="square" lIns="0" tIns="46800" rIns="91440" bIns="45720" numCol="1" spcCol="0" rtlCol="0" fromWordArt="0" anchor="ctr" anchorCtr="0" forceAA="0" compatLnSpc="0">
            <a:normAutofit/>
          </a:bodyPr>
          <a:lstStyle/>
          <a:p>
            <a:pPr>
              <a:defRPr/>
            </a:pPr>
            <a:r>
              <a:rPr lang="fr-FR"/>
              <a:t>Analyse par simulation / scénario</a:t>
            </a:r>
            <a:r>
              <a:rPr lang="en-GB"/>
              <a:t> (exemples de sorties)</a:t>
            </a:r>
          </a:p>
        </p:txBody>
      </p:sp>
      <p:sp>
        <p:nvSpPr>
          <p:cNvPr id="1008685380" name="Espace réservé du contenu 2"/>
          <p:cNvSpPr>
            <a:spLocks noGrp="1"/>
          </p:cNvSpPr>
          <p:nvPr>
            <p:ph idx="1"/>
          </p:nvPr>
        </p:nvSpPr>
        <p:spPr bwMode="auto">
          <a:xfrm>
            <a:off x="628650" y="1063389"/>
            <a:ext cx="5605160" cy="435190"/>
          </a:xfrm>
        </p:spPr>
        <p:txBody>
          <a:bodyPr vertOverflow="overflow" horzOverflow="overflow" vert="horz" wrap="square" lIns="91440" tIns="45720" rIns="91440" bIns="45720" numCol="1" spcCol="0" rtlCol="0" fromWordArt="0" anchor="t" anchorCtr="0" forceAA="0" compatLnSpc="0">
            <a:normAutofit fontScale="85000" lnSpcReduction="3000"/>
          </a:bodyPr>
          <a:lstStyle/>
          <a:p>
            <a:pPr marL="0" indent="0">
              <a:buFont typeface="Arial"/>
              <a:buNone/>
              <a:defRPr/>
            </a:pPr>
            <a:r>
              <a:rPr lang="en-GB" sz="2200"/>
              <a:t>(SSP5 – narratif “Violet” – Sans stratégie d’adaptation)</a:t>
            </a:r>
            <a:endParaRPr lang="en-GB" sz="1100"/>
          </a:p>
        </p:txBody>
      </p:sp>
      <p:pic>
        <p:nvPicPr>
          <p:cNvPr id="1632797414" name="Image 1632797413"/>
          <p:cNvPicPr>
            <a:picLocks noChangeAspect="1"/>
          </p:cNvPicPr>
          <p:nvPr/>
        </p:nvPicPr>
        <p:blipFill>
          <a:blip r:embed="rId3"/>
          <a:stretch/>
        </p:blipFill>
        <p:spPr bwMode="auto">
          <a:xfrm>
            <a:off x="2137135" y="1498579"/>
            <a:ext cx="9732678" cy="486633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99978654" name="Titre 1"/>
          <p:cNvSpPr>
            <a:spLocks noGrp="1"/>
          </p:cNvSpPr>
          <p:nvPr>
            <p:ph type="title"/>
          </p:nvPr>
        </p:nvSpPr>
        <p:spPr bwMode="auto">
          <a:xfrm>
            <a:off x="628650" y="365125"/>
            <a:ext cx="10820791" cy="765405"/>
          </a:xfrm>
        </p:spPr>
        <p:txBody>
          <a:bodyPr vertOverflow="overflow" horzOverflow="overflow" vert="horz" wrap="square" lIns="0" tIns="46800" rIns="91440" bIns="45720" numCol="1" spcCol="0" rtlCol="0" fromWordArt="0" anchor="ctr" anchorCtr="0" forceAA="0" compatLnSpc="0">
            <a:normAutofit/>
          </a:bodyPr>
          <a:lstStyle/>
          <a:p>
            <a:pPr>
              <a:defRPr/>
            </a:pPr>
            <a:r>
              <a:rPr lang="fr-FR"/>
              <a:t>Analyse par simulation / scénario</a:t>
            </a:r>
            <a:r>
              <a:rPr lang="en-GB"/>
              <a:t> (exemples de sorties)</a:t>
            </a:r>
          </a:p>
        </p:txBody>
      </p:sp>
      <p:sp>
        <p:nvSpPr>
          <p:cNvPr id="268247524" name="Espace réservé du contenu 2"/>
          <p:cNvSpPr>
            <a:spLocks noGrp="1"/>
          </p:cNvSpPr>
          <p:nvPr>
            <p:ph idx="1"/>
          </p:nvPr>
        </p:nvSpPr>
        <p:spPr bwMode="auto">
          <a:xfrm>
            <a:off x="628649" y="1063389"/>
            <a:ext cx="7886700" cy="2004954"/>
          </a:xfrm>
        </p:spPr>
        <p:txBody>
          <a:bodyPr/>
          <a:lstStyle/>
          <a:p>
            <a:pPr>
              <a:defRPr/>
            </a:pPr>
            <a:endParaRPr lang="en-GB"/>
          </a:p>
        </p:txBody>
      </p:sp>
      <p:pic>
        <p:nvPicPr>
          <p:cNvPr id="896240972" name="Image 896240971"/>
          <p:cNvPicPr>
            <a:picLocks noChangeAspect="1"/>
          </p:cNvPicPr>
          <p:nvPr/>
        </p:nvPicPr>
        <p:blipFill>
          <a:blip r:embed="rId3"/>
          <a:stretch/>
        </p:blipFill>
        <p:spPr bwMode="auto">
          <a:xfrm>
            <a:off x="1850460" y="1364490"/>
            <a:ext cx="9704934" cy="485246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01842555" name="Titre 1"/>
          <p:cNvSpPr>
            <a:spLocks noGrp="1"/>
          </p:cNvSpPr>
          <p:nvPr>
            <p:ph type="title"/>
          </p:nvPr>
        </p:nvSpPr>
        <p:spPr bwMode="auto">
          <a:xfrm>
            <a:off x="628650" y="365125"/>
            <a:ext cx="10820791" cy="765405"/>
          </a:xfrm>
        </p:spPr>
        <p:txBody>
          <a:bodyPr vertOverflow="overflow" horzOverflow="overflow" vert="horz" wrap="square" lIns="0" tIns="46800" rIns="91440" bIns="45720" numCol="1" spcCol="0" rtlCol="0" fromWordArt="0" anchor="ctr" anchorCtr="0" forceAA="0" compatLnSpc="0">
            <a:normAutofit/>
          </a:bodyPr>
          <a:lstStyle/>
          <a:p>
            <a:pPr>
              <a:defRPr/>
            </a:pPr>
            <a:r>
              <a:rPr lang="fr-FR"/>
              <a:t>Analyse par simulation / scénario</a:t>
            </a:r>
            <a:r>
              <a:rPr lang="en-GB"/>
              <a:t> (exemples de sorties)</a:t>
            </a:r>
          </a:p>
        </p:txBody>
      </p:sp>
      <p:sp>
        <p:nvSpPr>
          <p:cNvPr id="340235489" name="Espace réservé du contenu 2"/>
          <p:cNvSpPr>
            <a:spLocks noGrp="1"/>
          </p:cNvSpPr>
          <p:nvPr>
            <p:ph idx="1"/>
          </p:nvPr>
        </p:nvSpPr>
        <p:spPr bwMode="auto">
          <a:xfrm>
            <a:off x="628649" y="1063389"/>
            <a:ext cx="7886700" cy="2004954"/>
          </a:xfrm>
        </p:spPr>
        <p:txBody>
          <a:bodyPr/>
          <a:lstStyle/>
          <a:p>
            <a:pPr>
              <a:defRPr/>
            </a:pPr>
            <a:endParaRPr lang="en-GB"/>
          </a:p>
        </p:txBody>
      </p:sp>
      <p:pic>
        <p:nvPicPr>
          <p:cNvPr id="22156010" name="Image 22156009"/>
          <p:cNvPicPr>
            <a:picLocks noChangeAspect="1"/>
          </p:cNvPicPr>
          <p:nvPr/>
        </p:nvPicPr>
        <p:blipFill>
          <a:blip r:embed="rId3"/>
          <a:stretch/>
        </p:blipFill>
        <p:spPr bwMode="auto">
          <a:xfrm>
            <a:off x="1789230" y="1442621"/>
            <a:ext cx="9860028" cy="493001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91337954" name="Titre 1"/>
          <p:cNvSpPr>
            <a:spLocks noGrp="1"/>
          </p:cNvSpPr>
          <p:nvPr>
            <p:ph type="title"/>
          </p:nvPr>
        </p:nvSpPr>
        <p:spPr bwMode="auto">
          <a:xfrm>
            <a:off x="628650" y="365125"/>
            <a:ext cx="10820791" cy="765405"/>
          </a:xfrm>
        </p:spPr>
        <p:txBody>
          <a:bodyPr vertOverflow="overflow" horzOverflow="overflow" vert="horz" wrap="square" lIns="0" tIns="46800" rIns="91440" bIns="45720" numCol="1" spcCol="0" rtlCol="0" fromWordArt="0" anchor="ctr" anchorCtr="0" forceAA="0" compatLnSpc="0">
            <a:normAutofit/>
          </a:bodyPr>
          <a:lstStyle/>
          <a:p>
            <a:pPr>
              <a:defRPr/>
            </a:pPr>
            <a:r>
              <a:rPr lang="fr-FR"/>
              <a:t>Analyse par simulation / scénario</a:t>
            </a:r>
            <a:r>
              <a:rPr lang="en-GB"/>
              <a:t> (exemples de sorties)</a:t>
            </a:r>
          </a:p>
        </p:txBody>
      </p:sp>
      <p:sp>
        <p:nvSpPr>
          <p:cNvPr id="624249408" name="Espace réservé du contenu 2"/>
          <p:cNvSpPr>
            <a:spLocks noGrp="1"/>
          </p:cNvSpPr>
          <p:nvPr>
            <p:ph idx="1"/>
          </p:nvPr>
        </p:nvSpPr>
        <p:spPr bwMode="auto">
          <a:xfrm>
            <a:off x="628649" y="1063389"/>
            <a:ext cx="7886700" cy="2004954"/>
          </a:xfrm>
        </p:spPr>
        <p:txBody>
          <a:bodyPr/>
          <a:lstStyle/>
          <a:p>
            <a:pPr>
              <a:defRPr/>
            </a:pPr>
            <a:endParaRPr lang="en-GB"/>
          </a:p>
        </p:txBody>
      </p:sp>
      <p:pic>
        <p:nvPicPr>
          <p:cNvPr id="1664495837" name="Image 1664495836"/>
          <p:cNvPicPr>
            <a:picLocks noChangeAspect="1"/>
          </p:cNvPicPr>
          <p:nvPr/>
        </p:nvPicPr>
        <p:blipFill>
          <a:blip r:embed="rId3"/>
          <a:stretch/>
        </p:blipFill>
        <p:spPr bwMode="auto">
          <a:xfrm>
            <a:off x="1850460" y="1460364"/>
            <a:ext cx="9811674" cy="490583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73115163" name="Titre 1"/>
          <p:cNvSpPr>
            <a:spLocks noGrp="1"/>
          </p:cNvSpPr>
          <p:nvPr>
            <p:ph type="title"/>
          </p:nvPr>
        </p:nvSpPr>
        <p:spPr bwMode="auto">
          <a:xfrm>
            <a:off x="628650" y="365125"/>
            <a:ext cx="10820791" cy="765405"/>
          </a:xfrm>
        </p:spPr>
        <p:txBody>
          <a:bodyPr vertOverflow="overflow" horzOverflow="overflow" vert="horz" wrap="square" lIns="0" tIns="46800" rIns="91440" bIns="45720" numCol="1" spcCol="0" rtlCol="0" fromWordArt="0" anchor="ctr" anchorCtr="0" forceAA="0" compatLnSpc="0">
            <a:normAutofit/>
          </a:bodyPr>
          <a:lstStyle/>
          <a:p>
            <a:pPr>
              <a:defRPr/>
            </a:pPr>
            <a:r>
              <a:rPr lang="fr-FR"/>
              <a:t>Analyse par simulation / scénario</a:t>
            </a:r>
            <a:r>
              <a:rPr lang="en-GB"/>
              <a:t> (exemples de sorties)</a:t>
            </a:r>
          </a:p>
        </p:txBody>
      </p:sp>
      <p:sp>
        <p:nvSpPr>
          <p:cNvPr id="1353338583" name="Espace réservé du contenu 2"/>
          <p:cNvSpPr>
            <a:spLocks noGrp="1"/>
          </p:cNvSpPr>
          <p:nvPr>
            <p:ph idx="1"/>
          </p:nvPr>
        </p:nvSpPr>
        <p:spPr bwMode="auto">
          <a:xfrm>
            <a:off x="628649" y="1063389"/>
            <a:ext cx="7886700" cy="2004954"/>
          </a:xfrm>
        </p:spPr>
        <p:txBody>
          <a:bodyPr/>
          <a:lstStyle/>
          <a:p>
            <a:pPr>
              <a:defRPr/>
            </a:pPr>
            <a:endParaRPr lang="en-GB"/>
          </a:p>
        </p:txBody>
      </p:sp>
      <p:pic>
        <p:nvPicPr>
          <p:cNvPr id="340027825" name="Image 340027824"/>
          <p:cNvPicPr>
            <a:picLocks noChangeAspect="1"/>
          </p:cNvPicPr>
          <p:nvPr/>
        </p:nvPicPr>
        <p:blipFill>
          <a:blip r:embed="rId3"/>
          <a:stretch/>
        </p:blipFill>
        <p:spPr bwMode="auto">
          <a:xfrm>
            <a:off x="1817538" y="1525849"/>
            <a:ext cx="9631901" cy="48159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04079716" name="Titre 1"/>
          <p:cNvSpPr>
            <a:spLocks noGrp="1"/>
          </p:cNvSpPr>
          <p:nvPr>
            <p:ph type="title"/>
          </p:nvPr>
        </p:nvSpPr>
        <p:spPr bwMode="auto">
          <a:xfrm>
            <a:off x="628650" y="365125"/>
            <a:ext cx="10820791" cy="765405"/>
          </a:xfrm>
        </p:spPr>
        <p:txBody>
          <a:bodyPr vertOverflow="overflow" horzOverflow="overflow" vert="horz" wrap="square" lIns="0" tIns="46800" rIns="91440" bIns="45720" numCol="1" spcCol="0" rtlCol="0" fromWordArt="0" anchor="ctr" anchorCtr="0" forceAA="0" compatLnSpc="0">
            <a:normAutofit/>
          </a:bodyPr>
          <a:lstStyle/>
          <a:p>
            <a:pPr>
              <a:defRPr/>
            </a:pPr>
            <a:r>
              <a:rPr lang="fr-FR"/>
              <a:t>Analyse par simulation / scénario</a:t>
            </a:r>
            <a:r>
              <a:rPr lang="en-GB"/>
              <a:t> (exemples de sorties)</a:t>
            </a:r>
          </a:p>
        </p:txBody>
      </p:sp>
      <p:sp>
        <p:nvSpPr>
          <p:cNvPr id="1554252756" name="Espace réservé du contenu 2"/>
          <p:cNvSpPr>
            <a:spLocks noGrp="1"/>
          </p:cNvSpPr>
          <p:nvPr>
            <p:ph idx="1"/>
          </p:nvPr>
        </p:nvSpPr>
        <p:spPr bwMode="auto">
          <a:xfrm>
            <a:off x="628649" y="1063389"/>
            <a:ext cx="7886700" cy="2004954"/>
          </a:xfrm>
        </p:spPr>
        <p:txBody>
          <a:bodyPr/>
          <a:lstStyle/>
          <a:p>
            <a:pPr>
              <a:defRPr/>
            </a:pPr>
            <a:endParaRPr lang="en-GB"/>
          </a:p>
        </p:txBody>
      </p:sp>
      <p:pic>
        <p:nvPicPr>
          <p:cNvPr id="142003324" name="Image 142003323"/>
          <p:cNvPicPr>
            <a:picLocks noChangeAspect="1"/>
          </p:cNvPicPr>
          <p:nvPr/>
        </p:nvPicPr>
        <p:blipFill>
          <a:blip r:embed="rId3"/>
          <a:stretch/>
        </p:blipFill>
        <p:spPr bwMode="auto">
          <a:xfrm>
            <a:off x="1826787" y="1516601"/>
            <a:ext cx="9622654" cy="481132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98277675" name="Titre 1"/>
          <p:cNvSpPr>
            <a:spLocks noGrp="1"/>
          </p:cNvSpPr>
          <p:nvPr>
            <p:ph type="title"/>
          </p:nvPr>
        </p:nvSpPr>
        <p:spPr bwMode="auto">
          <a:xfrm>
            <a:off x="628650" y="365125"/>
            <a:ext cx="11088971" cy="765405"/>
          </a:xfrm>
        </p:spPr>
        <p:txBody>
          <a:bodyPr vertOverflow="overflow" horzOverflow="overflow" vert="horz" wrap="square" lIns="0" tIns="46800" rIns="91440" bIns="45720" numCol="1" spcCol="0" rtlCol="0" fromWordArt="0" anchor="ctr" anchorCtr="0" forceAA="0" compatLnSpc="0">
            <a:normAutofit fontScale="90000" lnSpcReduction="2000"/>
          </a:bodyPr>
          <a:lstStyle/>
          <a:p>
            <a:pPr>
              <a:defRPr/>
            </a:pPr>
            <a:r>
              <a:rPr lang="en-GB"/>
              <a:t>Comparaison des scénarios socio-économique, climatiques et des stratégies</a:t>
            </a:r>
          </a:p>
        </p:txBody>
      </p:sp>
      <p:sp>
        <p:nvSpPr>
          <p:cNvPr id="635251701" name="Espace réservé du contenu 2"/>
          <p:cNvSpPr>
            <a:spLocks noGrp="1"/>
          </p:cNvSpPr>
          <p:nvPr>
            <p:ph idx="1"/>
          </p:nvPr>
        </p:nvSpPr>
        <p:spPr bwMode="auto"/>
        <p:txBody>
          <a:bodyPr/>
          <a:lstStyle/>
          <a:p>
            <a:pPr>
              <a:defRPr/>
            </a:pPr>
            <a:endParaRPr lang="en-GB"/>
          </a:p>
        </p:txBody>
      </p:sp>
      <p:pic>
        <p:nvPicPr>
          <p:cNvPr id="1346535587" name="Image 1346535586"/>
          <p:cNvPicPr>
            <a:picLocks noChangeAspect="1"/>
          </p:cNvPicPr>
          <p:nvPr/>
        </p:nvPicPr>
        <p:blipFill>
          <a:blip r:embed="rId3"/>
          <a:stretch/>
        </p:blipFill>
        <p:spPr bwMode="auto">
          <a:xfrm>
            <a:off x="1837959" y="1493529"/>
            <a:ext cx="9559152" cy="47795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76198943" name="Titre 1"/>
          <p:cNvSpPr>
            <a:spLocks noGrp="1"/>
          </p:cNvSpPr>
          <p:nvPr>
            <p:ph type="title"/>
          </p:nvPr>
        </p:nvSpPr>
        <p:spPr bwMode="auto"/>
        <p:txBody>
          <a:bodyPr/>
          <a:lstStyle/>
          <a:p>
            <a:pPr>
              <a:defRPr/>
            </a:pPr>
            <a:r>
              <a:rPr lang="fr-FR"/>
              <a:t>Ordre du jour</a:t>
            </a:r>
            <a:endParaRPr lang="en-GB"/>
          </a:p>
        </p:txBody>
      </p:sp>
      <p:sp>
        <p:nvSpPr>
          <p:cNvPr id="1553587567" name="Espace réservé du contenu 2"/>
          <p:cNvSpPr>
            <a:spLocks noGrp="1"/>
          </p:cNvSpPr>
          <p:nvPr>
            <p:ph idx="1"/>
          </p:nvPr>
        </p:nvSpPr>
        <p:spPr bwMode="auto">
          <a:xfrm>
            <a:off x="628650" y="1424045"/>
            <a:ext cx="9576054" cy="3916051"/>
          </a:xfrm>
        </p:spPr>
        <p:txBody>
          <a:bodyPr vertOverflow="overflow" horzOverflow="overflow" vert="horz" wrap="square" lIns="91440" tIns="45720" rIns="91440" bIns="45720" numCol="1" spcCol="0" rtlCol="0" fromWordArt="0" anchor="t" anchorCtr="0" forceAA="0" compatLnSpc="0">
            <a:normAutofit fontScale="90000" lnSpcReduction="2000"/>
          </a:bodyPr>
          <a:lstStyle/>
          <a:p>
            <a:pPr marL="514350" indent="-514350">
              <a:buFont typeface="+mj-lt"/>
              <a:buAutoNum type="arabicPeriod"/>
              <a:defRPr/>
            </a:pPr>
            <a:r>
              <a:rPr lang="fr-FR" dirty="0"/>
              <a:t>Avancement &amp; Rappel du travail de prospective &amp; sur les mesures &amp; stratégies (9:15-9:45)</a:t>
            </a:r>
            <a:endParaRPr dirty="0"/>
          </a:p>
          <a:p>
            <a:pPr lvl="1">
              <a:defRPr/>
            </a:pPr>
            <a:r>
              <a:rPr lang="fr-FR" dirty="0"/>
              <a:t>Modèle économique</a:t>
            </a:r>
            <a:endParaRPr dirty="0"/>
          </a:p>
          <a:p>
            <a:pPr marL="514350" indent="-514350">
              <a:buFont typeface="+mj-lt"/>
              <a:buAutoNum type="arabicPeriod"/>
              <a:defRPr/>
            </a:pPr>
            <a:r>
              <a:rPr lang="fr-FR" dirty="0"/>
              <a:t>Atelier « trajectoire d’adaptation » (9:50 – 11:15)</a:t>
            </a:r>
            <a:endParaRPr dirty="0"/>
          </a:p>
          <a:p>
            <a:pPr marL="457200" lvl="1" indent="0">
              <a:buNone/>
              <a:defRPr/>
            </a:pPr>
            <a:r>
              <a:rPr lang="fr-FR" dirty="0"/>
              <a:t>Complément à partir de 6 catégories de freins à la transformation</a:t>
            </a:r>
          </a:p>
          <a:p>
            <a:pPr marL="457200" lvl="1" indent="0">
              <a:buNone/>
              <a:defRPr/>
            </a:pPr>
            <a:r>
              <a:rPr lang="fr-FR" dirty="0"/>
              <a:t>(Pause café)</a:t>
            </a:r>
            <a:endParaRPr dirty="0"/>
          </a:p>
          <a:p>
            <a:pPr marL="514350" indent="-514350">
              <a:buFont typeface="+mj-lt"/>
              <a:buAutoNum type="arabicPeriod"/>
              <a:defRPr/>
            </a:pPr>
            <a:r>
              <a:rPr lang="fr-FR" dirty="0"/>
              <a:t>Atelier - Evaluation des mesures (11:30 - 12:15)</a:t>
            </a:r>
          </a:p>
          <a:p>
            <a:pPr marL="457200" marR="0" lvl="1" indent="0" algn="l">
              <a:lnSpc>
                <a:spcPct val="89000"/>
              </a:lnSpc>
              <a:spcBef>
                <a:spcPts val="499"/>
              </a:spcBef>
              <a:spcAft>
                <a:spcPts val="0"/>
              </a:spcAft>
              <a:buFont typeface="Arial"/>
              <a:buNone/>
              <a:defRPr/>
            </a:pPr>
            <a:r>
              <a:rPr lang="fr-FR" sz="2300" b="0" i="0" u="none" strike="noStrike" cap="none" spc="0" dirty="0">
                <a:solidFill>
                  <a:schemeClr val="tx1"/>
                </a:solidFill>
                <a:latin typeface="Calibri"/>
                <a:ea typeface="Calibri"/>
                <a:cs typeface="Calibri"/>
              </a:rPr>
              <a:t>Présentation des hypothèses les effets sur les variable</a:t>
            </a:r>
            <a:r>
              <a:rPr lang="fr-FR" sz="2200" b="0" i="0" u="none" strike="noStrike" cap="none" spc="0" dirty="0">
                <a:solidFill>
                  <a:schemeClr val="tx1"/>
                </a:solidFill>
                <a:latin typeface="Calibri"/>
                <a:ea typeface="Calibri"/>
                <a:cs typeface="Calibri"/>
              </a:rPr>
              <a:t>s du modèle</a:t>
            </a:r>
            <a:endParaRPr dirty="0"/>
          </a:p>
          <a:p>
            <a:pPr marL="457200" marR="0" lvl="1" indent="0" algn="l">
              <a:lnSpc>
                <a:spcPct val="89000"/>
              </a:lnSpc>
              <a:spcBef>
                <a:spcPts val="499"/>
              </a:spcBef>
              <a:spcAft>
                <a:spcPts val="0"/>
              </a:spcAft>
              <a:buFont typeface="Arial"/>
              <a:buNone/>
              <a:defRPr/>
            </a:pPr>
            <a:r>
              <a:rPr dirty="0"/>
              <a:t>Evaluation sur les </a:t>
            </a:r>
            <a:r>
              <a:rPr dirty="0" err="1"/>
              <a:t>mesures</a:t>
            </a:r>
            <a:r>
              <a:rPr dirty="0"/>
              <a:t> </a:t>
            </a:r>
            <a:r>
              <a:rPr dirty="0" err="1"/>
              <a:t>agro-écologiques</a:t>
            </a:r>
            <a:r>
              <a:rPr dirty="0"/>
              <a:t> (non </a:t>
            </a:r>
            <a:r>
              <a:rPr dirty="0" err="1"/>
              <a:t>modélisables</a:t>
            </a:r>
            <a:r>
              <a:rPr dirty="0"/>
              <a:t>)</a:t>
            </a:r>
            <a:endParaRPr sz="2600" dirty="0"/>
          </a:p>
          <a:p>
            <a:pPr marL="514350" indent="-514350">
              <a:buFont typeface="+mj-lt"/>
              <a:buAutoNum type="arabicPeriod"/>
              <a:defRPr/>
            </a:pPr>
            <a:endParaRPr dirty="0"/>
          </a:p>
        </p:txBody>
      </p:sp>
      <p:sp>
        <p:nvSpPr>
          <p:cNvPr id="1700656253" name="Ellipse 3"/>
          <p:cNvSpPr/>
          <p:nvPr/>
        </p:nvSpPr>
        <p:spPr bwMode="auto">
          <a:xfrm>
            <a:off x="9025128" y="4334256"/>
            <a:ext cx="2538222" cy="1399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Captation d’image pour film TALANOA</a:t>
            </a: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2798519" name="Titre 1"/>
          <p:cNvSpPr>
            <a:spLocks noGrp="1"/>
          </p:cNvSpPr>
          <p:nvPr>
            <p:ph type="title"/>
          </p:nvPr>
        </p:nvSpPr>
        <p:spPr bwMode="auto">
          <a:xfrm>
            <a:off x="628650" y="365125"/>
            <a:ext cx="11088971" cy="765405"/>
          </a:xfrm>
        </p:spPr>
        <p:txBody>
          <a:bodyPr vertOverflow="overflow" horzOverflow="overflow" vert="horz" wrap="square" lIns="0" tIns="46800" rIns="91440" bIns="45720" numCol="1" spcCol="0" rtlCol="0" fromWordArt="0" anchor="ctr" anchorCtr="0" forceAA="0" compatLnSpc="0">
            <a:normAutofit fontScale="90000" lnSpcReduction="2000"/>
          </a:bodyPr>
          <a:lstStyle/>
          <a:p>
            <a:pPr>
              <a:defRPr/>
            </a:pPr>
            <a:r>
              <a:rPr lang="en-GB"/>
              <a:t>Comparaison des scénarios socio-économique, climatiques et des stratégies</a:t>
            </a:r>
          </a:p>
        </p:txBody>
      </p:sp>
      <p:sp>
        <p:nvSpPr>
          <p:cNvPr id="60140543" name="Espace réservé du contenu 2"/>
          <p:cNvSpPr>
            <a:spLocks noGrp="1"/>
          </p:cNvSpPr>
          <p:nvPr>
            <p:ph idx="1"/>
          </p:nvPr>
        </p:nvSpPr>
        <p:spPr bwMode="auto"/>
        <p:txBody>
          <a:bodyPr/>
          <a:lstStyle/>
          <a:p>
            <a:pPr>
              <a:defRPr/>
            </a:pPr>
            <a:endParaRPr lang="en-GB"/>
          </a:p>
        </p:txBody>
      </p:sp>
      <p:pic>
        <p:nvPicPr>
          <p:cNvPr id="1351780129" name="Image 1351780128"/>
          <p:cNvPicPr>
            <a:picLocks noChangeAspect="1"/>
          </p:cNvPicPr>
          <p:nvPr/>
        </p:nvPicPr>
        <p:blipFill>
          <a:blip r:embed="rId3"/>
          <a:stretch/>
        </p:blipFill>
        <p:spPr bwMode="auto">
          <a:xfrm>
            <a:off x="550433" y="1205204"/>
            <a:ext cx="10972800" cy="5486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4487137" name="Titre 1"/>
          <p:cNvSpPr>
            <a:spLocks noGrp="1"/>
          </p:cNvSpPr>
          <p:nvPr>
            <p:ph type="title"/>
          </p:nvPr>
        </p:nvSpPr>
        <p:spPr bwMode="auto">
          <a:xfrm>
            <a:off x="628650" y="365125"/>
            <a:ext cx="11088971" cy="765405"/>
          </a:xfrm>
        </p:spPr>
        <p:txBody>
          <a:bodyPr vertOverflow="overflow" horzOverflow="overflow" vert="horz" wrap="square" lIns="0" tIns="46800" rIns="91440" bIns="45720" numCol="1" spcCol="0" rtlCol="0" fromWordArt="0" anchor="ctr" anchorCtr="0" forceAA="0" compatLnSpc="0">
            <a:normAutofit fontScale="90000" lnSpcReduction="2000"/>
          </a:bodyPr>
          <a:lstStyle/>
          <a:p>
            <a:pPr>
              <a:defRPr/>
            </a:pPr>
            <a:r>
              <a:rPr lang="en-GB"/>
              <a:t>Comparaison des scénarios socio-économique, climatiques et des stratégies</a:t>
            </a:r>
          </a:p>
        </p:txBody>
      </p:sp>
      <p:sp>
        <p:nvSpPr>
          <p:cNvPr id="271191360" name="Espace réservé du contenu 2"/>
          <p:cNvSpPr>
            <a:spLocks noGrp="1"/>
          </p:cNvSpPr>
          <p:nvPr>
            <p:ph idx="1"/>
          </p:nvPr>
        </p:nvSpPr>
        <p:spPr bwMode="auto"/>
        <p:txBody>
          <a:bodyPr/>
          <a:lstStyle/>
          <a:p>
            <a:pPr>
              <a:defRPr/>
            </a:pPr>
            <a:endParaRPr lang="en-GB"/>
          </a:p>
        </p:txBody>
      </p:sp>
      <p:pic>
        <p:nvPicPr>
          <p:cNvPr id="459863937" name="Image 459863936"/>
          <p:cNvPicPr>
            <a:picLocks noChangeAspect="1"/>
          </p:cNvPicPr>
          <p:nvPr/>
        </p:nvPicPr>
        <p:blipFill>
          <a:blip r:embed="rId3"/>
          <a:stretch/>
        </p:blipFill>
        <p:spPr bwMode="auto">
          <a:xfrm>
            <a:off x="609599" y="1244081"/>
            <a:ext cx="10972800" cy="5486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39343348" name="Title 1"/>
          <p:cNvSpPr>
            <a:spLocks noGrp="1"/>
          </p:cNvSpPr>
          <p:nvPr>
            <p:ph type="ctrTitle"/>
          </p:nvPr>
        </p:nvSpPr>
        <p:spPr bwMode="auto">
          <a:xfrm>
            <a:off x="2401842" y="2767206"/>
            <a:ext cx="9144000" cy="1057707"/>
          </a:xfrm>
          <a:prstGeom prst="rect">
            <a:avLst/>
          </a:prstGeom>
        </p:spPr>
        <p:txBody>
          <a:bodyPr anchor="t" anchorCtr="0">
            <a:normAutofit/>
          </a:bodyPr>
          <a:lstStyle>
            <a:lvl1pPr marL="0" indent="0" algn="l">
              <a:buFontTx/>
              <a:buNone/>
              <a:defRPr sz="3600">
                <a:solidFill>
                  <a:schemeClr val="bg1"/>
                </a:solidFill>
              </a:defRPr>
            </a:lvl1pPr>
          </a:lstStyle>
          <a:p>
            <a:pPr>
              <a:defRPr/>
            </a:pPr>
            <a:r>
              <a:t>Modèle économique</a:t>
            </a:r>
          </a:p>
        </p:txBody>
      </p:sp>
      <p:sp>
        <p:nvSpPr>
          <p:cNvPr id="2081041891" name="Subtitle 2"/>
          <p:cNvSpPr>
            <a:spLocks noGrp="1"/>
          </p:cNvSpPr>
          <p:nvPr>
            <p:ph type="subTitle" idx="1"/>
          </p:nvPr>
        </p:nvSpPr>
        <p:spPr bwMode="auto">
          <a:xfrm>
            <a:off x="2401842" y="3634444"/>
            <a:ext cx="9144000" cy="654922"/>
          </a:xfrm>
          <a:prstGeom prst="rect">
            <a:avLst/>
          </a:prstGeom>
        </p:spPr>
        <p:txBody>
          <a:bodyPr/>
          <a:lstStyle>
            <a:lvl1pPr marL="0" indent="0" algn="l">
              <a:buNone/>
              <a:defRPr sz="2400">
                <a:solidFill>
                  <a:srgbClr val="275662"/>
                </a:solidFill>
              </a:defRPr>
            </a:lvl1pPr>
            <a:lvl2pPr marL="457188" indent="0" algn="ctr">
              <a:buNone/>
              <a:defRPr sz="2000"/>
            </a:lvl2pPr>
            <a:lvl3pPr marL="914376" indent="0" algn="ctr">
              <a:buNone/>
              <a:defRPr sz="1800"/>
            </a:lvl3pPr>
            <a:lvl4pPr marL="1371565" indent="0" algn="ctr">
              <a:buNone/>
              <a:defRPr sz="1600"/>
            </a:lvl4pPr>
            <a:lvl5pPr marL="1828753" indent="0" algn="ctr">
              <a:buNone/>
              <a:defRPr sz="1600"/>
            </a:lvl5pPr>
            <a:lvl6pPr marL="2285942" indent="0" algn="ctr">
              <a:buNone/>
              <a:defRPr sz="1600"/>
            </a:lvl6pPr>
            <a:lvl7pPr marL="2743130" indent="0" algn="ctr">
              <a:buNone/>
              <a:defRPr sz="1600"/>
            </a:lvl7pPr>
            <a:lvl8pPr marL="3200319" indent="0" algn="ctr">
              <a:buNone/>
              <a:defRPr sz="1600"/>
            </a:lvl8pPr>
            <a:lvl9pPr marL="3657508" indent="0" algn="ctr">
              <a:buNone/>
              <a:defRPr sz="1600"/>
            </a:lvl9pPr>
          </a:lstStyle>
          <a:p>
            <a:pPr>
              <a:defRPr/>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87833344" name="Titre 1"/>
          <p:cNvSpPr>
            <a:spLocks noGrp="1"/>
          </p:cNvSpPr>
          <p:nvPr>
            <p:ph type="title"/>
          </p:nvPr>
        </p:nvSpPr>
        <p:spPr bwMode="auto"/>
        <p:txBody>
          <a:bodyPr/>
          <a:lstStyle/>
          <a:p>
            <a:pPr>
              <a:defRPr/>
            </a:pPr>
            <a:r>
              <a:rPr lang="fr-FR"/>
              <a:t>Illustration du modèle économique</a:t>
            </a:r>
            <a:endParaRPr lang="en-GB"/>
          </a:p>
        </p:txBody>
      </p:sp>
      <p:sp>
        <p:nvSpPr>
          <p:cNvPr id="956440603" name="Espace réservé du contenu 2"/>
          <p:cNvSpPr>
            <a:spLocks noGrp="1"/>
          </p:cNvSpPr>
          <p:nvPr>
            <p:ph idx="1"/>
          </p:nvPr>
        </p:nvSpPr>
        <p:spPr bwMode="auto">
          <a:xfrm>
            <a:off x="628650" y="1275962"/>
            <a:ext cx="10893611" cy="4306073"/>
          </a:xfrm>
        </p:spPr>
        <p:txBody>
          <a:bodyPr vertOverflow="overflow" horzOverflow="overflow" vert="horz" wrap="square" lIns="91440" tIns="45720" rIns="91440" bIns="45720" numCol="1" spcCol="0" rtlCol="0" fromWordArt="0" anchor="t" anchorCtr="0" forceAA="0" compatLnSpc="0">
            <a:normAutofit/>
          </a:bodyPr>
          <a:lstStyle/>
          <a:p>
            <a:pPr>
              <a:defRPr/>
            </a:pPr>
            <a:r>
              <a:rPr sz="2800" b="0" i="0" u="none">
                <a:solidFill>
                  <a:srgbClr val="000000"/>
                </a:solidFill>
                <a:latin typeface="Arial"/>
                <a:ea typeface="Arial"/>
                <a:cs typeface="Arial"/>
              </a:rPr>
              <a:t>•</a:t>
            </a:r>
            <a:r>
              <a:rPr sz="2800" b="0" i="0" u="none">
                <a:solidFill>
                  <a:srgbClr val="000000"/>
                </a:solidFill>
                <a:latin typeface="Calibri"/>
                <a:ea typeface="Calibri"/>
                <a:cs typeface="Calibri"/>
              </a:rPr>
              <a:t>Modélise les choix </a:t>
            </a:r>
            <a:r>
              <a:rPr sz="2800" b="0" i="1" u="none">
                <a:solidFill>
                  <a:srgbClr val="000000"/>
                </a:solidFill>
                <a:latin typeface="Calibri"/>
                <a:ea typeface="Calibri"/>
                <a:cs typeface="Calibri"/>
              </a:rPr>
              <a:t>optimaux </a:t>
            </a:r>
            <a:r>
              <a:rPr sz="2800" b="0" i="0" u="none">
                <a:solidFill>
                  <a:srgbClr val="000000"/>
                </a:solidFill>
                <a:latin typeface="Calibri"/>
                <a:ea typeface="Calibri"/>
                <a:cs typeface="Calibri"/>
              </a:rPr>
              <a:t>d’allocation de la terre et de l’eau, </a:t>
            </a:r>
            <a:endParaRPr/>
          </a:p>
          <a:p>
            <a:pPr lvl="1">
              <a:defRPr/>
            </a:pPr>
            <a:r>
              <a:rPr sz="2200" b="0" i="0" u="none">
                <a:solidFill>
                  <a:srgbClr val="000000"/>
                </a:solidFill>
                <a:latin typeface="Calibri"/>
                <a:ea typeface="Calibri"/>
                <a:cs typeface="Calibri"/>
              </a:rPr>
              <a:t>en fonction des contraintes sur ces ressources </a:t>
            </a:r>
            <a:endParaRPr/>
          </a:p>
          <a:p>
            <a:pPr lvl="1">
              <a:defRPr/>
            </a:pPr>
            <a:r>
              <a:rPr sz="2200" b="0" i="0" u="none">
                <a:solidFill>
                  <a:srgbClr val="000000"/>
                </a:solidFill>
                <a:latin typeface="Calibri"/>
                <a:ea typeface="Calibri"/>
                <a:cs typeface="Calibri"/>
              </a:rPr>
              <a:t>et des paramètres / caractéristiques des différentes cultures (rendement, prix, coûts de production, irrigation, etc.) </a:t>
            </a:r>
            <a:endParaRPr/>
          </a:p>
          <a:p>
            <a:pPr>
              <a:defRPr/>
            </a:pPr>
            <a:r>
              <a:rPr sz="2800" b="0" i="0" u="none">
                <a:solidFill>
                  <a:srgbClr val="000000"/>
                </a:solidFill>
                <a:latin typeface="Calibri"/>
                <a:ea typeface="Calibri"/>
                <a:cs typeface="Calibri"/>
              </a:rPr>
              <a:t>2 échelles de modélisation possibles:</a:t>
            </a:r>
            <a:endParaRPr/>
          </a:p>
          <a:p>
            <a:pPr lvl="1">
              <a:defRPr/>
            </a:pPr>
            <a:r>
              <a:rPr sz="2200" b="0" i="0" u="none">
                <a:solidFill>
                  <a:srgbClr val="000000"/>
                </a:solidFill>
                <a:latin typeface="Calibri"/>
                <a:ea typeface="Calibri"/>
                <a:cs typeface="Calibri"/>
              </a:rPr>
              <a:t>Des exploitations type</a:t>
            </a:r>
            <a:endParaRPr/>
          </a:p>
          <a:p>
            <a:pPr lvl="1">
              <a:defRPr/>
            </a:pPr>
            <a:r>
              <a:rPr sz="2200" b="0" i="0" u="none">
                <a:solidFill>
                  <a:srgbClr val="000000"/>
                </a:solidFill>
                <a:latin typeface="Calibri"/>
                <a:ea typeface="Calibri"/>
                <a:cs typeface="Calibri"/>
              </a:rPr>
              <a:t>Zones talanoa </a:t>
            </a:r>
            <a:endParaRPr/>
          </a:p>
          <a:p>
            <a:pPr>
              <a:defRPr/>
            </a:pPr>
            <a:r>
              <a:rPr sz="2800" b="0" i="0" u="none">
                <a:solidFill>
                  <a:srgbClr val="000000"/>
                </a:solidFill>
                <a:latin typeface="Calibri"/>
                <a:ea typeface="Calibri"/>
                <a:cs typeface="Calibri"/>
              </a:rPr>
              <a:t>Intégration de 2 types de décisions: </a:t>
            </a:r>
            <a:endParaRPr/>
          </a:p>
          <a:p>
            <a:pPr lvl="1">
              <a:defRPr/>
            </a:pPr>
            <a:r>
              <a:rPr sz="2200" b="0" i="0" u="none">
                <a:solidFill>
                  <a:srgbClr val="000000"/>
                </a:solidFill>
                <a:latin typeface="Calibri"/>
                <a:ea typeface="Calibri"/>
                <a:cs typeface="Calibri"/>
              </a:rPr>
              <a:t>Choix de long terme: investissement dans plantation de cultures pérennes, </a:t>
            </a:r>
            <a:r>
              <a:rPr sz="2200" b="1" i="1" u="none">
                <a:solidFill>
                  <a:srgbClr val="000000"/>
                </a:solidFill>
                <a:latin typeface="Calibri"/>
                <a:ea typeface="Calibri"/>
                <a:cs typeface="Calibri"/>
              </a:rPr>
              <a:t>arrachage</a:t>
            </a:r>
            <a:endParaRPr/>
          </a:p>
          <a:p>
            <a:pPr lvl="1">
              <a:defRPr/>
            </a:pPr>
            <a:r>
              <a:rPr sz="2200" b="0" i="0" u="none">
                <a:solidFill>
                  <a:srgbClr val="000000"/>
                </a:solidFill>
                <a:latin typeface="Calibri"/>
                <a:ea typeface="Calibri"/>
                <a:cs typeface="Calibri"/>
              </a:rPr>
              <a:t>Choix de court terme: irrigation, plantation de cultures annuelles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21856675" name="Espace réservé du contenu 1"/>
          <p:cNvSpPr>
            <a:spLocks noGrp="1"/>
          </p:cNvSpPr>
          <p:nvPr>
            <p:ph idx="1"/>
          </p:nvPr>
        </p:nvSpPr>
        <p:spPr bwMode="auto"/>
        <p:txBody>
          <a:bodyPr/>
          <a:lstStyle/>
          <a:p>
            <a:pPr>
              <a:defRPr/>
            </a:pPr>
            <a:r>
              <a:rPr lang="fr-FR"/>
              <a:t>Pour le modèle économique</a:t>
            </a:r>
            <a:endParaRPr/>
          </a:p>
          <a:p>
            <a:pPr lvl="1">
              <a:defRPr/>
            </a:pPr>
            <a:r>
              <a:rPr lang="fr-FR"/>
              <a:t>Les prix des productions agricoles (pour l’agriculteur). Chaque culture</a:t>
            </a:r>
            <a:endParaRPr/>
          </a:p>
          <a:p>
            <a:pPr lvl="2">
              <a:defRPr/>
            </a:pPr>
            <a:r>
              <a:rPr lang="fr-FR"/>
              <a:t>est associé au marché mondial</a:t>
            </a:r>
            <a:endParaRPr/>
          </a:p>
          <a:p>
            <a:pPr lvl="2">
              <a:defRPr/>
            </a:pPr>
            <a:r>
              <a:rPr lang="fr-FR"/>
              <a:t>Ou local</a:t>
            </a:r>
            <a:endParaRPr/>
          </a:p>
          <a:p>
            <a:pPr marL="914400" lvl="2" indent="0">
              <a:buNone/>
              <a:defRPr/>
            </a:pPr>
            <a:r>
              <a:rPr lang="fr-FR"/>
              <a:t>Des indices de prix sont différents</a:t>
            </a:r>
            <a:endParaRPr/>
          </a:p>
          <a:p>
            <a:pPr lvl="1">
              <a:defRPr/>
            </a:pPr>
            <a:r>
              <a:rPr lang="fr-FR"/>
              <a:t>Les coûts de production indexée sur les prix de l'énergie fossile</a:t>
            </a:r>
            <a:endParaRPr/>
          </a:p>
          <a:p>
            <a:pPr lvl="1">
              <a:defRPr/>
            </a:pPr>
            <a:r>
              <a:rPr lang="fr-FR"/>
              <a:t>Le coûts de l’eau</a:t>
            </a:r>
            <a:endParaRPr/>
          </a:p>
        </p:txBody>
      </p:sp>
      <p:sp>
        <p:nvSpPr>
          <p:cNvPr id="1999457480" name="Titre 2"/>
          <p:cNvSpPr>
            <a:spLocks noGrp="1"/>
          </p:cNvSpPr>
          <p:nvPr>
            <p:ph type="title"/>
          </p:nvPr>
        </p:nvSpPr>
        <p:spPr bwMode="auto"/>
        <p:txBody>
          <a:bodyPr/>
          <a:lstStyle/>
          <a:p>
            <a:pPr>
              <a:defRPr/>
            </a:pPr>
            <a:r>
              <a:rPr lang="fr-FR"/>
              <a:t>Hypothèses propres aux scénarios pour le modèle économique</a:t>
            </a:r>
            <a:endParaRPr lang="en-GB"/>
          </a:p>
        </p:txBody>
      </p:sp>
      <p:sp>
        <p:nvSpPr>
          <p:cNvPr id="227436521" name="Sous-titre 3"/>
          <p:cNvSpPr>
            <a:spLocks noGrp="1"/>
          </p:cNvSpPr>
          <p:nvPr>
            <p:ph type="subTitle" idx="10"/>
          </p:nvPr>
        </p:nvSpPr>
        <p:spPr bwMode="auto"/>
        <p:txBody>
          <a:bodyPr/>
          <a:lstStyle/>
          <a:p>
            <a:pPr>
              <a:defRPr/>
            </a:pP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22609982" name="Content Placeholder 2"/>
          <p:cNvSpPr>
            <a:spLocks noGrp="1"/>
          </p:cNvSpPr>
          <p:nvPr>
            <p:ph idx="1"/>
          </p:nvPr>
        </p:nvSpPr>
        <p:spPr bwMode="auto">
          <a:xfrm>
            <a:off x="1122336" y="1747094"/>
            <a:ext cx="9724503" cy="4009910"/>
          </a:xfrm>
          <a:prstGeom prst="rect">
            <a:avLst/>
          </a:prstGeom>
        </p:spPr>
        <p:txBody>
          <a:bodyPr/>
          <a:lstStyle>
            <a:lvl1pPr>
              <a:defRPr sz="2400" b="0"/>
            </a:lvl1pPr>
            <a:lvl2pPr>
              <a:defRPr sz="2200"/>
            </a:lvl2pPr>
          </a:lstStyle>
          <a:p>
            <a:pPr>
              <a:defRPr/>
            </a:pPr>
            <a:r>
              <a:t>Illustration par région</a:t>
            </a:r>
          </a:p>
          <a:p>
            <a:pPr>
              <a:defRPr/>
            </a:pPr>
            <a:r>
              <a:t>Illustration par type d’exploitation</a:t>
            </a:r>
          </a:p>
        </p:txBody>
      </p:sp>
      <p:sp>
        <p:nvSpPr>
          <p:cNvPr id="706449128" name="Titre 2"/>
          <p:cNvSpPr>
            <a:spLocks noGrp="1"/>
          </p:cNvSpPr>
          <p:nvPr>
            <p:ph type="title"/>
          </p:nvPr>
        </p:nvSpPr>
        <p:spPr bwMode="auto"/>
        <p:txBody>
          <a:bodyPr/>
          <a:lstStyle/>
          <a:p>
            <a:pPr>
              <a:defRPr/>
            </a:pPr>
            <a:r>
              <a:rPr lang="fr-FR" sz="3000" b="1" i="0" u="none" strike="noStrike" cap="none" spc="0">
                <a:solidFill>
                  <a:srgbClr val="00A3A6"/>
                </a:solidFill>
                <a:latin typeface="+mj-lt"/>
                <a:ea typeface="+mj-ea"/>
                <a:cs typeface="+mj-cs"/>
              </a:rPr>
              <a:t>Illustration du modèle économique</a:t>
            </a:r>
            <a:endParaRPr sz="3000"/>
          </a:p>
          <a:p>
            <a:pPr>
              <a:defRPr/>
            </a:pPr>
            <a:endParaRPr lang="en-GB"/>
          </a:p>
        </p:txBody>
      </p:sp>
      <p:sp>
        <p:nvSpPr>
          <p:cNvPr id="168250964" name="Sous-titre 3"/>
          <p:cNvSpPr>
            <a:spLocks noGrp="1"/>
          </p:cNvSpPr>
          <p:nvPr>
            <p:ph type="subTitle" idx="10"/>
          </p:nvPr>
        </p:nvSpPr>
        <p:spPr bwMode="auto"/>
        <p:txBody>
          <a:bodyPr/>
          <a:lstStyle/>
          <a:p>
            <a:pPr>
              <a:defRPr/>
            </a:pPr>
            <a:r>
              <a:rPr lang="en-GB"/>
              <a:t>Exemple de résultats de simulations des 4 scénarios </a:t>
            </a:r>
          </a:p>
        </p:txBody>
      </p:sp>
      <p:pic>
        <p:nvPicPr>
          <p:cNvPr id="218524250" name="Image 218524249"/>
          <p:cNvPicPr>
            <a:picLocks noChangeAspect="1"/>
          </p:cNvPicPr>
          <p:nvPr/>
        </p:nvPicPr>
        <p:blipFill>
          <a:blip r:embed="rId3"/>
          <a:stretch/>
        </p:blipFill>
        <p:spPr bwMode="auto">
          <a:xfrm>
            <a:off x="981957" y="1298549"/>
            <a:ext cx="7375515" cy="490699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1817777612" name="Content Placeholder 2"/>
          <p:cNvSpPr>
            <a:spLocks noGrp="1"/>
          </p:cNvSpPr>
          <p:nvPr>
            <p:ph idx="1"/>
          </p:nvPr>
        </p:nvSpPr>
        <p:spPr bwMode="auto">
          <a:xfrm>
            <a:off x="1122336" y="1747094"/>
            <a:ext cx="9724503" cy="4009910"/>
          </a:xfrm>
          <a:prstGeom prst="rect">
            <a:avLst/>
          </a:prstGeom>
        </p:spPr>
        <p:txBody>
          <a:bodyPr/>
          <a:lstStyle>
            <a:lvl1pPr>
              <a:defRPr sz="2400" b="0"/>
            </a:lvl1pPr>
            <a:lvl2pPr>
              <a:defRPr sz="2200"/>
            </a:lvl2pPr>
          </a:lstStyle>
          <a:p>
            <a:pPr>
              <a:defRPr/>
            </a:pPr>
            <a:endParaRPr/>
          </a:p>
        </p:txBody>
      </p:sp>
      <p:sp>
        <p:nvSpPr>
          <p:cNvPr id="944582001" name="Title 1"/>
          <p:cNvSpPr>
            <a:spLocks noGrp="1"/>
          </p:cNvSpPr>
          <p:nvPr>
            <p:ph type="title"/>
          </p:nvPr>
        </p:nvSpPr>
        <p:spPr bwMode="auto">
          <a:xfrm>
            <a:off x="743191" y="149637"/>
            <a:ext cx="10216342" cy="888250"/>
          </a:xfrm>
          <a:prstGeom prst="rect">
            <a:avLst/>
          </a:prstGeom>
        </p:spPr>
        <p:txBody>
          <a:bodyPr anchor="ctr" anchorCtr="0">
            <a:normAutofit/>
          </a:bodyPr>
          <a:lstStyle>
            <a:lvl1pPr>
              <a:defRPr sz="3000"/>
            </a:lvl1pPr>
          </a:lstStyle>
          <a:p>
            <a:pPr>
              <a:defRPr/>
            </a:pPr>
            <a:endParaRPr/>
          </a:p>
        </p:txBody>
      </p:sp>
      <p:sp>
        <p:nvSpPr>
          <p:cNvPr id="1514075074" name="Subtitle 2"/>
          <p:cNvSpPr>
            <a:spLocks noGrp="1"/>
          </p:cNvSpPr>
          <p:nvPr>
            <p:ph type="subTitle" idx="10"/>
          </p:nvPr>
        </p:nvSpPr>
        <p:spPr bwMode="auto">
          <a:xfrm>
            <a:off x="1122336" y="858841"/>
            <a:ext cx="9837198" cy="679018"/>
          </a:xfrm>
          <a:prstGeom prst="rect">
            <a:avLst/>
          </a:prstGeom>
        </p:spPr>
        <p:txBody>
          <a:bodyPr>
            <a:normAutofit/>
          </a:bodyPr>
          <a:lstStyle>
            <a:lvl1pPr marL="0" indent="0" algn="l">
              <a:buNone/>
              <a:defRPr sz="2000">
                <a:solidFill>
                  <a:srgbClr val="275662"/>
                </a:solidFill>
              </a:defRPr>
            </a:lvl1pPr>
            <a:lvl2pPr marL="457188" indent="0" algn="ctr">
              <a:buNone/>
              <a:defRPr sz="2000"/>
            </a:lvl2pPr>
            <a:lvl3pPr marL="914376" indent="0" algn="ctr">
              <a:buNone/>
              <a:defRPr sz="1800"/>
            </a:lvl3pPr>
            <a:lvl4pPr marL="1371565" indent="0" algn="ctr">
              <a:buNone/>
              <a:defRPr sz="1600"/>
            </a:lvl4pPr>
            <a:lvl5pPr marL="1828753" indent="0" algn="ctr">
              <a:buNone/>
              <a:defRPr sz="1600"/>
            </a:lvl5pPr>
            <a:lvl6pPr marL="2285942" indent="0" algn="ctr">
              <a:buNone/>
              <a:defRPr sz="1600"/>
            </a:lvl6pPr>
            <a:lvl7pPr marL="2743130" indent="0" algn="ctr">
              <a:buNone/>
              <a:defRPr sz="1600"/>
            </a:lvl7pPr>
            <a:lvl8pPr marL="3200319" indent="0" algn="ctr">
              <a:buNone/>
              <a:defRPr sz="1600"/>
            </a:lvl8pPr>
            <a:lvl9pPr marL="3657508" indent="0" algn="ctr">
              <a:buNone/>
              <a:defRPr sz="1600"/>
            </a:lvl9pPr>
          </a:lstStyle>
          <a:p>
            <a:pPr>
              <a:defRPr/>
            </a:pPr>
            <a:endParaRPr/>
          </a:p>
        </p:txBody>
      </p:sp>
      <p:pic>
        <p:nvPicPr>
          <p:cNvPr id="1453101339" name="Image 1453101338"/>
          <p:cNvPicPr>
            <a:picLocks noChangeAspect="1"/>
          </p:cNvPicPr>
          <p:nvPr/>
        </p:nvPicPr>
        <p:blipFill>
          <a:blip r:embed="rId3"/>
          <a:stretch/>
        </p:blipFill>
        <p:spPr bwMode="auto">
          <a:xfrm>
            <a:off x="894587" y="870103"/>
            <a:ext cx="8696399" cy="576389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32973498" name="Titre 1"/>
          <p:cNvSpPr>
            <a:spLocks noGrp="1"/>
          </p:cNvSpPr>
          <p:nvPr>
            <p:ph type="ctrTitle"/>
          </p:nvPr>
        </p:nvSpPr>
        <p:spPr bwMode="auto"/>
        <p:txBody>
          <a:bodyPr/>
          <a:lstStyle/>
          <a:p>
            <a:pPr>
              <a:defRPr/>
            </a:pPr>
            <a:r>
              <a:rPr lang="fr-FR"/>
              <a:t>Atelier 1</a:t>
            </a:r>
            <a:endParaRPr lang="en-GB"/>
          </a:p>
        </p:txBody>
      </p:sp>
      <p:sp>
        <p:nvSpPr>
          <p:cNvPr id="1342414596" name="Sous-titre 2"/>
          <p:cNvSpPr>
            <a:spLocks noGrp="1"/>
          </p:cNvSpPr>
          <p:nvPr>
            <p:ph type="subTitle" idx="1"/>
          </p:nvPr>
        </p:nvSpPr>
        <p:spPr bwMode="auto">
          <a:xfrm>
            <a:off x="2301930" y="3634444"/>
            <a:ext cx="9144000" cy="654922"/>
          </a:xfrm>
        </p:spPr>
        <p:txBody>
          <a:bodyPr/>
          <a:lstStyle/>
          <a:p>
            <a:pPr>
              <a:defRPr/>
            </a:pPr>
            <a:r>
              <a:rPr lang="fr-FR" sz="3600">
                <a:solidFill>
                  <a:schemeClr val="bg1"/>
                </a:solidFill>
              </a:rPr>
              <a:t>Construire une trajectoire d’adaptation</a:t>
            </a:r>
            <a:endParaRPr sz="3600">
              <a:solidFill>
                <a:schemeClr val="bg1"/>
              </a:solidFill>
            </a:endParaRPr>
          </a:p>
        </p:txBody>
      </p:sp>
      <p:pic>
        <p:nvPicPr>
          <p:cNvPr id="1602324535" name="Image 21"/>
          <p:cNvPicPr>
            <a:picLocks noChangeAspect="1"/>
          </p:cNvPicPr>
          <p:nvPr/>
        </p:nvPicPr>
        <p:blipFill>
          <a:blip r:embed="rId3"/>
          <a:stretch/>
        </p:blipFill>
        <p:spPr bwMode="auto">
          <a:xfrm>
            <a:off x="5613921" y="552754"/>
            <a:ext cx="5931922" cy="264589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91263190" name="Espace réservé du contenu 1"/>
          <p:cNvSpPr>
            <a:spLocks noGrp="1"/>
          </p:cNvSpPr>
          <p:nvPr>
            <p:ph idx="1"/>
          </p:nvPr>
        </p:nvSpPr>
        <p:spPr bwMode="auto">
          <a:xfrm>
            <a:off x="1122336" y="1537860"/>
            <a:ext cx="9724504" cy="4219145"/>
          </a:xfrm>
        </p:spPr>
        <p:txBody>
          <a:bodyPr vertOverflow="overflow" horzOverflow="overflow" vert="horz" wrap="square" lIns="91440" tIns="45720" rIns="91440" bIns="45720" numCol="1" spcCol="0" rtlCol="0" fromWordArt="0" anchor="t" anchorCtr="0" forceAA="0" compatLnSpc="0">
            <a:normAutofit fontScale="85000" lnSpcReduction="3000"/>
          </a:bodyPr>
          <a:lstStyle/>
          <a:p>
            <a:pPr>
              <a:defRPr/>
            </a:pPr>
            <a:r>
              <a:rPr lang="fr-FR"/>
              <a:t>7 domaines identifiés. Pour la plus part il s’agit de mesures techniques &amp; de mesures d’accompagnement et des instruments économiques</a:t>
            </a:r>
            <a:endParaRPr/>
          </a:p>
          <a:p>
            <a:pPr>
              <a:defRPr/>
            </a:pPr>
            <a:r>
              <a:rPr lang="fr-FR"/>
              <a:t>La </a:t>
            </a:r>
            <a:r>
              <a:rPr lang="fr-FR">
                <a:solidFill>
                  <a:schemeClr val="tx1"/>
                </a:solidFill>
              </a:rPr>
              <a:t>gouvernance de l’eau </a:t>
            </a:r>
            <a:endParaRPr/>
          </a:p>
          <a:p>
            <a:pPr>
              <a:defRPr/>
            </a:pPr>
            <a:r>
              <a:rPr lang="fr-FR"/>
              <a:t>Certains relèvent de l’agriculture </a:t>
            </a:r>
            <a:endParaRPr/>
          </a:p>
          <a:p>
            <a:pPr lvl="1">
              <a:defRPr/>
            </a:pPr>
            <a:r>
              <a:rPr lang="fr-FR"/>
              <a:t>La diversification =&gt; réintégré dans les scénarios </a:t>
            </a:r>
            <a:endParaRPr/>
          </a:p>
          <a:p>
            <a:pPr lvl="1">
              <a:defRPr/>
            </a:pPr>
            <a:r>
              <a:rPr lang="fr-FR"/>
              <a:t>Adaptation au changement climatique</a:t>
            </a:r>
            <a:endParaRPr/>
          </a:p>
          <a:p>
            <a:pPr lvl="1">
              <a:defRPr/>
            </a:pPr>
            <a:r>
              <a:rPr lang="fr-FR"/>
              <a:t>L’agro-écologie</a:t>
            </a:r>
          </a:p>
          <a:p>
            <a:pPr>
              <a:defRPr/>
            </a:pPr>
            <a:r>
              <a:rPr lang="fr-FR"/>
              <a:t>D’autres sont spécifiques à la gestion de l’eau mais au profit (éventuel) de l’agriculture</a:t>
            </a:r>
            <a:endParaRPr/>
          </a:p>
          <a:p>
            <a:pPr lvl="1">
              <a:defRPr/>
            </a:pPr>
            <a:r>
              <a:rPr lang="fr-FR"/>
              <a:t>Développement des ressources en eau (augmentation de l’offre)</a:t>
            </a:r>
            <a:endParaRPr/>
          </a:p>
          <a:p>
            <a:pPr lvl="1">
              <a:defRPr/>
            </a:pPr>
            <a:r>
              <a:rPr lang="fr-FR"/>
              <a:t>Modernisation &amp; efficacité des réseaux (augmentation de l’offre ou de la sécurisation)</a:t>
            </a:r>
            <a:endParaRPr/>
          </a:p>
          <a:p>
            <a:pPr lvl="1">
              <a:defRPr/>
            </a:pPr>
            <a:r>
              <a:rPr lang="fr-FR"/>
              <a:t>Pilotage de l’irrigation</a:t>
            </a:r>
          </a:p>
          <a:p>
            <a:pPr marL="228600" marR="0" lvl="1" indent="-228600" algn="l">
              <a:lnSpc>
                <a:spcPct val="87000"/>
              </a:lnSpc>
              <a:spcBef>
                <a:spcPts val="999"/>
              </a:spcBef>
              <a:spcAft>
                <a:spcPts val="0"/>
              </a:spcAft>
              <a:buFont typeface="Arial"/>
              <a:buChar char="•"/>
              <a:defRPr/>
            </a:pPr>
            <a:r>
              <a:rPr lang="fr-FR" sz="2400" b="0" i="0" u="none" strike="noStrike" cap="none" spc="0">
                <a:solidFill>
                  <a:srgbClr val="00A3A6"/>
                </a:solidFill>
                <a:latin typeface="Calibri"/>
                <a:ea typeface="Calibri"/>
                <a:cs typeface="Calibri"/>
              </a:rPr>
              <a:t>=&gt; ce sont des choix individuels et collectifs</a:t>
            </a:r>
            <a:endParaRPr lang="fr-FR"/>
          </a:p>
        </p:txBody>
      </p:sp>
      <p:sp>
        <p:nvSpPr>
          <p:cNvPr id="1284222585" name="Titre 2"/>
          <p:cNvSpPr>
            <a:spLocks noGrp="1"/>
          </p:cNvSpPr>
          <p:nvPr>
            <p:ph type="title"/>
          </p:nvPr>
        </p:nvSpPr>
        <p:spPr bwMode="auto"/>
        <p:txBody>
          <a:bodyPr/>
          <a:lstStyle/>
          <a:p>
            <a:pPr>
              <a:defRPr/>
            </a:pPr>
            <a:r>
              <a:rPr lang="fr-FR"/>
              <a:t>Les mesures &amp; stratégies</a:t>
            </a:r>
            <a:endParaRPr lang="en-GB"/>
          </a:p>
        </p:txBody>
      </p:sp>
      <p:sp>
        <p:nvSpPr>
          <p:cNvPr id="16878630" name="Sous-titre 3"/>
          <p:cNvSpPr>
            <a:spLocks noGrp="1"/>
          </p:cNvSpPr>
          <p:nvPr>
            <p:ph type="subTitle" idx="10"/>
          </p:nvPr>
        </p:nvSpPr>
        <p:spPr bwMode="auto"/>
        <p:txBody>
          <a:bodyPr/>
          <a:lstStyle/>
          <a:p>
            <a:pPr>
              <a:defRPr/>
            </a:pPr>
            <a:r>
              <a:rPr lang="fr-FR"/>
              <a:t>Jeu sérieux &amp; brainstorming =&gt; catalogue de mesures =&gt; sélection =&gt; regroupement en stratégie =&gt; description</a:t>
            </a:r>
            <a:endParaRPr/>
          </a:p>
          <a:p>
            <a:pPr>
              <a:defRPr/>
            </a:pPr>
            <a:endParaRPr lang="en-GB"/>
          </a:p>
        </p:txBody>
      </p:sp>
      <p:pic>
        <p:nvPicPr>
          <p:cNvPr id="658154892" name="Image 658154891"/>
          <p:cNvPicPr>
            <a:picLocks noChangeAspect="1"/>
          </p:cNvPicPr>
          <p:nvPr/>
        </p:nvPicPr>
        <p:blipFill>
          <a:blip r:embed="rId3"/>
          <a:stretch/>
        </p:blipFill>
        <p:spPr bwMode="auto">
          <a:xfrm>
            <a:off x="1759876" y="2173095"/>
            <a:ext cx="8345297" cy="4694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581548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99399050" name="Titre 1"/>
          <p:cNvSpPr>
            <a:spLocks noGrp="1"/>
          </p:cNvSpPr>
          <p:nvPr>
            <p:ph type="title"/>
          </p:nvPr>
        </p:nvSpPr>
        <p:spPr bwMode="auto"/>
        <p:txBody>
          <a:bodyPr/>
          <a:lstStyle/>
          <a:p>
            <a:pPr>
              <a:defRPr/>
            </a:pPr>
            <a:r>
              <a:rPr lang="fr-FR"/>
              <a:t>Construire une trajectoire d’adaptation robuste</a:t>
            </a:r>
            <a:endParaRPr lang="en-GB"/>
          </a:p>
        </p:txBody>
      </p:sp>
      <p:sp>
        <p:nvSpPr>
          <p:cNvPr id="365582005" name="Espace réservé du contenu 2"/>
          <p:cNvSpPr>
            <a:spLocks noGrp="1"/>
          </p:cNvSpPr>
          <p:nvPr>
            <p:ph idx="1"/>
          </p:nvPr>
        </p:nvSpPr>
        <p:spPr bwMode="auto">
          <a:xfrm>
            <a:off x="628650" y="1424045"/>
            <a:ext cx="9438894" cy="3934339"/>
          </a:xfrm>
        </p:spPr>
        <p:txBody>
          <a:bodyPr vertOverflow="overflow" horzOverflow="overflow" vert="horz" wrap="square" lIns="91440" tIns="45720" rIns="91440" bIns="45720" numCol="1" spcCol="0" rtlCol="0" fromWordArt="0" anchor="t" anchorCtr="0" forceAA="0" compatLnSpc="0">
            <a:normAutofit/>
          </a:bodyPr>
          <a:lstStyle/>
          <a:p>
            <a:pPr>
              <a:defRPr/>
            </a:pPr>
            <a:r>
              <a:rPr lang="fr-FR"/>
              <a:t>Uniquement des choix collectifs que l’on peut « planifier »</a:t>
            </a:r>
          </a:p>
          <a:p>
            <a:pPr>
              <a:defRPr/>
            </a:pPr>
            <a:r>
              <a:rPr lang="fr-FR"/>
              <a:t>Des mesures d’actions publiques</a:t>
            </a:r>
          </a:p>
          <a:p>
            <a:pPr lvl="1">
              <a:defRPr/>
            </a:pPr>
            <a:r>
              <a:rPr lang="fr-FR"/>
              <a:t>Incitant des choix individuels</a:t>
            </a:r>
          </a:p>
          <a:p>
            <a:pPr lvl="1">
              <a:defRPr/>
            </a:pPr>
            <a:r>
              <a:rPr lang="fr-FR"/>
              <a:t>Correspondant à des mesures concrètes (effet direct sur le bilan)</a:t>
            </a:r>
          </a:p>
          <a:p>
            <a:pPr lvl="0">
              <a:defRPr/>
            </a:pPr>
            <a:r>
              <a:rPr lang="fr-FR" sz="2400"/>
              <a:t>Rappel des esquisses de trajectoires d’adaptation politique avec le jeu sérieux</a:t>
            </a:r>
            <a:endParaRPr/>
          </a:p>
          <a:p>
            <a:pPr lvl="1">
              <a:defRPr/>
            </a:pPr>
            <a:r>
              <a:rPr lang="fr-FR" sz="2200"/>
              <a:t>Restrictions (dont ciblés)</a:t>
            </a:r>
            <a:endParaRPr sz="2200"/>
          </a:p>
          <a:p>
            <a:pPr lvl="1">
              <a:defRPr/>
            </a:pPr>
            <a:r>
              <a:rPr lang="fr-FR" sz="2200"/>
              <a:t>Aides au développement de mesures agro-écologiques</a:t>
            </a:r>
          </a:p>
          <a:p>
            <a:pPr lvl="1">
              <a:defRPr/>
            </a:pPr>
            <a:r>
              <a:rPr lang="fr-FR" sz="2200"/>
              <a:t>Trajectoires mixtes (différentes articulations dans le temps)</a:t>
            </a:r>
            <a:endParaRPr sz="2200"/>
          </a:p>
          <a:p>
            <a:pPr lvl="1">
              <a:defRPr/>
            </a:pP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15811378" name="Titre 1"/>
          <p:cNvSpPr>
            <a:spLocks noGrp="1"/>
          </p:cNvSpPr>
          <p:nvPr>
            <p:ph type="ctrTitle"/>
          </p:nvPr>
        </p:nvSpPr>
        <p:spPr bwMode="auto"/>
        <p:txBody>
          <a:bodyPr/>
          <a:lstStyle/>
          <a:p>
            <a:pPr>
              <a:defRPr/>
            </a:pPr>
            <a:r>
              <a:rPr lang="fr-FR"/>
              <a:t>Actualités &amp; avancées</a:t>
            </a:r>
            <a:endParaRPr lang="en-GB"/>
          </a:p>
        </p:txBody>
      </p:sp>
      <p:sp>
        <p:nvSpPr>
          <p:cNvPr id="755983243" name="Sous-titre 2"/>
          <p:cNvSpPr>
            <a:spLocks noGrp="1"/>
          </p:cNvSpPr>
          <p:nvPr>
            <p:ph type="subTitle" idx="1"/>
          </p:nvPr>
        </p:nvSpPr>
        <p:spPr bwMode="auto"/>
        <p:txBody>
          <a:bodyPr/>
          <a:lstStyle/>
          <a:p>
            <a:pPr>
              <a:defRPr/>
            </a:pP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7136298" name="Titre 1"/>
          <p:cNvSpPr>
            <a:spLocks noGrp="1"/>
          </p:cNvSpPr>
          <p:nvPr>
            <p:ph type="title"/>
          </p:nvPr>
        </p:nvSpPr>
        <p:spPr bwMode="auto"/>
        <p:txBody>
          <a:bodyPr/>
          <a:lstStyle/>
          <a:p>
            <a:pPr>
              <a:defRPr/>
            </a:pPr>
            <a:r>
              <a:rPr lang="fr-FR"/>
              <a:t>Synthèse proposée</a:t>
            </a:r>
            <a:endParaRPr lang="en-GB"/>
          </a:p>
        </p:txBody>
      </p:sp>
      <p:sp>
        <p:nvSpPr>
          <p:cNvPr id="1409844550" name="Espace réservé du contenu 2"/>
          <p:cNvSpPr>
            <a:spLocks noGrp="1"/>
          </p:cNvSpPr>
          <p:nvPr>
            <p:ph idx="1"/>
          </p:nvPr>
        </p:nvSpPr>
        <p:spPr bwMode="auto">
          <a:xfrm>
            <a:off x="628650" y="1424045"/>
            <a:ext cx="9832086" cy="4386205"/>
          </a:xfrm>
        </p:spPr>
        <p:txBody>
          <a:bodyPr vertOverflow="overflow" horzOverflow="overflow" vert="horz" wrap="square" lIns="91440" tIns="45720" rIns="91440" bIns="45720" numCol="1" spcCol="0" rtlCol="0" fromWordArt="0" anchor="t" anchorCtr="0" forceAA="0" compatLnSpc="0">
            <a:normAutofit fontScale="65000" lnSpcReduction="7000"/>
          </a:bodyPr>
          <a:lstStyle/>
          <a:p>
            <a:pPr>
              <a:defRPr/>
            </a:pPr>
            <a:r>
              <a:rPr lang="en-GB" dirty="0"/>
              <a:t>Grand </a:t>
            </a:r>
            <a:r>
              <a:rPr lang="en-GB" dirty="0" err="1"/>
              <a:t>schéma</a:t>
            </a:r>
            <a:r>
              <a:rPr lang="en-GB" dirty="0"/>
              <a:t> pour </a:t>
            </a:r>
            <a:r>
              <a:rPr lang="en-GB" dirty="0" err="1"/>
              <a:t>représenter</a:t>
            </a:r>
            <a:r>
              <a:rPr lang="en-GB" dirty="0"/>
              <a:t> des </a:t>
            </a:r>
            <a:r>
              <a:rPr lang="en-GB" dirty="0" err="1"/>
              <a:t>trajectoires</a:t>
            </a:r>
            <a:r>
              <a:rPr lang="en-GB" dirty="0"/>
              <a:t> par </a:t>
            </a:r>
            <a:r>
              <a:rPr lang="en-GB" dirty="0" err="1"/>
              <a:t>domaines</a:t>
            </a:r>
            <a:endParaRPr lang="en-GB" dirty="0"/>
          </a:p>
          <a:p>
            <a:pPr marL="0" indent="0">
              <a:buFont typeface="Arial"/>
              <a:buNone/>
              <a:defRPr/>
            </a:pPr>
            <a:r>
              <a:rPr lang="en-GB" sz="1600" b="0" i="0" u="none" strike="noStrike" cap="none" spc="0" dirty="0">
                <a:solidFill>
                  <a:srgbClr val="00A3A6"/>
                </a:solidFill>
                <a:latin typeface="Calibri"/>
                <a:ea typeface="Calibri"/>
                <a:cs typeface="Calibri"/>
              </a:rPr>
              <a:t>https://go.klaxoon.com/PNNZHCV</a:t>
            </a:r>
            <a:endParaRPr lang="en-GB" dirty="0"/>
          </a:p>
          <a:p>
            <a:pPr>
              <a:defRPr/>
            </a:pPr>
            <a:r>
              <a:rPr lang="en-GB" dirty="0"/>
              <a:t>Une </a:t>
            </a:r>
            <a:r>
              <a:rPr lang="en-GB" dirty="0" err="1"/>
              <a:t>trajectoire</a:t>
            </a:r>
            <a:r>
              <a:rPr lang="en-GB" dirty="0"/>
              <a:t> (</a:t>
            </a:r>
            <a:r>
              <a:rPr lang="en-GB" dirty="0" err="1"/>
              <a:t>évolution</a:t>
            </a:r>
            <a:r>
              <a:rPr lang="en-GB" dirty="0"/>
              <a:t> des </a:t>
            </a:r>
            <a:r>
              <a:rPr lang="en-GB" dirty="0" err="1"/>
              <a:t>mesures</a:t>
            </a:r>
            <a:r>
              <a:rPr lang="en-GB" dirty="0"/>
              <a:t>) </a:t>
            </a:r>
            <a:endParaRPr dirty="0"/>
          </a:p>
          <a:p>
            <a:pPr lvl="1">
              <a:defRPr/>
            </a:pPr>
            <a:r>
              <a:rPr lang="en-GB" dirty="0" err="1"/>
              <a:t>L’état</a:t>
            </a:r>
            <a:r>
              <a:rPr lang="en-GB" dirty="0"/>
              <a:t> des </a:t>
            </a:r>
            <a:r>
              <a:rPr lang="en-GB" dirty="0" err="1"/>
              <a:t>lieux</a:t>
            </a:r>
            <a:r>
              <a:rPr lang="en-GB" dirty="0"/>
              <a:t> 2020-2025</a:t>
            </a:r>
            <a:endParaRPr dirty="0"/>
          </a:p>
          <a:p>
            <a:pPr lvl="1">
              <a:defRPr/>
            </a:pPr>
            <a:r>
              <a:rPr lang="en-GB" dirty="0" err="1"/>
              <a:t>Vers</a:t>
            </a:r>
            <a:r>
              <a:rPr lang="en-GB" dirty="0"/>
              <a:t> </a:t>
            </a:r>
            <a:r>
              <a:rPr lang="en-GB" dirty="0" err="1"/>
              <a:t>une</a:t>
            </a:r>
            <a:r>
              <a:rPr lang="en-GB" dirty="0"/>
              <a:t> gestion </a:t>
            </a:r>
            <a:r>
              <a:rPr lang="en-GB" dirty="0" err="1"/>
              <a:t>performante</a:t>
            </a:r>
            <a:r>
              <a:rPr lang="en-GB" dirty="0"/>
              <a:t> de </a:t>
            </a:r>
            <a:r>
              <a:rPr lang="en-GB" dirty="0" err="1"/>
              <a:t>l’eau</a:t>
            </a:r>
            <a:r>
              <a:rPr lang="en-GB" dirty="0"/>
              <a:t> </a:t>
            </a:r>
            <a:r>
              <a:rPr lang="en-GB" dirty="0" err="1"/>
              <a:t>piloté</a:t>
            </a:r>
            <a:r>
              <a:rPr lang="en-GB" dirty="0"/>
              <a:t> par</a:t>
            </a:r>
            <a:endParaRPr dirty="0"/>
          </a:p>
          <a:p>
            <a:pPr lvl="2">
              <a:defRPr/>
            </a:pPr>
            <a:r>
              <a:rPr lang="en-GB" dirty="0"/>
              <a:t>Les </a:t>
            </a:r>
            <a:r>
              <a:rPr lang="en-GB" dirty="0" err="1"/>
              <a:t>dynamiques</a:t>
            </a:r>
            <a:r>
              <a:rPr lang="en-GB" dirty="0"/>
              <a:t> </a:t>
            </a:r>
            <a:r>
              <a:rPr lang="en-GB" dirty="0" err="1"/>
              <a:t>propres</a:t>
            </a:r>
            <a:r>
              <a:rPr lang="en-GB" dirty="0"/>
              <a:t> aux </a:t>
            </a:r>
            <a:r>
              <a:rPr lang="en-GB" dirty="0" err="1"/>
              <a:t>acteurs</a:t>
            </a:r>
            <a:r>
              <a:rPr lang="en-GB" dirty="0"/>
              <a:t> (</a:t>
            </a:r>
            <a:r>
              <a:rPr lang="en-GB" dirty="0" err="1"/>
              <a:t>sécurisation</a:t>
            </a:r>
            <a:r>
              <a:rPr lang="en-GB" dirty="0"/>
              <a:t> de </a:t>
            </a:r>
            <a:r>
              <a:rPr lang="en-GB" dirty="0" err="1"/>
              <a:t>leur</a:t>
            </a:r>
            <a:r>
              <a:rPr lang="en-GB" dirty="0"/>
              <a:t> </a:t>
            </a:r>
            <a:r>
              <a:rPr lang="en-GB" dirty="0" err="1"/>
              <a:t>accès</a:t>
            </a:r>
            <a:r>
              <a:rPr lang="en-GB" dirty="0"/>
              <a:t>)</a:t>
            </a:r>
            <a:endParaRPr dirty="0"/>
          </a:p>
          <a:p>
            <a:pPr lvl="2">
              <a:defRPr/>
            </a:pPr>
            <a:r>
              <a:rPr lang="en-GB" dirty="0"/>
              <a:t>Le PGRE / PTGE</a:t>
            </a:r>
            <a:endParaRPr dirty="0"/>
          </a:p>
          <a:p>
            <a:pPr lvl="1">
              <a:defRPr/>
            </a:pPr>
            <a:r>
              <a:rPr lang="en-GB" dirty="0" err="1"/>
              <a:t>Puis</a:t>
            </a:r>
            <a:r>
              <a:rPr lang="en-GB" dirty="0"/>
              <a:t> </a:t>
            </a:r>
            <a:r>
              <a:rPr lang="en-GB" dirty="0" err="1"/>
              <a:t>une</a:t>
            </a:r>
            <a:r>
              <a:rPr lang="en-GB" dirty="0"/>
              <a:t> gestion </a:t>
            </a:r>
            <a:r>
              <a:rPr lang="en-GB" dirty="0" err="1"/>
              <a:t>stratégique</a:t>
            </a:r>
            <a:r>
              <a:rPr lang="en-GB" dirty="0"/>
              <a:t> </a:t>
            </a:r>
            <a:r>
              <a:rPr lang="en-GB" dirty="0" err="1"/>
              <a:t>territoriale</a:t>
            </a:r>
            <a:endParaRPr lang="en-GB" dirty="0"/>
          </a:p>
          <a:p>
            <a:pPr lvl="2">
              <a:defRPr/>
            </a:pPr>
            <a:r>
              <a:rPr lang="en-GB" dirty="0"/>
              <a:t> </a:t>
            </a:r>
            <a:r>
              <a:rPr lang="en-GB" dirty="0" err="1"/>
              <a:t>intègre</a:t>
            </a:r>
            <a:r>
              <a:rPr lang="en-GB" dirty="0"/>
              <a:t> des considerations de </a:t>
            </a:r>
            <a:r>
              <a:rPr lang="en-GB" dirty="0" err="1"/>
              <a:t>développement</a:t>
            </a:r>
            <a:r>
              <a:rPr lang="en-GB" dirty="0"/>
              <a:t> territorial (</a:t>
            </a:r>
            <a:r>
              <a:rPr lang="en-GB" dirty="0" err="1"/>
              <a:t>réponse</a:t>
            </a:r>
            <a:r>
              <a:rPr lang="en-GB" dirty="0"/>
              <a:t> à la crise du vin, à </a:t>
            </a:r>
            <a:r>
              <a:rPr lang="en-GB" dirty="0" err="1"/>
              <a:t>l’adaptation</a:t>
            </a:r>
            <a:r>
              <a:rPr lang="en-GB" dirty="0"/>
              <a:t> du </a:t>
            </a:r>
            <a:r>
              <a:rPr lang="en-GB" dirty="0" err="1"/>
              <a:t>territoire</a:t>
            </a:r>
            <a:r>
              <a:rPr lang="en-GB" dirty="0"/>
              <a:t> au </a:t>
            </a:r>
            <a:r>
              <a:rPr lang="en-GB" dirty="0" err="1"/>
              <a:t>changement</a:t>
            </a:r>
            <a:r>
              <a:rPr lang="en-GB" dirty="0"/>
              <a:t> </a:t>
            </a:r>
            <a:r>
              <a:rPr lang="en-GB" dirty="0" err="1"/>
              <a:t>climatique</a:t>
            </a:r>
            <a:r>
              <a:rPr lang="en-GB" dirty="0"/>
              <a:t>)</a:t>
            </a:r>
            <a:endParaRPr dirty="0"/>
          </a:p>
          <a:p>
            <a:pPr lvl="2">
              <a:defRPr/>
            </a:pPr>
            <a:r>
              <a:rPr lang="en-GB" dirty="0"/>
              <a:t>Planification co-</a:t>
            </a:r>
            <a:r>
              <a:rPr lang="en-GB" dirty="0" err="1"/>
              <a:t>construite</a:t>
            </a:r>
            <a:r>
              <a:rPr lang="en-GB" dirty="0"/>
              <a:t> au profit du </a:t>
            </a:r>
            <a:r>
              <a:rPr lang="en-GB" dirty="0" err="1"/>
              <a:t>territoire</a:t>
            </a:r>
            <a:endParaRPr lang="en-GB" dirty="0"/>
          </a:p>
          <a:p>
            <a:pPr lvl="2">
              <a:defRPr/>
            </a:pPr>
            <a:r>
              <a:rPr lang="en-GB" dirty="0" err="1"/>
              <a:t>Intégration</a:t>
            </a:r>
            <a:r>
              <a:rPr lang="en-GB" dirty="0"/>
              <a:t> &amp; coordination des politiques et actions collectives </a:t>
            </a:r>
            <a:r>
              <a:rPr lang="en-GB" dirty="0" err="1"/>
              <a:t>eau</a:t>
            </a:r>
            <a:r>
              <a:rPr lang="en-GB" dirty="0"/>
              <a:t> &amp; agriculture</a:t>
            </a:r>
            <a:endParaRPr dirty="0"/>
          </a:p>
          <a:p>
            <a:pPr>
              <a:defRPr/>
            </a:pPr>
            <a:endParaRPr lang="en-GB" dirty="0"/>
          </a:p>
          <a:p>
            <a:pPr>
              <a:defRPr/>
            </a:pPr>
            <a:endParaRPr lang="en-GB" dirty="0"/>
          </a:p>
          <a:p>
            <a:pPr>
              <a:defRPr/>
            </a:pPr>
            <a:r>
              <a:rPr lang="en-GB" dirty="0"/>
              <a:t>Fiches strategies qui </a:t>
            </a:r>
            <a:r>
              <a:rPr lang="en-GB" dirty="0" err="1"/>
              <a:t>reprennent</a:t>
            </a:r>
            <a:r>
              <a:rPr lang="en-GB" dirty="0"/>
              <a:t> le travail passé</a:t>
            </a:r>
            <a:endParaRPr dirty="0"/>
          </a:p>
          <a:p>
            <a:pPr>
              <a:defRPr/>
            </a:pPr>
            <a:endParaRPr lang="en-GB" dirty="0"/>
          </a:p>
        </p:txBody>
      </p:sp>
      <p:pic>
        <p:nvPicPr>
          <p:cNvPr id="624468412" name="Image 624468411"/>
          <p:cNvPicPr>
            <a:picLocks noChangeAspect="1"/>
          </p:cNvPicPr>
          <p:nvPr/>
        </p:nvPicPr>
        <p:blipFill>
          <a:blip r:embed="rId3"/>
          <a:stretch/>
        </p:blipFill>
        <p:spPr bwMode="auto">
          <a:xfrm>
            <a:off x="8030549" y="1014412"/>
            <a:ext cx="2430185" cy="241589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34582444" name="Titre 1"/>
          <p:cNvSpPr>
            <a:spLocks noGrp="1"/>
          </p:cNvSpPr>
          <p:nvPr>
            <p:ph type="title"/>
          </p:nvPr>
        </p:nvSpPr>
        <p:spPr bwMode="auto">
          <a:xfrm>
            <a:off x="628650" y="365126"/>
            <a:ext cx="11315700" cy="765405"/>
          </a:xfrm>
        </p:spPr>
        <p:txBody>
          <a:bodyPr>
            <a:normAutofit fontScale="90000"/>
          </a:bodyPr>
          <a:lstStyle/>
          <a:p>
            <a:pPr>
              <a:defRPr/>
            </a:pPr>
            <a:r>
              <a:rPr lang="fr-FR" b="0"/>
              <a:t>Pour compléter cette trajectoire, afin qu’elle soit plus efficace/réaliste et qu’il y ait effectivement une transition / transformation : </a:t>
            </a:r>
            <a:r>
              <a:rPr lang="fr-FR"/>
              <a:t>Quelles barrières faut il lever pour avancer ?</a:t>
            </a:r>
            <a:endParaRPr lang="en-GB"/>
          </a:p>
        </p:txBody>
      </p:sp>
      <p:sp>
        <p:nvSpPr>
          <p:cNvPr id="1495728230" name="Espace réservé du contenu 2"/>
          <p:cNvSpPr>
            <a:spLocks noGrp="1"/>
          </p:cNvSpPr>
          <p:nvPr>
            <p:ph idx="1"/>
          </p:nvPr>
        </p:nvSpPr>
        <p:spPr bwMode="auto">
          <a:xfrm>
            <a:off x="762000" y="1538554"/>
            <a:ext cx="7886700" cy="4386205"/>
          </a:xfrm>
        </p:spPr>
        <p:txBody>
          <a:bodyPr vertOverflow="overflow" horzOverflow="overflow" vert="horz" wrap="square" lIns="91440" tIns="45720" rIns="91440" bIns="45720" numCol="1" spcCol="0" rtlCol="0" fromWordArt="0" anchor="t" anchorCtr="0" forceAA="0" compatLnSpc="0">
            <a:normAutofit fontScale="85000" lnSpcReduction="3000"/>
          </a:bodyPr>
          <a:lstStyle/>
          <a:p>
            <a:pPr>
              <a:defRPr/>
            </a:pPr>
            <a:r>
              <a:rPr lang="fr-FR" dirty="0"/>
              <a:t>La littérature scientifique propose 6 catégories de biais :</a:t>
            </a:r>
            <a:endParaRPr dirty="0"/>
          </a:p>
          <a:p>
            <a:pPr marL="0" indent="0">
              <a:buNone/>
              <a:defRPr/>
            </a:pPr>
            <a:r>
              <a:rPr lang="fr-FR" dirty="0"/>
              <a:t>(Perez Blanco et al. travail en cours)</a:t>
            </a:r>
            <a:endParaRPr dirty="0"/>
          </a:p>
          <a:p>
            <a:pPr marL="457200" lvl="1">
              <a:spcBef>
                <a:spcPts val="0"/>
              </a:spcBef>
              <a:defRPr/>
            </a:pPr>
            <a:r>
              <a:rPr lang="en-GB" sz="1600" b="0" i="0" u="none" strike="noStrike" dirty="0" err="1">
                <a:solidFill>
                  <a:srgbClr val="000000"/>
                </a:solidFill>
                <a:latin typeface="Arial"/>
                <a:ea typeface="Arial"/>
                <a:cs typeface="Arial"/>
              </a:rPr>
              <a:t>Croyances</a:t>
            </a:r>
            <a:endParaRPr sz="1600" b="0" i="0" u="none" strike="noStrike" dirty="0">
              <a:solidFill>
                <a:srgbClr val="000000"/>
              </a:solidFill>
              <a:latin typeface="Arial"/>
              <a:cs typeface="Arial"/>
            </a:endParaRPr>
          </a:p>
          <a:p>
            <a:pPr marL="228600" lvl="1" indent="0">
              <a:spcBef>
                <a:spcPts val="0"/>
              </a:spcBef>
              <a:buNone/>
              <a:defRPr/>
            </a:pPr>
            <a:r>
              <a:rPr lang="en-GB" sz="1600" b="0" i="0" u="none" strike="noStrike" dirty="0">
                <a:latin typeface="Arial"/>
                <a:ea typeface="Arial"/>
                <a:cs typeface="Arial"/>
              </a:rPr>
              <a:t>Ex : </a:t>
            </a:r>
            <a:r>
              <a:rPr lang="en-GB" sz="1600" b="0" i="0" u="none" strike="noStrike" dirty="0" err="1">
                <a:latin typeface="Arial"/>
                <a:ea typeface="Arial"/>
                <a:cs typeface="Arial"/>
              </a:rPr>
              <a:t>mauvaise</a:t>
            </a:r>
            <a:r>
              <a:rPr lang="en-GB" sz="1600" b="0" i="0" u="none" strike="noStrike" dirty="0">
                <a:latin typeface="Arial"/>
                <a:ea typeface="Arial"/>
                <a:cs typeface="Arial"/>
              </a:rPr>
              <a:t> perception, </a:t>
            </a:r>
            <a:r>
              <a:rPr lang="en-GB" sz="1600" b="0" i="0" u="none" strike="noStrike" dirty="0" err="1">
                <a:latin typeface="Arial"/>
                <a:ea typeface="Arial"/>
                <a:cs typeface="Arial"/>
              </a:rPr>
              <a:t>rationalité</a:t>
            </a:r>
            <a:r>
              <a:rPr lang="en-GB" sz="1600" b="0" i="0" u="none" strike="noStrike" dirty="0">
                <a:latin typeface="Arial"/>
                <a:ea typeface="Arial"/>
                <a:cs typeface="Arial"/>
              </a:rPr>
              <a:t> </a:t>
            </a:r>
            <a:r>
              <a:rPr lang="en-GB" sz="1600" b="0" i="0" u="none" strike="noStrike" dirty="0" err="1">
                <a:latin typeface="Arial"/>
                <a:ea typeface="Arial"/>
                <a:cs typeface="Arial"/>
              </a:rPr>
              <a:t>limité</a:t>
            </a:r>
            <a:endParaRPr sz="1600" dirty="0">
              <a:latin typeface="Arial"/>
              <a:cs typeface="Arial"/>
            </a:endParaRPr>
          </a:p>
          <a:p>
            <a:pPr marL="228600" lvl="1" indent="0">
              <a:spcBef>
                <a:spcPts val="0"/>
              </a:spcBef>
              <a:buNone/>
              <a:defRPr/>
            </a:pPr>
            <a:endParaRPr sz="1600" b="0" i="0" u="none" strike="noStrike" dirty="0">
              <a:latin typeface="Arial"/>
              <a:cs typeface="Arial"/>
            </a:endParaRPr>
          </a:p>
          <a:p>
            <a:pPr marL="457200" lvl="1">
              <a:spcBef>
                <a:spcPts val="0"/>
              </a:spcBef>
              <a:defRPr/>
            </a:pPr>
            <a:r>
              <a:rPr lang="en-GB" sz="1600" b="0" i="0" u="none" strike="noStrike" dirty="0" err="1">
                <a:solidFill>
                  <a:srgbClr val="000000"/>
                </a:solidFill>
                <a:latin typeface="Arial"/>
                <a:ea typeface="Arial"/>
                <a:cs typeface="Arial"/>
              </a:rPr>
              <a:t>Incitations</a:t>
            </a:r>
            <a:endParaRPr sz="1600" b="0" i="0" u="none" strike="noStrike" dirty="0">
              <a:solidFill>
                <a:srgbClr val="000000"/>
              </a:solidFill>
              <a:latin typeface="Arial"/>
              <a:cs typeface="Arial"/>
            </a:endParaRPr>
          </a:p>
          <a:p>
            <a:pPr marL="228600" lvl="1" indent="0">
              <a:spcBef>
                <a:spcPts val="0"/>
              </a:spcBef>
              <a:buNone/>
              <a:defRPr/>
            </a:pPr>
            <a:r>
              <a:rPr lang="en-GB" sz="1600" b="0" i="0" u="none" strike="noStrike" dirty="0">
                <a:latin typeface="Arial"/>
                <a:ea typeface="Arial"/>
                <a:cs typeface="Arial"/>
              </a:rPr>
              <a:t>Ex : </a:t>
            </a:r>
            <a:r>
              <a:rPr lang="en-GB" sz="1600" b="0" i="0" u="none" strike="noStrike" dirty="0" err="1">
                <a:latin typeface="Arial"/>
                <a:ea typeface="Arial"/>
                <a:cs typeface="Arial"/>
              </a:rPr>
              <a:t>coûts</a:t>
            </a:r>
            <a:r>
              <a:rPr lang="en-GB" sz="1600" b="0" i="0" u="none" strike="noStrike" dirty="0">
                <a:latin typeface="Arial"/>
                <a:ea typeface="Arial"/>
                <a:cs typeface="Arial"/>
              </a:rPr>
              <a:t> des transformation </a:t>
            </a:r>
            <a:r>
              <a:rPr lang="en-GB" sz="1600" b="0" i="0" u="none" strike="noStrike" dirty="0" err="1">
                <a:latin typeface="Arial"/>
                <a:ea typeface="Arial"/>
                <a:cs typeface="Arial"/>
              </a:rPr>
              <a:t>incertains</a:t>
            </a:r>
            <a:r>
              <a:rPr lang="en-GB" sz="1600" b="0" i="0" u="none" strike="noStrike" dirty="0">
                <a:latin typeface="Arial"/>
                <a:ea typeface="Arial"/>
                <a:cs typeface="Arial"/>
              </a:rPr>
              <a:t>, lobbying,</a:t>
            </a:r>
            <a:endParaRPr sz="1600" dirty="0">
              <a:latin typeface="Arial"/>
              <a:cs typeface="Arial"/>
            </a:endParaRPr>
          </a:p>
          <a:p>
            <a:pPr marL="228600" lvl="1" indent="0">
              <a:spcBef>
                <a:spcPts val="0"/>
              </a:spcBef>
              <a:buNone/>
              <a:defRPr/>
            </a:pPr>
            <a:endParaRPr sz="1600" b="0" i="0" u="none" strike="noStrike" dirty="0">
              <a:latin typeface="Arial"/>
              <a:cs typeface="Arial"/>
            </a:endParaRPr>
          </a:p>
          <a:p>
            <a:pPr marL="457200" lvl="1">
              <a:spcBef>
                <a:spcPts val="0"/>
              </a:spcBef>
              <a:defRPr/>
            </a:pPr>
            <a:r>
              <a:rPr lang="fr-FR" sz="1600" b="0" i="0" u="none" strike="noStrike" dirty="0">
                <a:solidFill>
                  <a:srgbClr val="000000"/>
                </a:solidFill>
                <a:latin typeface="Arial"/>
                <a:ea typeface="Arial"/>
                <a:cs typeface="Arial"/>
              </a:rPr>
              <a:t>Information</a:t>
            </a:r>
            <a:endParaRPr sz="1600" b="0" i="0" u="none" strike="noStrike" dirty="0">
              <a:solidFill>
                <a:srgbClr val="000000"/>
              </a:solidFill>
              <a:latin typeface="Arial"/>
              <a:cs typeface="Arial"/>
            </a:endParaRPr>
          </a:p>
          <a:p>
            <a:pPr marL="228600" lvl="1" indent="0">
              <a:spcBef>
                <a:spcPts val="0"/>
              </a:spcBef>
              <a:buFont typeface="Arial"/>
              <a:buNone/>
              <a:defRPr/>
            </a:pPr>
            <a:r>
              <a:rPr lang="fr-FR" sz="1600" b="0" i="0" u="none" strike="noStrike" dirty="0">
                <a:solidFill>
                  <a:srgbClr val="000000"/>
                </a:solidFill>
                <a:latin typeface="Arial"/>
                <a:ea typeface="Arial"/>
                <a:cs typeface="Arial"/>
              </a:rPr>
              <a:t>Ex : crainte sur le partage de données privées, </a:t>
            </a:r>
            <a:r>
              <a:rPr lang="fr-FR" sz="1600" b="0" i="0" u="none" strike="noStrike" dirty="0" err="1">
                <a:solidFill>
                  <a:srgbClr val="000000"/>
                </a:solidFill>
                <a:latin typeface="Arial"/>
                <a:ea typeface="Arial"/>
                <a:cs typeface="Arial"/>
              </a:rPr>
              <a:t>assymétrie</a:t>
            </a:r>
            <a:r>
              <a:rPr lang="fr-FR" sz="1600" b="0" i="0" u="none" strike="noStrike" dirty="0">
                <a:solidFill>
                  <a:srgbClr val="000000"/>
                </a:solidFill>
                <a:latin typeface="Arial"/>
                <a:ea typeface="Arial"/>
                <a:cs typeface="Arial"/>
              </a:rPr>
              <a:t> d’information</a:t>
            </a:r>
            <a:endParaRPr sz="1600" dirty="0">
              <a:latin typeface="Arial"/>
              <a:cs typeface="Arial"/>
            </a:endParaRPr>
          </a:p>
          <a:p>
            <a:pPr marL="228600" lvl="1" indent="0">
              <a:spcBef>
                <a:spcPts val="0"/>
              </a:spcBef>
              <a:buNone/>
              <a:defRPr/>
            </a:pPr>
            <a:endParaRPr sz="1600" b="0" i="0" u="none" strike="noStrike" dirty="0">
              <a:latin typeface="Arial"/>
              <a:cs typeface="Arial"/>
            </a:endParaRPr>
          </a:p>
          <a:p>
            <a:pPr marL="457200" lvl="1">
              <a:spcBef>
                <a:spcPts val="0"/>
              </a:spcBef>
              <a:defRPr/>
            </a:pPr>
            <a:r>
              <a:rPr lang="en-GB" sz="1600" b="0" i="0" u="none" strike="noStrike" dirty="0" err="1">
                <a:solidFill>
                  <a:srgbClr val="000000"/>
                </a:solidFill>
                <a:latin typeface="Arial"/>
                <a:ea typeface="Arial"/>
                <a:cs typeface="Arial"/>
              </a:rPr>
              <a:t>Capacités</a:t>
            </a:r>
            <a:r>
              <a:rPr lang="en-GB" sz="1600" b="0" i="0" u="none" strike="noStrike" dirty="0">
                <a:solidFill>
                  <a:srgbClr val="000000"/>
                </a:solidFill>
                <a:latin typeface="Arial"/>
                <a:ea typeface="Arial"/>
                <a:cs typeface="Arial"/>
              </a:rPr>
              <a:t> </a:t>
            </a:r>
            <a:r>
              <a:rPr lang="en-GB" sz="1600" b="0" i="0" u="none" strike="noStrike" dirty="0" err="1">
                <a:solidFill>
                  <a:srgbClr val="000000"/>
                </a:solidFill>
                <a:latin typeface="Arial"/>
                <a:ea typeface="Arial"/>
                <a:cs typeface="Arial"/>
              </a:rPr>
              <a:t>scientifiques</a:t>
            </a:r>
            <a:r>
              <a:rPr lang="en-GB" sz="1600" b="0" i="0" u="none" strike="noStrike" dirty="0">
                <a:solidFill>
                  <a:srgbClr val="000000"/>
                </a:solidFill>
                <a:latin typeface="Arial"/>
                <a:ea typeface="Arial"/>
                <a:cs typeface="Arial"/>
              </a:rPr>
              <a:t> &amp; techniques</a:t>
            </a:r>
            <a:endParaRPr sz="1600" b="0" i="0" u="none" strike="noStrike" dirty="0">
              <a:solidFill>
                <a:srgbClr val="000000"/>
              </a:solidFill>
              <a:latin typeface="Arial"/>
              <a:cs typeface="Arial"/>
            </a:endParaRPr>
          </a:p>
          <a:p>
            <a:pPr marL="228600" lvl="1" indent="0">
              <a:spcBef>
                <a:spcPts val="0"/>
              </a:spcBef>
              <a:buFont typeface="Arial"/>
              <a:buNone/>
              <a:defRPr/>
            </a:pPr>
            <a:r>
              <a:rPr lang="en-GB" sz="1600" b="0" i="0" u="none" strike="noStrike" dirty="0">
                <a:solidFill>
                  <a:srgbClr val="000000"/>
                </a:solidFill>
                <a:latin typeface="Arial"/>
                <a:ea typeface="Arial"/>
                <a:cs typeface="Arial"/>
              </a:rPr>
              <a:t>Ex : absence de validation, incertitude</a:t>
            </a:r>
            <a:endParaRPr sz="1600" dirty="0">
              <a:latin typeface="Arial"/>
              <a:cs typeface="Arial"/>
            </a:endParaRPr>
          </a:p>
          <a:p>
            <a:pPr marL="228600" lvl="1" indent="0">
              <a:spcBef>
                <a:spcPts val="0"/>
              </a:spcBef>
              <a:buNone/>
              <a:defRPr/>
            </a:pPr>
            <a:endParaRPr sz="1600" b="0" i="0" u="none" strike="noStrike" dirty="0">
              <a:latin typeface="Arial"/>
              <a:cs typeface="Arial"/>
            </a:endParaRPr>
          </a:p>
          <a:p>
            <a:pPr marL="457200" lvl="1">
              <a:spcBef>
                <a:spcPts val="0"/>
              </a:spcBef>
              <a:defRPr/>
            </a:pPr>
            <a:r>
              <a:rPr lang="en-GB" sz="1600" b="0" i="0" u="none" strike="noStrike" dirty="0" err="1">
                <a:solidFill>
                  <a:srgbClr val="000000"/>
                </a:solidFill>
                <a:latin typeface="Arial"/>
                <a:ea typeface="Arial"/>
                <a:cs typeface="Arial"/>
              </a:rPr>
              <a:t>Capacité</a:t>
            </a:r>
            <a:r>
              <a:rPr lang="en-GB" sz="1600" b="0" i="0" u="none" strike="noStrike" dirty="0">
                <a:solidFill>
                  <a:srgbClr val="000000"/>
                </a:solidFill>
                <a:latin typeface="Arial"/>
                <a:ea typeface="Arial"/>
                <a:cs typeface="Arial"/>
              </a:rPr>
              <a:t> </a:t>
            </a:r>
            <a:r>
              <a:rPr lang="en-GB" sz="1600" b="0" i="0" u="none" strike="noStrike" dirty="0" err="1">
                <a:solidFill>
                  <a:srgbClr val="000000"/>
                </a:solidFill>
                <a:latin typeface="Arial"/>
                <a:ea typeface="Arial"/>
                <a:cs typeface="Arial"/>
              </a:rPr>
              <a:t>institutionnelle</a:t>
            </a:r>
            <a:endParaRPr sz="1600" b="0" i="0" u="none" strike="noStrike" dirty="0">
              <a:solidFill>
                <a:srgbClr val="000000"/>
              </a:solidFill>
              <a:latin typeface="Arial"/>
              <a:cs typeface="Arial"/>
            </a:endParaRPr>
          </a:p>
          <a:p>
            <a:pPr marL="228600" lvl="1" indent="0">
              <a:spcBef>
                <a:spcPts val="0"/>
              </a:spcBef>
              <a:buNone/>
              <a:defRPr/>
            </a:pPr>
            <a:r>
              <a:rPr lang="en-GB" sz="1600" b="0" i="0" u="none" strike="noStrike" dirty="0">
                <a:latin typeface="Arial"/>
                <a:ea typeface="Arial"/>
                <a:cs typeface="Arial"/>
              </a:rPr>
              <a:t>Ex : </a:t>
            </a:r>
            <a:r>
              <a:rPr lang="en-GB" sz="1600" b="0" i="0" u="none" strike="noStrike" dirty="0" err="1">
                <a:latin typeface="Arial"/>
                <a:ea typeface="Arial"/>
                <a:cs typeface="Arial"/>
              </a:rPr>
              <a:t>contrainte</a:t>
            </a:r>
            <a:r>
              <a:rPr lang="en-GB" sz="1600" b="0" i="0" u="none" strike="noStrike" dirty="0">
                <a:latin typeface="Arial"/>
                <a:ea typeface="Arial"/>
                <a:cs typeface="Arial"/>
              </a:rPr>
              <a:t> financière, </a:t>
            </a:r>
            <a:r>
              <a:rPr lang="en-GB" sz="1600" b="0" i="0" u="none" strike="noStrike" dirty="0" err="1">
                <a:latin typeface="Arial"/>
                <a:ea typeface="Arial"/>
                <a:cs typeface="Arial"/>
              </a:rPr>
              <a:t>verrouillage</a:t>
            </a:r>
            <a:endParaRPr sz="1600" dirty="0">
              <a:latin typeface="Arial"/>
              <a:cs typeface="Arial"/>
            </a:endParaRPr>
          </a:p>
          <a:p>
            <a:pPr marL="228600" lvl="1" indent="0">
              <a:spcBef>
                <a:spcPts val="0"/>
              </a:spcBef>
              <a:buNone/>
              <a:defRPr/>
            </a:pPr>
            <a:endParaRPr sz="1600" b="0" i="0" u="none" strike="noStrike" dirty="0">
              <a:latin typeface="Arial"/>
              <a:cs typeface="Arial"/>
            </a:endParaRPr>
          </a:p>
          <a:p>
            <a:pPr marL="457200" lvl="1">
              <a:spcBef>
                <a:spcPts val="0"/>
              </a:spcBef>
              <a:defRPr/>
            </a:pPr>
            <a:r>
              <a:rPr lang="en-GB" sz="1600" b="0" i="0" u="none" strike="noStrike" dirty="0">
                <a:solidFill>
                  <a:srgbClr val="000000"/>
                </a:solidFill>
                <a:latin typeface="Arial"/>
                <a:ea typeface="Arial"/>
                <a:cs typeface="Arial"/>
              </a:rPr>
              <a:t>Politique et </a:t>
            </a:r>
            <a:r>
              <a:rPr lang="en-GB" sz="1600" b="0" i="0" u="none" strike="noStrike" dirty="0" err="1">
                <a:solidFill>
                  <a:srgbClr val="000000"/>
                </a:solidFill>
                <a:latin typeface="Arial"/>
                <a:ea typeface="Arial"/>
                <a:cs typeface="Arial"/>
              </a:rPr>
              <a:t>Pouvoir</a:t>
            </a:r>
            <a:endParaRPr sz="1600" b="0" i="0" u="none" strike="noStrike" dirty="0">
              <a:solidFill>
                <a:srgbClr val="000000"/>
              </a:solidFill>
              <a:latin typeface="Arial"/>
              <a:cs typeface="Arial"/>
            </a:endParaRPr>
          </a:p>
          <a:p>
            <a:pPr marL="228600" lvl="1" indent="0">
              <a:spcBef>
                <a:spcPts val="0"/>
              </a:spcBef>
              <a:buNone/>
              <a:defRPr/>
            </a:pPr>
            <a:r>
              <a:rPr lang="en-GB" sz="1600" dirty="0">
                <a:solidFill>
                  <a:srgbClr val="000000"/>
                </a:solidFill>
                <a:latin typeface="Arial"/>
                <a:ea typeface="Arial"/>
                <a:cs typeface="Arial"/>
              </a:rPr>
              <a:t>Ex : </a:t>
            </a:r>
            <a:r>
              <a:rPr lang="en-GB" sz="1600" dirty="0" err="1">
                <a:solidFill>
                  <a:srgbClr val="000000"/>
                </a:solidFill>
                <a:latin typeface="Arial"/>
                <a:ea typeface="Arial"/>
                <a:cs typeface="Arial"/>
              </a:rPr>
              <a:t>quand</a:t>
            </a:r>
            <a:r>
              <a:rPr lang="en-GB" sz="1600" dirty="0">
                <a:solidFill>
                  <a:srgbClr val="000000"/>
                </a:solidFill>
                <a:latin typeface="Arial"/>
                <a:ea typeface="Arial"/>
                <a:cs typeface="Arial"/>
              </a:rPr>
              <a:t> </a:t>
            </a:r>
            <a:r>
              <a:rPr lang="en-GB" sz="1600" dirty="0" err="1">
                <a:solidFill>
                  <a:srgbClr val="000000"/>
                </a:solidFill>
                <a:latin typeface="Arial"/>
                <a:ea typeface="Arial"/>
                <a:cs typeface="Arial"/>
              </a:rPr>
              <a:t>certains</a:t>
            </a:r>
            <a:r>
              <a:rPr lang="en-GB" sz="1600" dirty="0">
                <a:solidFill>
                  <a:srgbClr val="000000"/>
                </a:solidFill>
                <a:latin typeface="Arial"/>
                <a:ea typeface="Arial"/>
                <a:cs typeface="Arial"/>
              </a:rPr>
              <a:t> </a:t>
            </a:r>
            <a:r>
              <a:rPr lang="en-GB" sz="1600" dirty="0" err="1">
                <a:solidFill>
                  <a:srgbClr val="000000"/>
                </a:solidFill>
                <a:latin typeface="Arial"/>
                <a:ea typeface="Arial"/>
                <a:cs typeface="Arial"/>
              </a:rPr>
              <a:t>accèdent</a:t>
            </a:r>
            <a:r>
              <a:rPr lang="en-GB" sz="1600" dirty="0">
                <a:solidFill>
                  <a:srgbClr val="000000"/>
                </a:solidFill>
                <a:latin typeface="Arial"/>
                <a:ea typeface="Arial"/>
                <a:cs typeface="Arial"/>
              </a:rPr>
              <a:t> au </a:t>
            </a:r>
            <a:r>
              <a:rPr lang="en-GB" sz="1600" dirty="0" err="1">
                <a:solidFill>
                  <a:srgbClr val="000000"/>
                </a:solidFill>
                <a:latin typeface="Arial"/>
                <a:ea typeface="Arial"/>
                <a:cs typeface="Arial"/>
              </a:rPr>
              <a:t>pouvoir</a:t>
            </a:r>
            <a:r>
              <a:rPr lang="en-GB" sz="1600" dirty="0">
                <a:solidFill>
                  <a:srgbClr val="000000"/>
                </a:solidFill>
                <a:latin typeface="Arial"/>
                <a:ea typeface="Arial"/>
                <a:cs typeface="Arial"/>
              </a:rPr>
              <a:t> pour des </a:t>
            </a:r>
            <a:r>
              <a:rPr lang="en-GB" sz="1600" dirty="0" err="1">
                <a:solidFill>
                  <a:srgbClr val="000000"/>
                </a:solidFill>
                <a:latin typeface="Arial"/>
                <a:ea typeface="Arial"/>
                <a:cs typeface="Arial"/>
              </a:rPr>
              <a:t>intérêts</a:t>
            </a:r>
            <a:r>
              <a:rPr lang="en-GB" sz="1600" dirty="0">
                <a:solidFill>
                  <a:srgbClr val="000000"/>
                </a:solidFill>
                <a:latin typeface="Arial"/>
                <a:ea typeface="Arial"/>
                <a:cs typeface="Arial"/>
              </a:rPr>
              <a:t> </a:t>
            </a:r>
            <a:r>
              <a:rPr lang="en-GB" sz="1600" dirty="0" err="1">
                <a:solidFill>
                  <a:srgbClr val="000000"/>
                </a:solidFill>
                <a:latin typeface="Arial"/>
                <a:ea typeface="Arial"/>
                <a:cs typeface="Arial"/>
              </a:rPr>
              <a:t>privés</a:t>
            </a:r>
            <a:endParaRPr lang="en-GB" sz="2600" b="0" i="0" u="none" strike="noStrike" dirty="0">
              <a:latin typeface="Arial"/>
            </a:endParaRPr>
          </a:p>
          <a:p>
            <a:pPr marL="0" indent="0">
              <a:buFont typeface="Arial"/>
              <a:buNone/>
              <a:defRPr/>
            </a:pPr>
            <a:endParaRPr lang="fr-FR" dirty="0"/>
          </a:p>
        </p:txBody>
      </p:sp>
      <p:sp>
        <p:nvSpPr>
          <p:cNvPr id="879752925" name="Accolade fermante 4"/>
          <p:cNvSpPr/>
          <p:nvPr/>
        </p:nvSpPr>
        <p:spPr bwMode="auto">
          <a:xfrm>
            <a:off x="8982074" y="4602639"/>
            <a:ext cx="435225" cy="1108212"/>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GB"/>
          </a:p>
        </p:txBody>
      </p:sp>
      <p:sp>
        <p:nvSpPr>
          <p:cNvPr id="374922091" name="Accolade fermante 5"/>
          <p:cNvSpPr/>
          <p:nvPr/>
        </p:nvSpPr>
        <p:spPr bwMode="auto">
          <a:xfrm>
            <a:off x="8934449" y="3330418"/>
            <a:ext cx="413872" cy="1146330"/>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GB"/>
          </a:p>
        </p:txBody>
      </p:sp>
      <p:sp>
        <p:nvSpPr>
          <p:cNvPr id="832682957" name="Accolade fermante 6"/>
          <p:cNvSpPr/>
          <p:nvPr/>
        </p:nvSpPr>
        <p:spPr bwMode="auto">
          <a:xfrm>
            <a:off x="8934449" y="2149113"/>
            <a:ext cx="482850" cy="419557"/>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GB"/>
          </a:p>
        </p:txBody>
      </p:sp>
      <p:sp>
        <p:nvSpPr>
          <p:cNvPr id="1309159043" name="Accolade fermante 7"/>
          <p:cNvSpPr/>
          <p:nvPr/>
        </p:nvSpPr>
        <p:spPr bwMode="auto">
          <a:xfrm>
            <a:off x="8934449" y="2568670"/>
            <a:ext cx="413872" cy="594656"/>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GB"/>
          </a:p>
        </p:txBody>
      </p:sp>
      <p:sp>
        <p:nvSpPr>
          <p:cNvPr id="569087346" name="ZoneTexte 8"/>
          <p:cNvSpPr txBox="1"/>
          <p:nvPr/>
        </p:nvSpPr>
        <p:spPr bwMode="auto">
          <a:xfrm>
            <a:off x="9530661" y="4973686"/>
            <a:ext cx="1794166" cy="366119"/>
          </a:xfrm>
          <a:prstGeom prst="rect">
            <a:avLst/>
          </a:prstGeom>
          <a:noFill/>
        </p:spPr>
        <p:txBody>
          <a:bodyPr wrap="square" rtlCol="0">
            <a:spAutoFit/>
          </a:bodyPr>
          <a:lstStyle/>
          <a:p>
            <a:pPr>
              <a:defRPr/>
            </a:pPr>
            <a:r>
              <a:rPr lang="fr-FR"/>
              <a:t>1 groupe</a:t>
            </a:r>
            <a:endParaRPr lang="en-GB"/>
          </a:p>
        </p:txBody>
      </p:sp>
      <p:sp>
        <p:nvSpPr>
          <p:cNvPr id="1003249981" name="ZoneTexte 11"/>
          <p:cNvSpPr txBox="1"/>
          <p:nvPr/>
        </p:nvSpPr>
        <p:spPr bwMode="auto">
          <a:xfrm>
            <a:off x="9477374" y="3731656"/>
            <a:ext cx="1794166" cy="366119"/>
          </a:xfrm>
          <a:prstGeom prst="rect">
            <a:avLst/>
          </a:prstGeom>
          <a:noFill/>
        </p:spPr>
        <p:txBody>
          <a:bodyPr wrap="square" rtlCol="0">
            <a:spAutoFit/>
          </a:bodyPr>
          <a:lstStyle/>
          <a:p>
            <a:pPr>
              <a:defRPr/>
            </a:pPr>
            <a:r>
              <a:rPr lang="fr-FR"/>
              <a:t>1 groupe</a:t>
            </a:r>
            <a:endParaRPr lang="en-GB"/>
          </a:p>
        </p:txBody>
      </p:sp>
      <p:sp>
        <p:nvSpPr>
          <p:cNvPr id="1841055798" name="ZoneTexte 12"/>
          <p:cNvSpPr txBox="1"/>
          <p:nvPr/>
        </p:nvSpPr>
        <p:spPr bwMode="auto">
          <a:xfrm>
            <a:off x="9448797" y="2202552"/>
            <a:ext cx="1796685" cy="366119"/>
          </a:xfrm>
          <a:prstGeom prst="rect">
            <a:avLst/>
          </a:prstGeom>
          <a:noFill/>
        </p:spPr>
        <p:txBody>
          <a:bodyPr wrap="square" rtlCol="0">
            <a:spAutoFit/>
          </a:bodyPr>
          <a:lstStyle/>
          <a:p>
            <a:pPr>
              <a:defRPr/>
            </a:pPr>
            <a:r>
              <a:rPr lang="fr-FR"/>
              <a:t>1 ou 2 groupes</a:t>
            </a:r>
            <a:endParaRPr lang="en-GB"/>
          </a:p>
        </p:txBody>
      </p:sp>
      <p:sp>
        <p:nvSpPr>
          <p:cNvPr id="1551982548" name="ZoneTexte 13"/>
          <p:cNvSpPr txBox="1"/>
          <p:nvPr/>
        </p:nvSpPr>
        <p:spPr bwMode="auto">
          <a:xfrm>
            <a:off x="9448797" y="2682939"/>
            <a:ext cx="1795965" cy="366119"/>
          </a:xfrm>
          <a:prstGeom prst="rect">
            <a:avLst/>
          </a:prstGeom>
          <a:noFill/>
        </p:spPr>
        <p:txBody>
          <a:bodyPr wrap="square" rtlCol="0">
            <a:spAutoFit/>
          </a:bodyPr>
          <a:lstStyle/>
          <a:p>
            <a:pPr>
              <a:defRPr/>
            </a:pPr>
            <a:r>
              <a:rPr lang="fr-FR"/>
              <a:t>1 ou 2 groupes</a:t>
            </a:r>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897829" name="Titre 1"/>
          <p:cNvSpPr>
            <a:spLocks noGrp="1"/>
          </p:cNvSpPr>
          <p:nvPr>
            <p:ph type="title"/>
          </p:nvPr>
        </p:nvSpPr>
        <p:spPr bwMode="auto">
          <a:xfrm>
            <a:off x="628650" y="365125"/>
            <a:ext cx="10380921" cy="765405"/>
          </a:xfrm>
        </p:spPr>
        <p:txBody>
          <a:bodyPr vertOverflow="overflow" horzOverflow="overflow" vert="horz" wrap="square" lIns="0" tIns="46800" rIns="91440" bIns="45720" numCol="1" spcCol="0" rtlCol="0" fromWordArt="0" anchor="ctr" anchorCtr="0" forceAA="0" compatLnSpc="0">
            <a:normAutofit/>
          </a:bodyPr>
          <a:lstStyle/>
          <a:p>
            <a:pPr>
              <a:defRPr/>
            </a:pPr>
            <a:r>
              <a:rPr lang="fr-FR" dirty="0"/>
              <a:t>Réflexion &amp; discussion collective</a:t>
            </a:r>
            <a:r>
              <a:rPr lang="en-GB" dirty="0"/>
              <a:t> (i) par </a:t>
            </a:r>
            <a:r>
              <a:rPr lang="en-GB" dirty="0" err="1"/>
              <a:t>groupe</a:t>
            </a:r>
            <a:r>
              <a:rPr lang="en-GB" dirty="0"/>
              <a:t>, (ii) ensemble</a:t>
            </a:r>
          </a:p>
        </p:txBody>
      </p:sp>
      <p:sp>
        <p:nvSpPr>
          <p:cNvPr id="768863921" name="Espace réservé du contenu 2"/>
          <p:cNvSpPr>
            <a:spLocks noGrp="1"/>
          </p:cNvSpPr>
          <p:nvPr>
            <p:ph idx="1"/>
          </p:nvPr>
        </p:nvSpPr>
        <p:spPr bwMode="auto">
          <a:xfrm>
            <a:off x="628650" y="1424044"/>
            <a:ext cx="9891064" cy="4331776"/>
          </a:xfrm>
        </p:spPr>
        <p:txBody>
          <a:bodyPr vertOverflow="overflow" horzOverflow="overflow" vert="horz" wrap="square" lIns="91440" tIns="45720" rIns="91440" bIns="45720" numCol="1" spcCol="0" rtlCol="0" fromWordArt="0" anchor="t" anchorCtr="0" forceAA="0" compatLnSpc="0">
            <a:normAutofit fontScale="90000" lnSpcReduction="15000"/>
          </a:bodyPr>
          <a:lstStyle/>
          <a:p>
            <a:pPr marL="316922" indent="-316922">
              <a:buFont typeface="Arial"/>
              <a:buAutoNum type="arabicPeriod"/>
              <a:defRPr/>
            </a:pPr>
            <a:r>
              <a:rPr lang="fr-FR" dirty="0"/>
              <a:t>Prendre connaissance des biais de votre / vos catégories (fiches imprimées)</a:t>
            </a:r>
            <a:endParaRPr dirty="0"/>
          </a:p>
          <a:p>
            <a:pPr marL="316922" indent="-316922">
              <a:buFont typeface="Arial"/>
              <a:buAutoNum type="arabicPeriod"/>
              <a:defRPr/>
            </a:pPr>
            <a:r>
              <a:rPr lang="fr-FR" dirty="0"/>
              <a:t>Biais par biais : est-il à l’œuvre sur le territoire et dans le domaine de l’eau &amp; l’agriculture ?</a:t>
            </a:r>
            <a:endParaRPr dirty="0"/>
          </a:p>
          <a:p>
            <a:pPr marL="316922" indent="-316922">
              <a:buFont typeface="Arial"/>
              <a:buAutoNum type="arabicPeriod"/>
              <a:defRPr/>
            </a:pPr>
            <a:r>
              <a:rPr lang="fr-FR" i="1" dirty="0"/>
              <a:t>Si oui : </a:t>
            </a:r>
            <a:endParaRPr dirty="0"/>
          </a:p>
          <a:p>
            <a:pPr marL="316922" indent="-316922">
              <a:buFont typeface="Arial"/>
              <a:buAutoNum type="alphaUcPeriod"/>
              <a:defRPr/>
            </a:pPr>
            <a:r>
              <a:rPr lang="fr-FR" dirty="0"/>
              <a:t>	le décrire le plus concrètement possible (code + détails=&gt; carton rouge (eau) /orange (agri)</a:t>
            </a:r>
            <a:endParaRPr dirty="0"/>
          </a:p>
          <a:p>
            <a:pPr marL="316922" indent="-316922">
              <a:buFont typeface="Arial"/>
              <a:buAutoNum type="alphaUcPeriod"/>
              <a:defRPr/>
            </a:pPr>
            <a:r>
              <a:rPr lang="fr-FR" dirty="0"/>
              <a:t>	réfléchir au </a:t>
            </a:r>
            <a:r>
              <a:rPr lang="fr-FR" u="sng" dirty="0"/>
              <a:t>levier </a:t>
            </a:r>
            <a:r>
              <a:rPr lang="fr-FR" dirty="0"/>
              <a:t>à concevoir et mettre en œuvre pour compléter la trajectoire </a:t>
            </a:r>
          </a:p>
          <a:p>
            <a:pPr marL="316922" indent="-316922">
              <a:buFont typeface="Arial"/>
              <a:buAutoNum type="alphaUcPeriod"/>
              <a:defRPr/>
            </a:pPr>
            <a:r>
              <a:rPr lang="fr-FR" dirty="0"/>
              <a:t>	Inscription sur un carton blanc (code + description)</a:t>
            </a:r>
          </a:p>
          <a:p>
            <a:pPr marL="316922" indent="-316922">
              <a:buFont typeface="Arial"/>
              <a:buAutoNum type="alphaUcPeriod"/>
              <a:defRPr/>
            </a:pPr>
            <a:endParaRPr lang="fr-FR" dirty="0"/>
          </a:p>
          <a:p>
            <a:pPr marL="0" indent="0">
              <a:buFont typeface="Arial"/>
              <a:buNone/>
              <a:defRPr/>
            </a:pPr>
            <a:r>
              <a:rPr lang="fr-FR" dirty="0"/>
              <a:t>Partage tous ensemble : </a:t>
            </a:r>
          </a:p>
          <a:p>
            <a:pPr>
              <a:buFont typeface="Arial"/>
              <a:buChar char="–"/>
              <a:defRPr/>
            </a:pPr>
            <a:r>
              <a:rPr lang="fr-FR" dirty="0"/>
              <a:t> positionner les leviers dans la « grande trajectoire »</a:t>
            </a:r>
            <a:r>
              <a:rPr dirty="0"/>
              <a:t> </a:t>
            </a:r>
            <a:r>
              <a:rPr dirty="0" err="1"/>
              <a:t>même</a:t>
            </a:r>
            <a:r>
              <a:rPr dirty="0"/>
              <a:t> </a:t>
            </a:r>
            <a:r>
              <a:rPr dirty="0" err="1"/>
              <a:t>si</a:t>
            </a:r>
            <a:r>
              <a:rPr dirty="0"/>
              <a:t> </a:t>
            </a:r>
            <a:r>
              <a:rPr dirty="0" err="1"/>
              <a:t>déja</a:t>
            </a:r>
            <a:r>
              <a:rPr dirty="0"/>
              <a:t> </a:t>
            </a:r>
            <a:r>
              <a:rPr dirty="0" err="1"/>
              <a:t>présent</a:t>
            </a:r>
            <a:endParaRPr lang="fr-FR" dirty="0"/>
          </a:p>
          <a:p>
            <a:pPr>
              <a:defRPr/>
            </a:pP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69607" name="Titre 1"/>
          <p:cNvSpPr>
            <a:spLocks noGrp="1"/>
          </p:cNvSpPr>
          <p:nvPr>
            <p:ph type="ctrTitle"/>
          </p:nvPr>
        </p:nvSpPr>
        <p:spPr bwMode="auto"/>
        <p:txBody>
          <a:bodyPr vertOverflow="overflow" horzOverflow="overflow" vert="horz" wrap="square" lIns="0" tIns="46800" rIns="91440" bIns="45720" numCol="1" spcCol="0" rtlCol="0" fromWordArt="0" anchor="t" anchorCtr="0" forceAA="0" compatLnSpc="0">
            <a:normAutofit/>
          </a:bodyPr>
          <a:lstStyle/>
          <a:p>
            <a:pPr>
              <a:defRPr/>
            </a:pPr>
            <a:r>
              <a:rPr lang="fr-FR"/>
              <a:t>Atelier 2 – Evaluation par les parties prenantes en complément du modèle</a:t>
            </a:r>
            <a:endParaRPr lang="en-GB"/>
          </a:p>
        </p:txBody>
      </p:sp>
      <p:sp>
        <p:nvSpPr>
          <p:cNvPr id="906238562" name="Sous-titre 2"/>
          <p:cNvSpPr>
            <a:spLocks noGrp="1"/>
          </p:cNvSpPr>
          <p:nvPr>
            <p:ph type="subTitle" idx="1"/>
          </p:nvPr>
        </p:nvSpPr>
        <p:spPr bwMode="auto"/>
        <p:txBody>
          <a:bodyPr/>
          <a:lstStyle/>
          <a:p>
            <a:pPr>
              <a:defRPr/>
            </a:pPr>
            <a:endParaRPr lang="en-GB"/>
          </a:p>
        </p:txBody>
      </p:sp>
      <p:pic>
        <p:nvPicPr>
          <p:cNvPr id="1692461111" name="Image 3"/>
          <p:cNvPicPr/>
          <p:nvPr/>
        </p:nvPicPr>
        <p:blipFill>
          <a:blip r:embed="rId3"/>
          <a:srcRect t="3867" b="52950"/>
          <a:stretch/>
        </p:blipFill>
        <p:spPr bwMode="auto">
          <a:xfrm>
            <a:off x="519594" y="4080720"/>
            <a:ext cx="3764495" cy="2499944"/>
          </a:xfrm>
          <a:prstGeom prst="rect">
            <a:avLst/>
          </a:prstGeom>
          <a:ln>
            <a:solidFill>
              <a:schemeClr val="tx1"/>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88458030" name="Titre 1"/>
          <p:cNvSpPr>
            <a:spLocks noGrp="1"/>
          </p:cNvSpPr>
          <p:nvPr>
            <p:ph type="title"/>
          </p:nvPr>
        </p:nvSpPr>
        <p:spPr bwMode="auto"/>
        <p:txBody>
          <a:bodyPr>
            <a:normAutofit fontScale="90000"/>
          </a:bodyPr>
          <a:lstStyle/>
          <a:p>
            <a:pPr>
              <a:defRPr/>
            </a:pPr>
            <a:r>
              <a:rPr lang="fr-FR"/>
              <a:t>Quelles prise en compte des mesures dans la modélisation</a:t>
            </a:r>
            <a:endParaRPr lang="en-GB"/>
          </a:p>
        </p:txBody>
      </p:sp>
      <p:sp>
        <p:nvSpPr>
          <p:cNvPr id="169591900" name="Rectangle 1"/>
          <p:cNvSpPr>
            <a:spLocks noChangeArrowheads="1"/>
          </p:cNvSpPr>
          <p:nvPr/>
        </p:nvSpPr>
        <p:spPr bwMode="auto">
          <a:xfrm>
            <a:off x="-3118359" y="0"/>
            <a:ext cx="19808285" cy="72997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endParaRPr lang="en-GB"/>
          </a:p>
        </p:txBody>
      </p:sp>
      <p:graphicFrame>
        <p:nvGraphicFramePr>
          <p:cNvPr id="904974295" name="Espace réservé du contenu 7"/>
          <p:cNvGraphicFramePr>
            <a:graphicFrameLocks noGrp="1"/>
          </p:cNvGraphicFramePr>
          <p:nvPr>
            <p:ph idx="1"/>
          </p:nvPr>
        </p:nvGraphicFramePr>
        <p:xfrm>
          <a:off x="1887547" y="1990158"/>
          <a:ext cx="7274374" cy="2760180"/>
        </p:xfrm>
        <a:graphic>
          <a:graphicData uri="http://schemas.openxmlformats.org/drawingml/2006/table">
            <a:tbl>
              <a:tblPr>
                <a:tableStyleId>{5C22544A-7EE6-4342-B048-85BDC9FD1C3A}</a:tableStyleId>
              </a:tblPr>
              <a:tblGrid>
                <a:gridCol w="1291309">
                  <a:extLst>
                    <a:ext uri="{9D8B030D-6E8A-4147-A177-3AD203B41FA5}">
                      <a16:colId xmlns:a16="http://schemas.microsoft.com/office/drawing/2014/main" val="20000"/>
                    </a:ext>
                  </a:extLst>
                </a:gridCol>
                <a:gridCol w="2151878">
                  <a:extLst>
                    <a:ext uri="{9D8B030D-6E8A-4147-A177-3AD203B41FA5}">
                      <a16:colId xmlns:a16="http://schemas.microsoft.com/office/drawing/2014/main" val="20001"/>
                    </a:ext>
                  </a:extLst>
                </a:gridCol>
                <a:gridCol w="2379547">
                  <a:extLst>
                    <a:ext uri="{9D8B030D-6E8A-4147-A177-3AD203B41FA5}">
                      <a16:colId xmlns:a16="http://schemas.microsoft.com/office/drawing/2014/main" val="20002"/>
                    </a:ext>
                  </a:extLst>
                </a:gridCol>
                <a:gridCol w="1451640">
                  <a:extLst>
                    <a:ext uri="{9D8B030D-6E8A-4147-A177-3AD203B41FA5}">
                      <a16:colId xmlns:a16="http://schemas.microsoft.com/office/drawing/2014/main" val="20003"/>
                    </a:ext>
                  </a:extLst>
                </a:gridCol>
              </a:tblGrid>
              <a:tr h="499544">
                <a:tc>
                  <a:txBody>
                    <a:bodyPr/>
                    <a:lstStyle/>
                    <a:p>
                      <a:pPr algn="l">
                        <a:defRPr/>
                      </a:pPr>
                      <a:endParaRPr lang="en-GB" sz="1800" b="1" i="0" u="none" strike="noStrike">
                        <a:solidFill>
                          <a:srgbClr val="000000"/>
                        </a:solidFill>
                        <a:latin typeface="Calibri"/>
                      </a:endParaRPr>
                    </a:p>
                  </a:txBody>
                  <a:tcPr marL="2830" marR="2830" marT="2830" marB="0" anchor="ctr"/>
                </a:tc>
                <a:tc>
                  <a:txBody>
                    <a:bodyPr/>
                    <a:lstStyle/>
                    <a:p>
                      <a:pPr algn="l">
                        <a:defRPr/>
                      </a:pPr>
                      <a:r>
                        <a:rPr lang="en-GB" sz="1800" u="none" strike="noStrike"/>
                        <a:t>NomStrategie</a:t>
                      </a:r>
                      <a:endParaRPr lang="en-GB" sz="1800" b="1" i="0" u="none" strike="noStrike">
                        <a:solidFill>
                          <a:srgbClr val="000000"/>
                        </a:solidFill>
                        <a:latin typeface="Calibri"/>
                      </a:endParaRPr>
                    </a:p>
                  </a:txBody>
                  <a:tcPr marL="2830" marR="2830" marT="2830" marB="0" anchor="b"/>
                </a:tc>
                <a:tc>
                  <a:txBody>
                    <a:bodyPr/>
                    <a:lstStyle/>
                    <a:p>
                      <a:pPr algn="ctr">
                        <a:defRPr/>
                      </a:pPr>
                      <a:r>
                        <a:rPr lang="en-GB" sz="1800" u="none" strike="noStrike"/>
                        <a:t>Modélisation </a:t>
                      </a:r>
                      <a:endParaRPr sz="2000"/>
                    </a:p>
                    <a:p>
                      <a:pPr algn="ctr">
                        <a:defRPr/>
                      </a:pPr>
                      <a:r>
                        <a:rPr lang="en-GB" sz="1800" b="1" i="0" u="none" strike="noStrike">
                          <a:solidFill>
                            <a:srgbClr val="000000"/>
                          </a:solidFill>
                          <a:latin typeface="Calibri"/>
                        </a:rPr>
                        <a:t>Version A</a:t>
                      </a:r>
                      <a:endParaRPr sz="2000"/>
                    </a:p>
                  </a:txBody>
                  <a:tcPr marL="2830" marR="2830" marT="2830" marB="0" anchor="b"/>
                </a:tc>
                <a:tc>
                  <a:txBody>
                    <a:bodyPr/>
                    <a:lstStyle/>
                    <a:p>
                      <a:pPr algn="ctr">
                        <a:defRPr/>
                      </a:pPr>
                      <a:r>
                        <a:rPr lang="en-GB" sz="1800" u="none" strike="noStrike"/>
                        <a:t>Modélisation</a:t>
                      </a:r>
                    </a:p>
                    <a:p>
                      <a:pPr algn="ctr">
                        <a:defRPr/>
                      </a:pPr>
                      <a:r>
                        <a:rPr lang="en-GB" sz="1800" b="1" i="0" u="none" strike="noStrike">
                          <a:solidFill>
                            <a:srgbClr val="000000"/>
                          </a:solidFill>
                          <a:latin typeface="Calibri"/>
                        </a:rPr>
                        <a:t>Version B</a:t>
                      </a:r>
                      <a:endParaRPr sz="2000"/>
                    </a:p>
                  </a:txBody>
                  <a:tcPr marL="2830" marR="2830" marT="2830" marB="0" anchor="b"/>
                </a:tc>
                <a:extLst>
                  <a:ext uri="{0D108BD9-81ED-4DB2-BD59-A6C34878D82A}">
                    <a16:rowId xmlns:a16="http://schemas.microsoft.com/office/drawing/2014/main" val="10000"/>
                  </a:ext>
                </a:extLst>
              </a:tr>
              <a:tr h="251214">
                <a:tc rowSpan="5">
                  <a:txBody>
                    <a:bodyPr/>
                    <a:lstStyle/>
                    <a:p>
                      <a:pPr algn="ctr">
                        <a:defRPr/>
                      </a:pPr>
                      <a:endParaRPr lang="en-GB" sz="2600" b="1" i="0" u="none" strike="noStrike">
                        <a:solidFill>
                          <a:srgbClr val="000000"/>
                        </a:solidFill>
                        <a:latin typeface="Calibri"/>
                      </a:endParaRPr>
                    </a:p>
                  </a:txBody>
                  <a:tcPr marL="2830" marR="2830" marT="2830" marB="0" anchor="ctr"/>
                </a:tc>
                <a:tc>
                  <a:txBody>
                    <a:bodyPr/>
                    <a:lstStyle/>
                    <a:p>
                      <a:pPr algn="l">
                        <a:defRPr/>
                      </a:pPr>
                      <a:r>
                        <a:rPr lang="en-GB" sz="1800" u="none" strike="noStrike"/>
                        <a:t>Maitrise technologique</a:t>
                      </a:r>
                      <a:endParaRPr lang="en-GB" sz="1800" b="0" i="0" u="none" strike="noStrike">
                        <a:solidFill>
                          <a:srgbClr val="000000"/>
                        </a:solidFill>
                        <a:latin typeface="Calibri"/>
                      </a:endParaRPr>
                    </a:p>
                  </a:txBody>
                  <a:tcPr marL="2830" marR="2830" marT="2830" marB="0" anchor="b"/>
                </a:tc>
                <a:tc>
                  <a:txBody>
                    <a:bodyPr/>
                    <a:lstStyle/>
                    <a:p>
                      <a:pPr algn="ctr">
                        <a:defRPr/>
                      </a:pPr>
                      <a:r>
                        <a:rPr lang="en-GB" sz="1800" u="none" strike="noStrike"/>
                        <a:t>1</a:t>
                      </a:r>
                      <a:endParaRPr lang="en-GB" sz="1800" b="0" i="0" u="none" strike="noStrike">
                        <a:solidFill>
                          <a:srgbClr val="000000"/>
                        </a:solidFill>
                        <a:latin typeface="Calibri"/>
                      </a:endParaRPr>
                    </a:p>
                  </a:txBody>
                  <a:tcPr marL="2830" marR="2830" marT="2830" marB="0" anchor="b"/>
                </a:tc>
                <a:tc>
                  <a:txBody>
                    <a:bodyPr/>
                    <a:lstStyle/>
                    <a:p>
                      <a:pPr algn="ctr">
                        <a:defRPr/>
                      </a:pPr>
                      <a:r>
                        <a:rPr lang="en-GB" sz="1800" u="none" strike="noStrike"/>
                        <a:t>1</a:t>
                      </a:r>
                      <a:endParaRPr lang="en-GB" sz="1800" b="0" i="0" u="none" strike="noStrike">
                        <a:solidFill>
                          <a:srgbClr val="000000"/>
                        </a:solidFill>
                        <a:latin typeface="Calibri"/>
                      </a:endParaRPr>
                    </a:p>
                  </a:txBody>
                  <a:tcPr marL="2830" marR="2830" marT="2830" marB="0" anchor="b"/>
                </a:tc>
                <a:extLst>
                  <a:ext uri="{0D108BD9-81ED-4DB2-BD59-A6C34878D82A}">
                    <a16:rowId xmlns:a16="http://schemas.microsoft.com/office/drawing/2014/main" val="10001"/>
                  </a:ext>
                </a:extLst>
              </a:tr>
              <a:tr h="499544">
                <a:tc vMerge="1">
                  <a:txBody>
                    <a:bodyPr/>
                    <a:lstStyle/>
                    <a:p>
                      <a:pPr>
                        <a:defRPr/>
                      </a:pPr>
                      <a:endParaRPr lang="en-GB"/>
                    </a:p>
                  </a:txBody>
                  <a:tcPr/>
                </a:tc>
                <a:tc>
                  <a:txBody>
                    <a:bodyPr/>
                    <a:lstStyle/>
                    <a:p>
                      <a:pPr algn="l">
                        <a:defRPr/>
                      </a:pPr>
                      <a:r>
                        <a:rPr lang="en-GB" sz="1800" u="none" strike="noStrike"/>
                        <a:t>Diversification</a:t>
                      </a:r>
                      <a:endParaRPr lang="en-GB" sz="1800" b="0" i="0" u="none" strike="noStrike">
                        <a:solidFill>
                          <a:srgbClr val="000000"/>
                        </a:solidFill>
                        <a:latin typeface="Calibri"/>
                      </a:endParaRPr>
                    </a:p>
                  </a:txBody>
                  <a:tcPr marL="2830" marR="2830" marT="2830" marB="0" anchor="b"/>
                </a:tc>
                <a:tc>
                  <a:txBody>
                    <a:bodyPr/>
                    <a:lstStyle/>
                    <a:p>
                      <a:pPr algn="ctr">
                        <a:defRPr/>
                      </a:pPr>
                      <a:r>
                        <a:rPr lang="en-GB" sz="1800" u="none" strike="noStrike"/>
                        <a:t>Via prospective</a:t>
                      </a:r>
                      <a:endParaRPr lang="en-GB" sz="1800" b="0" i="0" u="none" strike="noStrike">
                        <a:solidFill>
                          <a:srgbClr val="000000"/>
                        </a:solidFill>
                        <a:latin typeface="Calibri"/>
                      </a:endParaRPr>
                    </a:p>
                  </a:txBody>
                  <a:tcPr marL="2830" marR="2830" marT="2830" marB="0" anchor="b"/>
                </a:tc>
                <a:tc>
                  <a:txBody>
                    <a:bodyPr/>
                    <a:lstStyle/>
                    <a:p>
                      <a:pPr algn="ctr">
                        <a:defRPr/>
                      </a:pPr>
                      <a:r>
                        <a:rPr lang="en-GB" sz="1800" u="none" strike="noStrike"/>
                        <a:t>1 (via modèle éco?)</a:t>
                      </a:r>
                      <a:endParaRPr lang="en-GB" sz="1800" b="0" i="0" u="none" strike="noStrike">
                        <a:solidFill>
                          <a:srgbClr val="000000"/>
                        </a:solidFill>
                        <a:latin typeface="Calibri"/>
                      </a:endParaRPr>
                    </a:p>
                  </a:txBody>
                  <a:tcPr marL="2830" marR="2830" marT="2830" marB="0" anchor="b"/>
                </a:tc>
                <a:extLst>
                  <a:ext uri="{0D108BD9-81ED-4DB2-BD59-A6C34878D82A}">
                    <a16:rowId xmlns:a16="http://schemas.microsoft.com/office/drawing/2014/main" val="10002"/>
                  </a:ext>
                </a:extLst>
              </a:tr>
              <a:tr h="251214">
                <a:tc vMerge="1">
                  <a:txBody>
                    <a:bodyPr/>
                    <a:lstStyle/>
                    <a:p>
                      <a:pPr>
                        <a:defRPr/>
                      </a:pPr>
                      <a:endParaRPr lang="en-GB"/>
                    </a:p>
                  </a:txBody>
                  <a:tcPr/>
                </a:tc>
                <a:tc>
                  <a:txBody>
                    <a:bodyPr/>
                    <a:lstStyle/>
                    <a:p>
                      <a:pPr algn="l">
                        <a:defRPr/>
                      </a:pPr>
                      <a:r>
                        <a:rPr lang="en-GB" sz="1800" u="none" strike="noStrike"/>
                        <a:t>Ressources en eau</a:t>
                      </a:r>
                      <a:endParaRPr lang="en-GB" sz="1800" b="0" i="0" u="none" strike="noStrike">
                        <a:solidFill>
                          <a:srgbClr val="000000"/>
                        </a:solidFill>
                        <a:latin typeface="Calibri"/>
                      </a:endParaRPr>
                    </a:p>
                  </a:txBody>
                  <a:tcPr marL="2830" marR="2830" marT="2830" marB="0" anchor="b"/>
                </a:tc>
                <a:tc>
                  <a:txBody>
                    <a:bodyPr/>
                    <a:lstStyle/>
                    <a:p>
                      <a:pPr algn="ctr">
                        <a:defRPr/>
                      </a:pPr>
                      <a:r>
                        <a:rPr lang="en-GB" sz="1800" u="none" strike="noStrike"/>
                        <a:t>-</a:t>
                      </a:r>
                      <a:endParaRPr lang="en-GB" sz="1800" b="0" i="0" u="none" strike="noStrike">
                        <a:solidFill>
                          <a:srgbClr val="000000"/>
                        </a:solidFill>
                        <a:latin typeface="Calibri"/>
                      </a:endParaRPr>
                    </a:p>
                  </a:txBody>
                  <a:tcPr marL="2830" marR="2830" marT="2830" marB="0" anchor="b"/>
                </a:tc>
                <a:tc>
                  <a:txBody>
                    <a:bodyPr/>
                    <a:lstStyle/>
                    <a:p>
                      <a:pPr algn="ctr">
                        <a:defRPr/>
                      </a:pPr>
                      <a:r>
                        <a:rPr lang="en-GB" sz="1800" u="none" strike="noStrike"/>
                        <a:t>1</a:t>
                      </a:r>
                      <a:endParaRPr lang="en-GB" sz="1800" b="0" i="0" u="none" strike="noStrike">
                        <a:solidFill>
                          <a:srgbClr val="000000"/>
                        </a:solidFill>
                        <a:latin typeface="Calibri"/>
                      </a:endParaRPr>
                    </a:p>
                  </a:txBody>
                  <a:tcPr marL="2830" marR="2830" marT="2830" marB="0" anchor="b"/>
                </a:tc>
                <a:extLst>
                  <a:ext uri="{0D108BD9-81ED-4DB2-BD59-A6C34878D82A}">
                    <a16:rowId xmlns:a16="http://schemas.microsoft.com/office/drawing/2014/main" val="10003"/>
                  </a:ext>
                </a:extLst>
              </a:tr>
              <a:tr h="251214">
                <a:tc vMerge="1">
                  <a:txBody>
                    <a:bodyPr/>
                    <a:lstStyle/>
                    <a:p>
                      <a:pPr>
                        <a:defRPr/>
                      </a:pPr>
                      <a:endParaRPr lang="en-GB"/>
                    </a:p>
                  </a:txBody>
                  <a:tcPr/>
                </a:tc>
                <a:tc>
                  <a:txBody>
                    <a:bodyPr/>
                    <a:lstStyle/>
                    <a:p>
                      <a:pPr algn="l">
                        <a:defRPr/>
                      </a:pPr>
                      <a:r>
                        <a:rPr lang="en-GB" sz="1800" u="none" strike="noStrike"/>
                        <a:t>AgroEcologie</a:t>
                      </a:r>
                      <a:endParaRPr lang="en-GB" sz="1800" b="0" i="0" u="none" strike="noStrike">
                        <a:solidFill>
                          <a:srgbClr val="000000"/>
                        </a:solidFill>
                        <a:latin typeface="Calibri"/>
                      </a:endParaRPr>
                    </a:p>
                  </a:txBody>
                  <a:tcPr marL="2830" marR="2830" marT="2830" marB="0" anchor="b"/>
                </a:tc>
                <a:tc>
                  <a:txBody>
                    <a:bodyPr/>
                    <a:lstStyle/>
                    <a:p>
                      <a:pPr algn="ctr">
                        <a:defRPr/>
                      </a:pPr>
                      <a:r>
                        <a:rPr lang="en-GB" sz="1800" u="none" strike="noStrike"/>
                        <a:t>-</a:t>
                      </a:r>
                      <a:endParaRPr lang="en-GB" sz="1800" b="0" i="0" u="none" strike="noStrike">
                        <a:solidFill>
                          <a:srgbClr val="000000"/>
                        </a:solidFill>
                        <a:latin typeface="Calibri"/>
                      </a:endParaRPr>
                    </a:p>
                  </a:txBody>
                  <a:tcPr marL="2830" marR="2830" marT="2830" marB="0" anchor="b"/>
                </a:tc>
                <a:tc>
                  <a:txBody>
                    <a:bodyPr/>
                    <a:lstStyle/>
                    <a:p>
                      <a:pPr algn="ctr">
                        <a:defRPr/>
                      </a:pPr>
                      <a:r>
                        <a:rPr lang="en-GB" sz="1800" u="none" strike="noStrike"/>
                        <a:t>1</a:t>
                      </a:r>
                      <a:endParaRPr lang="en-GB" sz="1800" b="0" i="0" u="none" strike="noStrike">
                        <a:solidFill>
                          <a:srgbClr val="000000"/>
                        </a:solidFill>
                        <a:latin typeface="Calibri"/>
                      </a:endParaRPr>
                    </a:p>
                  </a:txBody>
                  <a:tcPr marL="2830" marR="2830" marT="2830" marB="0" anchor="b"/>
                </a:tc>
                <a:extLst>
                  <a:ext uri="{0D108BD9-81ED-4DB2-BD59-A6C34878D82A}">
                    <a16:rowId xmlns:a16="http://schemas.microsoft.com/office/drawing/2014/main" val="10004"/>
                  </a:ext>
                </a:extLst>
              </a:tr>
              <a:tr h="499544">
                <a:tc vMerge="1">
                  <a:txBody>
                    <a:bodyPr/>
                    <a:lstStyle/>
                    <a:p>
                      <a:pPr>
                        <a:defRPr/>
                      </a:pPr>
                      <a:endParaRPr lang="en-GB"/>
                    </a:p>
                  </a:txBody>
                  <a:tcPr/>
                </a:tc>
                <a:tc>
                  <a:txBody>
                    <a:bodyPr/>
                    <a:lstStyle/>
                    <a:p>
                      <a:pPr algn="l">
                        <a:defRPr/>
                      </a:pPr>
                      <a:r>
                        <a:rPr lang="en-GB" sz="1800" u="none" strike="noStrike"/>
                        <a:t>Gouvernance</a:t>
                      </a:r>
                      <a:endParaRPr lang="en-GB" sz="1800" b="0" i="0" u="none" strike="noStrike">
                        <a:solidFill>
                          <a:srgbClr val="000000"/>
                        </a:solidFill>
                        <a:latin typeface="Calibri"/>
                      </a:endParaRPr>
                    </a:p>
                  </a:txBody>
                  <a:tcPr marL="2830" marR="2830" marT="2830" marB="0" anchor="b"/>
                </a:tc>
                <a:tc>
                  <a:txBody>
                    <a:bodyPr/>
                    <a:lstStyle/>
                    <a:p>
                      <a:pPr algn="ctr">
                        <a:defRPr/>
                      </a:pPr>
                      <a:r>
                        <a:rPr lang="en-GB" sz="1800" u="none" strike="noStrike"/>
                        <a:t>Via prospective</a:t>
                      </a:r>
                      <a:endParaRPr lang="en-GB" sz="1800" b="0" i="0" u="none" strike="noStrike">
                        <a:solidFill>
                          <a:srgbClr val="000000"/>
                        </a:solidFill>
                        <a:latin typeface="Calibri"/>
                      </a:endParaRPr>
                    </a:p>
                  </a:txBody>
                  <a:tcPr marL="2830" marR="2830" marT="2830" marB="0" anchor="b"/>
                </a:tc>
                <a:tc>
                  <a:txBody>
                    <a:bodyPr/>
                    <a:lstStyle/>
                    <a:p>
                      <a:pPr algn="ctr">
                        <a:defRPr/>
                      </a:pPr>
                      <a:r>
                        <a:rPr lang="en-GB" sz="1800" u="none" strike="noStrike"/>
                        <a:t>1 (via modèle éco – quota)</a:t>
                      </a:r>
                      <a:endParaRPr lang="en-GB" sz="1800" b="0" i="0" u="none" strike="noStrike">
                        <a:solidFill>
                          <a:srgbClr val="000000"/>
                        </a:solidFill>
                        <a:latin typeface="Calibri"/>
                      </a:endParaRPr>
                    </a:p>
                  </a:txBody>
                  <a:tcPr marL="2830" marR="2830" marT="2830"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64614175" name="Titre 1"/>
          <p:cNvSpPr>
            <a:spLocks noGrp="1"/>
          </p:cNvSpPr>
          <p:nvPr>
            <p:ph type="title"/>
          </p:nvPr>
        </p:nvSpPr>
        <p:spPr bwMode="auto"/>
        <p:txBody>
          <a:bodyPr/>
          <a:lstStyle/>
          <a:p>
            <a:pPr>
              <a:defRPr/>
            </a:pPr>
            <a:r>
              <a:rPr lang="fr-FR"/>
              <a:t>La combinaison des mesures dans les scénarios</a:t>
            </a:r>
            <a:endParaRPr lang="en-GB"/>
          </a:p>
        </p:txBody>
      </p:sp>
      <p:graphicFrame>
        <p:nvGraphicFramePr>
          <p:cNvPr id="1304379067" name="Espace réservé du contenu 5"/>
          <p:cNvGraphicFramePr>
            <a:graphicFrameLocks noGrp="1"/>
          </p:cNvGraphicFramePr>
          <p:nvPr>
            <p:ph idx="1"/>
          </p:nvPr>
        </p:nvGraphicFramePr>
        <p:xfrm>
          <a:off x="1656015" y="2051197"/>
          <a:ext cx="8238255" cy="3578077"/>
        </p:xfrm>
        <a:graphic>
          <a:graphicData uri="http://schemas.openxmlformats.org/drawingml/2006/table">
            <a:tbl>
              <a:tblPr>
                <a:tableStyleId>{5C22544A-7EE6-4342-B048-85BDC9FD1C3A}</a:tableStyleId>
              </a:tblPr>
              <a:tblGrid>
                <a:gridCol w="2207640">
                  <a:extLst>
                    <a:ext uri="{9D8B030D-6E8A-4147-A177-3AD203B41FA5}">
                      <a16:colId xmlns:a16="http://schemas.microsoft.com/office/drawing/2014/main" val="20000"/>
                    </a:ext>
                  </a:extLst>
                </a:gridCol>
                <a:gridCol w="1532531">
                  <a:extLst>
                    <a:ext uri="{9D8B030D-6E8A-4147-A177-3AD203B41FA5}">
                      <a16:colId xmlns:a16="http://schemas.microsoft.com/office/drawing/2014/main" val="20001"/>
                    </a:ext>
                  </a:extLst>
                </a:gridCol>
                <a:gridCol w="985105">
                  <a:extLst>
                    <a:ext uri="{9D8B030D-6E8A-4147-A177-3AD203B41FA5}">
                      <a16:colId xmlns:a16="http://schemas.microsoft.com/office/drawing/2014/main" val="20002"/>
                    </a:ext>
                  </a:extLst>
                </a:gridCol>
                <a:gridCol w="1170993">
                  <a:extLst>
                    <a:ext uri="{9D8B030D-6E8A-4147-A177-3AD203B41FA5}">
                      <a16:colId xmlns:a16="http://schemas.microsoft.com/office/drawing/2014/main" val="20003"/>
                    </a:ext>
                  </a:extLst>
                </a:gridCol>
                <a:gridCol w="1170993">
                  <a:extLst>
                    <a:ext uri="{9D8B030D-6E8A-4147-A177-3AD203B41FA5}">
                      <a16:colId xmlns:a16="http://schemas.microsoft.com/office/drawing/2014/main" val="20004"/>
                    </a:ext>
                  </a:extLst>
                </a:gridCol>
                <a:gridCol w="1170993">
                  <a:extLst>
                    <a:ext uri="{9D8B030D-6E8A-4147-A177-3AD203B41FA5}">
                      <a16:colId xmlns:a16="http://schemas.microsoft.com/office/drawing/2014/main" val="20005"/>
                    </a:ext>
                  </a:extLst>
                </a:gridCol>
              </a:tblGrid>
              <a:tr h="494230">
                <a:tc>
                  <a:txBody>
                    <a:bodyPr/>
                    <a:lstStyle/>
                    <a:p>
                      <a:pPr algn="l">
                        <a:defRPr/>
                      </a:pPr>
                      <a:r>
                        <a:rPr lang="en-GB" sz="1200" u="none" strike="noStrike"/>
                        <a:t>NomStrategie</a:t>
                      </a:r>
                      <a:endParaRPr lang="en-GB" sz="1200" b="1" i="0" u="none" strike="noStrike">
                        <a:solidFill>
                          <a:srgbClr val="000000"/>
                        </a:solidFill>
                        <a:latin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Modelisation</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SSP1</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SSP3</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SSP4</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SSP5</a:t>
                      </a:r>
                      <a:endParaRPr lang="en-GB" sz="1200" b="0" i="0" u="none" strike="noStrike" cap="none" spc="0">
                        <a:solidFill>
                          <a:schemeClr val="dk1"/>
                        </a:solidFill>
                        <a:latin typeface="Calibri"/>
                        <a:cs typeface="Calibri"/>
                      </a:endParaRPr>
                    </a:p>
                  </a:txBody>
                  <a:tcPr marL="7619" marR="7619" marT="7619" marB="0" anchor="b"/>
                </a:tc>
                <a:extLst>
                  <a:ext uri="{0D108BD9-81ED-4DB2-BD59-A6C34878D82A}">
                    <a16:rowId xmlns:a16="http://schemas.microsoft.com/office/drawing/2014/main" val="10000"/>
                  </a:ext>
                </a:extLst>
              </a:tr>
              <a:tr h="1026526">
                <a:tc>
                  <a:txBody>
                    <a:bodyPr/>
                    <a:lstStyle/>
                    <a:p>
                      <a:pPr algn="l">
                        <a:defRPr/>
                      </a:pPr>
                      <a:r>
                        <a:rPr lang="en-GB" sz="1200" u="none" strike="noStrike"/>
                        <a:t>Maitrise technologique&amp;gouv</a:t>
                      </a:r>
                      <a:endParaRPr lang="en-GB" sz="1200" b="0" i="0" u="none" strike="noStrike">
                        <a:solidFill>
                          <a:srgbClr val="000000"/>
                        </a:solidFill>
                        <a:latin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1</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rendement réseau : +20% ;</a:t>
                      </a:r>
                      <a:endParaRPr lang="en-GB" sz="1200" b="0" i="0" u="none" strike="noStrike" cap="none" spc="0">
                        <a:solidFill>
                          <a:schemeClr val="dk1"/>
                        </a:solidFill>
                        <a:latin typeface="Calibri"/>
                        <a:cs typeface="Calibri"/>
                      </a:endParaRPr>
                    </a:p>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Suppression gravitaire ;</a:t>
                      </a:r>
                      <a:endParaRPr lang="en-GB" sz="1200" b="0" i="0" u="none" strike="noStrike" cap="none" spc="0">
                        <a:solidFill>
                          <a:schemeClr val="dk1"/>
                        </a:solidFill>
                        <a:latin typeface="Calibri"/>
                        <a:cs typeface="Calibri"/>
                      </a:endParaRPr>
                    </a:p>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Pilotage ++</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Rendement réseau = +10%</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Rendement réseau = +10% ; GaG : + 30%</a:t>
                      </a:r>
                      <a:endParaRPr lang="en-GB" sz="1200" b="0" i="0" u="none" strike="noStrike" cap="none" spc="0">
                        <a:solidFill>
                          <a:schemeClr val="dk1"/>
                        </a:solidFill>
                        <a:latin typeface="Calibri"/>
                        <a:cs typeface="Calibri"/>
                      </a:endParaRPr>
                    </a:p>
                  </a:txBody>
                  <a:tcPr marL="7619" marR="7619" marT="7619" marB="0" anchor="b"/>
                </a:tc>
                <a:extLst>
                  <a:ext uri="{0D108BD9-81ED-4DB2-BD59-A6C34878D82A}">
                    <a16:rowId xmlns:a16="http://schemas.microsoft.com/office/drawing/2014/main" val="10001"/>
                  </a:ext>
                </a:extLst>
              </a:tr>
              <a:tr h="574631">
                <a:tc>
                  <a:txBody>
                    <a:bodyPr/>
                    <a:lstStyle/>
                    <a:p>
                      <a:pPr algn="l">
                        <a:defRPr/>
                      </a:pPr>
                      <a:r>
                        <a:rPr lang="en-GB" sz="1200" u="none" strike="noStrike"/>
                        <a:t>Diversification</a:t>
                      </a:r>
                      <a:endParaRPr lang="en-GB" sz="1200" b="0" i="0" u="none" strike="noStrike">
                        <a:solidFill>
                          <a:srgbClr val="000000"/>
                        </a:solidFill>
                        <a:latin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1</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Combinaison agricole &amp; energétique</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Diversification énergétique</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Diversification agricole</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Diversification énergétique</a:t>
                      </a:r>
                      <a:endParaRPr lang="en-GB" sz="1200" b="0" i="0" u="none" strike="noStrike" cap="none" spc="0">
                        <a:solidFill>
                          <a:schemeClr val="dk1"/>
                        </a:solidFill>
                        <a:latin typeface="Calibri"/>
                        <a:cs typeface="Calibri"/>
                      </a:endParaRPr>
                    </a:p>
                  </a:txBody>
                  <a:tcPr marL="7619" marR="7619" marT="7619" marB="0" anchor="b"/>
                </a:tc>
                <a:extLst>
                  <a:ext uri="{0D108BD9-81ED-4DB2-BD59-A6C34878D82A}">
                    <a16:rowId xmlns:a16="http://schemas.microsoft.com/office/drawing/2014/main" val="10002"/>
                  </a:ext>
                </a:extLst>
              </a:tr>
              <a:tr h="494230">
                <a:tc>
                  <a:txBody>
                    <a:bodyPr/>
                    <a:lstStyle/>
                    <a:p>
                      <a:pPr algn="l">
                        <a:defRPr/>
                      </a:pPr>
                      <a:r>
                        <a:rPr lang="en-GB" sz="1200" u="none" strike="noStrike"/>
                        <a:t>Ressources en eau</a:t>
                      </a:r>
                      <a:endParaRPr lang="en-GB" sz="1200" b="0" i="0" u="none" strike="noStrike">
                        <a:solidFill>
                          <a:srgbClr val="000000"/>
                        </a:solidFill>
                        <a:latin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1</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1</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3</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1</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2</a:t>
                      </a:r>
                      <a:endParaRPr lang="en-GB" sz="1200" b="0" i="0" u="none" strike="noStrike" cap="none" spc="0">
                        <a:solidFill>
                          <a:schemeClr val="dk1"/>
                        </a:solidFill>
                        <a:latin typeface="Calibri"/>
                        <a:cs typeface="Calibri"/>
                      </a:endParaRPr>
                    </a:p>
                  </a:txBody>
                  <a:tcPr marL="7619" marR="7619" marT="7619" marB="0" anchor="b"/>
                </a:tc>
                <a:extLst>
                  <a:ext uri="{0D108BD9-81ED-4DB2-BD59-A6C34878D82A}">
                    <a16:rowId xmlns:a16="http://schemas.microsoft.com/office/drawing/2014/main" val="10003"/>
                  </a:ext>
                </a:extLst>
              </a:tr>
              <a:tr h="494230">
                <a:tc>
                  <a:txBody>
                    <a:bodyPr/>
                    <a:lstStyle/>
                    <a:p>
                      <a:pPr algn="l">
                        <a:defRPr/>
                      </a:pPr>
                      <a:r>
                        <a:rPr lang="en-GB" sz="1200" u="none" strike="noStrike"/>
                        <a:t>AgroEcologie</a:t>
                      </a:r>
                      <a:endParaRPr lang="en-GB" sz="1200" b="0" i="0" u="none" strike="noStrike">
                        <a:solidFill>
                          <a:srgbClr val="000000"/>
                        </a:solidFill>
                        <a:latin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0</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ambitieux</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non</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baisse intrants</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non</a:t>
                      </a:r>
                      <a:endParaRPr lang="en-GB" sz="1200" b="0" i="0" u="none" strike="noStrike" cap="none" spc="0">
                        <a:solidFill>
                          <a:schemeClr val="dk1"/>
                        </a:solidFill>
                        <a:latin typeface="Calibri"/>
                        <a:cs typeface="Calibri"/>
                      </a:endParaRPr>
                    </a:p>
                  </a:txBody>
                  <a:tcPr marL="7619" marR="7619" marT="7619" marB="0" anchor="b"/>
                </a:tc>
                <a:extLst>
                  <a:ext uri="{0D108BD9-81ED-4DB2-BD59-A6C34878D82A}">
                    <a16:rowId xmlns:a16="http://schemas.microsoft.com/office/drawing/2014/main" val="10004"/>
                  </a:ext>
                </a:extLst>
              </a:tr>
              <a:tr h="494230">
                <a:tc>
                  <a:txBody>
                    <a:bodyPr/>
                    <a:lstStyle/>
                    <a:p>
                      <a:pPr algn="l">
                        <a:defRPr/>
                      </a:pPr>
                      <a:r>
                        <a:rPr lang="en-GB" sz="1200" u="none" strike="noStrike"/>
                        <a:t>Gouvernance</a:t>
                      </a:r>
                      <a:endParaRPr lang="en-GB" sz="1200" b="0" i="0" u="none" strike="noStrike">
                        <a:solidFill>
                          <a:srgbClr val="000000"/>
                        </a:solidFill>
                        <a:latin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0</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partage </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peu d'évolution</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peu d'évolution</a:t>
                      </a:r>
                      <a:endParaRPr lang="en-GB" sz="1200" b="0" i="0" u="none" strike="noStrike" cap="none" spc="0">
                        <a:solidFill>
                          <a:schemeClr val="dk1"/>
                        </a:solidFill>
                        <a:latin typeface="Calibri"/>
                        <a:cs typeface="Calibri"/>
                      </a:endParaRPr>
                    </a:p>
                  </a:txBody>
                  <a:tcPr marL="7619" marR="7619" marT="7619" marB="0" anchor="b"/>
                </a:tc>
                <a:tc>
                  <a:txBody>
                    <a:bodyPr/>
                    <a:lstStyle/>
                    <a:p>
                      <a:pPr marL="0" marR="0" indent="0" algn="ctr">
                        <a:lnSpc>
                          <a:spcPct val="100000"/>
                        </a:lnSpc>
                        <a:spcBef>
                          <a:spcPts val="0"/>
                        </a:spcBef>
                        <a:spcAft>
                          <a:spcPts val="0"/>
                        </a:spcAft>
                        <a:defRPr/>
                      </a:pPr>
                      <a:r>
                        <a:rPr lang="en-GB" sz="1200" b="0" i="0" u="none" strike="noStrike" cap="none" spc="0">
                          <a:solidFill>
                            <a:schemeClr val="dk1"/>
                          </a:solidFill>
                          <a:latin typeface="Calibri"/>
                          <a:ea typeface="Calibri"/>
                          <a:cs typeface="Calibri"/>
                        </a:rPr>
                        <a:t>marché</a:t>
                      </a:r>
                      <a:endParaRPr lang="en-GB" sz="1200" b="0" i="0" u="none" strike="noStrike" cap="none" spc="0">
                        <a:solidFill>
                          <a:schemeClr val="dk1"/>
                        </a:solidFill>
                        <a:latin typeface="Calibri"/>
                        <a:cs typeface="Calibri"/>
                      </a:endParaRPr>
                    </a:p>
                  </a:txBody>
                  <a:tcPr marL="7619" marR="7619" marT="7619" marB="0" anchor="b"/>
                </a:tc>
                <a:extLst>
                  <a:ext uri="{0D108BD9-81ED-4DB2-BD59-A6C34878D82A}">
                    <a16:rowId xmlns:a16="http://schemas.microsoft.com/office/drawing/2014/main" val="10005"/>
                  </a:ext>
                </a:extLst>
              </a:tr>
            </a:tbl>
          </a:graphicData>
        </a:graphic>
      </p:graphicFrame>
      <p:sp>
        <p:nvSpPr>
          <p:cNvPr id="613348602" name="ZoneTexte 10"/>
          <p:cNvSpPr txBox="1"/>
          <p:nvPr/>
        </p:nvSpPr>
        <p:spPr bwMode="auto">
          <a:xfrm>
            <a:off x="895338" y="1066581"/>
            <a:ext cx="6739902" cy="646330"/>
          </a:xfrm>
          <a:prstGeom prst="rect">
            <a:avLst/>
          </a:prstGeom>
          <a:noFill/>
        </p:spPr>
        <p:txBody>
          <a:bodyPr wrap="square" rtlCol="0">
            <a:spAutoFit/>
          </a:bodyPr>
          <a:lstStyle/>
          <a:p>
            <a:pPr>
              <a:defRPr/>
            </a:pPr>
            <a:r>
              <a:rPr lang="fr-FR"/>
              <a:t>En mode exploratoire on combine différemment les mesures dans les scénarios</a:t>
            </a:r>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7744562" name="Titre 1"/>
          <p:cNvSpPr>
            <a:spLocks noGrp="1"/>
          </p:cNvSpPr>
          <p:nvPr>
            <p:ph type="title"/>
          </p:nvPr>
        </p:nvSpPr>
        <p:spPr bwMode="auto"/>
        <p:txBody>
          <a:bodyPr/>
          <a:lstStyle/>
          <a:p>
            <a:pPr>
              <a:defRPr/>
            </a:pPr>
            <a:endParaRPr/>
          </a:p>
        </p:txBody>
      </p:sp>
      <p:sp>
        <p:nvSpPr>
          <p:cNvPr id="1052689029" name="Espace réservé du contenu 2"/>
          <p:cNvSpPr>
            <a:spLocks noGrp="1"/>
          </p:cNvSpPr>
          <p:nvPr>
            <p:ph idx="1"/>
          </p:nvPr>
        </p:nvSpPr>
        <p:spPr bwMode="auto"/>
        <p:txBody>
          <a:bodyPr/>
          <a:lstStyle/>
          <a:p>
            <a:pPr>
              <a:defRPr/>
            </a:pPr>
            <a:endParaRPr/>
          </a:p>
        </p:txBody>
      </p:sp>
      <p:pic>
        <p:nvPicPr>
          <p:cNvPr id="960645385" name="Image 960645384"/>
          <p:cNvPicPr>
            <a:picLocks noChangeAspect="1"/>
          </p:cNvPicPr>
          <p:nvPr/>
        </p:nvPicPr>
        <p:blipFill>
          <a:blip r:embed="rId3"/>
          <a:stretch/>
        </p:blipFill>
        <p:spPr bwMode="auto">
          <a:xfrm>
            <a:off x="0" y="0"/>
            <a:ext cx="12133124" cy="682488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28456307" name="Titre 1"/>
          <p:cNvSpPr>
            <a:spLocks noGrp="1"/>
          </p:cNvSpPr>
          <p:nvPr>
            <p:ph type="title"/>
          </p:nvPr>
        </p:nvSpPr>
        <p:spPr bwMode="auto"/>
        <p:txBody>
          <a:bodyPr vertOverflow="overflow" horzOverflow="overflow" vert="horz" wrap="square" lIns="0" tIns="46800" rIns="91440" bIns="45720" numCol="1" spcCol="0" rtlCol="0" fromWordArt="0" anchor="ctr" anchorCtr="0" forceAA="0" compatLnSpc="0">
            <a:normAutofit fontScale="90000" lnSpcReduction="2000"/>
          </a:bodyPr>
          <a:lstStyle/>
          <a:p>
            <a:pPr>
              <a:defRPr/>
            </a:pPr>
            <a:r>
              <a:t>Remplissage d’une grille d’évaluation par mesures</a:t>
            </a:r>
          </a:p>
        </p:txBody>
      </p:sp>
      <p:sp>
        <p:nvSpPr>
          <p:cNvPr id="1814704240" name="Espace réservé du contenu 2"/>
          <p:cNvSpPr>
            <a:spLocks noGrp="1"/>
          </p:cNvSpPr>
          <p:nvPr>
            <p:ph idx="1"/>
          </p:nvPr>
        </p:nvSpPr>
        <p:spPr bwMode="auto"/>
        <p:txBody>
          <a:bodyPr/>
          <a:lstStyle/>
          <a:p>
            <a:pPr>
              <a:defRPr/>
            </a:pPr>
            <a:r>
              <a:t>Domaine agro-écologie</a:t>
            </a:r>
          </a:p>
        </p:txBody>
      </p:sp>
      <p:pic>
        <p:nvPicPr>
          <p:cNvPr id="1694912708" name="Image 1694912707"/>
          <p:cNvPicPr>
            <a:picLocks noChangeAspect="1"/>
          </p:cNvPicPr>
          <p:nvPr/>
        </p:nvPicPr>
        <p:blipFill>
          <a:blip r:embed="rId3"/>
          <a:stretch/>
        </p:blipFill>
        <p:spPr bwMode="auto">
          <a:xfrm>
            <a:off x="4164717" y="962024"/>
            <a:ext cx="4560182" cy="458152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83148781" name="Titre 1"/>
          <p:cNvSpPr>
            <a:spLocks noGrp="1"/>
          </p:cNvSpPr>
          <p:nvPr>
            <p:ph type="title"/>
          </p:nvPr>
        </p:nvSpPr>
        <p:spPr bwMode="auto"/>
        <p:txBody>
          <a:bodyPr/>
          <a:lstStyle/>
          <a:p>
            <a:pPr>
              <a:defRPr/>
            </a:pPr>
            <a:r>
              <a:rPr lang="fr-FR"/>
              <a:t>Prochaines étapes</a:t>
            </a:r>
            <a:endParaRPr lang="en-GB"/>
          </a:p>
        </p:txBody>
      </p:sp>
      <p:sp>
        <p:nvSpPr>
          <p:cNvPr id="794577435" name="Espace réservé du contenu 2"/>
          <p:cNvSpPr>
            <a:spLocks noGrp="1"/>
          </p:cNvSpPr>
          <p:nvPr>
            <p:ph idx="1"/>
          </p:nvPr>
        </p:nvSpPr>
        <p:spPr bwMode="auto">
          <a:xfrm>
            <a:off x="628650" y="1424045"/>
            <a:ext cx="10764774" cy="4418971"/>
          </a:xfrm>
        </p:spPr>
        <p:txBody>
          <a:bodyPr>
            <a:normAutofit/>
          </a:bodyPr>
          <a:lstStyle/>
          <a:p>
            <a:pPr>
              <a:defRPr/>
            </a:pPr>
            <a:r>
              <a:rPr lang="fr-FR"/>
              <a:t>Finalisation des simulations avec le modèle intégré</a:t>
            </a:r>
          </a:p>
          <a:p>
            <a:pPr>
              <a:defRPr/>
            </a:pPr>
            <a:r>
              <a:rPr lang="fr-FR"/>
              <a:t>Analyse des résultats</a:t>
            </a:r>
          </a:p>
          <a:p>
            <a:pPr>
              <a:defRPr/>
            </a:pPr>
            <a:r>
              <a:rPr lang="fr-FR"/>
              <a:t>Échange avec le copil en décembre sur la forme des résultats</a:t>
            </a:r>
          </a:p>
          <a:p>
            <a:pPr>
              <a:defRPr/>
            </a:pPr>
            <a:r>
              <a:rPr lang="fr-FR"/>
              <a:t>Valorisations</a:t>
            </a:r>
            <a:endParaRPr/>
          </a:p>
          <a:p>
            <a:pPr>
              <a:defRPr/>
            </a:pPr>
            <a:endParaRPr lang="fr-FR"/>
          </a:p>
          <a:p>
            <a:pPr>
              <a:defRPr/>
            </a:pPr>
            <a:r>
              <a:rPr lang="fr-FR"/>
              <a:t>Organisation d’une réunion finale de projet au 1</a:t>
            </a:r>
            <a:r>
              <a:rPr lang="fr-FR" baseline="30000"/>
              <a:t>er</a:t>
            </a:r>
            <a:r>
              <a:rPr lang="fr-FR"/>
              <a:t> semestre</a:t>
            </a:r>
            <a:endParaRPr/>
          </a:p>
          <a:p>
            <a:pPr lvl="1">
              <a:defRPr/>
            </a:pPr>
            <a:r>
              <a:rPr lang="fr-FR"/>
              <a:t>Appel à idée </a:t>
            </a:r>
            <a:endParaRPr/>
          </a:p>
          <a:p>
            <a:pPr lvl="1">
              <a:defRPr/>
            </a:pPr>
            <a:r>
              <a:rPr lang="fr-FR"/>
              <a:t>Possible restitution + action à destination des élus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77762490" name="Titre 1"/>
          <p:cNvSpPr>
            <a:spLocks noGrp="1"/>
          </p:cNvSpPr>
          <p:nvPr>
            <p:ph type="title"/>
          </p:nvPr>
        </p:nvSpPr>
        <p:spPr bwMode="auto"/>
        <p:txBody>
          <a:bodyPr/>
          <a:lstStyle/>
          <a:p>
            <a:pPr>
              <a:defRPr/>
            </a:pPr>
            <a:endParaRPr/>
          </a:p>
        </p:txBody>
      </p:sp>
      <p:sp>
        <p:nvSpPr>
          <p:cNvPr id="1821662132" name="Espace réservé du contenu 2"/>
          <p:cNvSpPr>
            <a:spLocks noGrp="1"/>
          </p:cNvSpPr>
          <p:nvPr>
            <p:ph idx="1"/>
          </p:nvPr>
        </p:nvSpPr>
        <p:spPr bwMode="auto"/>
        <p:txBody>
          <a:bodyPr/>
          <a:lstStyle/>
          <a:p>
            <a:pPr>
              <a:defRPr/>
            </a:pPr>
            <a:r>
              <a:t>Merci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18771569" name="Titre 1"/>
          <p:cNvSpPr>
            <a:spLocks noGrp="1"/>
          </p:cNvSpPr>
          <p:nvPr>
            <p:ph type="title"/>
          </p:nvPr>
        </p:nvSpPr>
        <p:spPr bwMode="auto"/>
        <p:txBody>
          <a:bodyPr/>
          <a:lstStyle/>
          <a:p>
            <a:pPr>
              <a:defRPr/>
            </a:pPr>
            <a:r>
              <a:rPr lang="fr-FR"/>
              <a:t>Les contributions du projet</a:t>
            </a:r>
            <a:endParaRPr lang="en-GB"/>
          </a:p>
        </p:txBody>
      </p:sp>
      <p:sp>
        <p:nvSpPr>
          <p:cNvPr id="714118815" name="Espace réservé du contenu 2"/>
          <p:cNvSpPr>
            <a:spLocks noGrp="1"/>
          </p:cNvSpPr>
          <p:nvPr>
            <p:ph idx="1"/>
          </p:nvPr>
        </p:nvSpPr>
        <p:spPr bwMode="auto">
          <a:xfrm>
            <a:off x="628650" y="1424045"/>
            <a:ext cx="9773414" cy="4473835"/>
          </a:xfrm>
        </p:spPr>
        <p:txBody>
          <a:bodyPr vertOverflow="overflow" horzOverflow="overflow" vert="horz" wrap="square" lIns="91440" tIns="45720" rIns="91440" bIns="45720" numCol="1" spcCol="0" rtlCol="0" fromWordArt="0" anchor="t" anchorCtr="0" forceAA="0" compatLnSpc="0">
            <a:normAutofit fontScale="90000" lnSpcReduction="2000"/>
          </a:bodyPr>
          <a:lstStyle/>
          <a:p>
            <a:pPr>
              <a:defRPr/>
            </a:pPr>
            <a:r>
              <a:rPr lang="fr-FR"/>
              <a:t>Des scénarios de prospective agricole qui permettent de dessiner des futurs possibles correspondant à des demandes en eau </a:t>
            </a:r>
            <a:endParaRPr/>
          </a:p>
          <a:p>
            <a:pPr lvl="1">
              <a:defRPr/>
            </a:pPr>
            <a:r>
              <a:rPr lang="fr-FR"/>
              <a:t>Narratif &amp; quantifié</a:t>
            </a:r>
            <a:endParaRPr/>
          </a:p>
          <a:p>
            <a:pPr>
              <a:defRPr/>
            </a:pPr>
            <a:r>
              <a:rPr lang="fr-FR"/>
              <a:t>Un jeu sérieux pour sensibiliser aux enjeux croisés eau X agriculture</a:t>
            </a:r>
          </a:p>
          <a:p>
            <a:pPr lvl="1">
              <a:defRPr/>
            </a:pPr>
            <a:r>
              <a:rPr lang="fr-FR"/>
              <a:t>Atelier 3 (mesures) &amp; atelier FARM </a:t>
            </a:r>
            <a:endParaRPr/>
          </a:p>
          <a:p>
            <a:pPr>
              <a:defRPr/>
            </a:pPr>
            <a:r>
              <a:rPr lang="fr-FR"/>
              <a:t>Des domaines d’action regroupant des mesures techniques &amp; d’accompagnement (fiches)</a:t>
            </a:r>
            <a:endParaRPr/>
          </a:p>
          <a:p>
            <a:pPr>
              <a:defRPr/>
            </a:pPr>
            <a:r>
              <a:rPr lang="fr-FR"/>
              <a:t>Une trajectoire d’adaptation articulant les mesures d’accompagnement</a:t>
            </a:r>
            <a:endParaRPr/>
          </a:p>
          <a:p>
            <a:pPr>
              <a:defRPr/>
            </a:pPr>
            <a:r>
              <a:rPr lang="fr-FR"/>
              <a:t>Un modèle intégré</a:t>
            </a:r>
            <a:endParaRPr/>
          </a:p>
          <a:p>
            <a:pPr>
              <a:defRPr/>
            </a:pPr>
            <a:r>
              <a:rPr lang="fr-FR"/>
              <a:t>Des données (déjà partagée pour certaines au profit du PTGE)</a:t>
            </a:r>
            <a:endParaRPr/>
          </a:p>
          <a:p>
            <a:pPr>
              <a:defRPr/>
            </a:pP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00767784" name="Titre 1"/>
          <p:cNvSpPr>
            <a:spLocks noGrp="1"/>
          </p:cNvSpPr>
          <p:nvPr>
            <p:ph type="title"/>
          </p:nvPr>
        </p:nvSpPr>
        <p:spPr bwMode="auto"/>
        <p:txBody>
          <a:bodyPr/>
          <a:lstStyle/>
          <a:p>
            <a:pPr>
              <a:defRPr/>
            </a:pPr>
            <a:r>
              <a:rPr lang="fr-FR"/>
              <a:t>Les contributions du projet</a:t>
            </a:r>
            <a:endParaRPr lang="en-GB"/>
          </a:p>
        </p:txBody>
      </p:sp>
      <p:sp>
        <p:nvSpPr>
          <p:cNvPr id="25613404" name="Espace réservé du contenu 2"/>
          <p:cNvSpPr>
            <a:spLocks noGrp="1"/>
          </p:cNvSpPr>
          <p:nvPr>
            <p:ph idx="1"/>
          </p:nvPr>
        </p:nvSpPr>
        <p:spPr bwMode="auto">
          <a:xfrm>
            <a:off x="628649" y="1424045"/>
            <a:ext cx="8838079" cy="4320539"/>
          </a:xfrm>
        </p:spPr>
        <p:txBody>
          <a:bodyPr>
            <a:normAutofit/>
          </a:bodyPr>
          <a:lstStyle/>
          <a:p>
            <a:pPr>
              <a:defRPr/>
            </a:pPr>
            <a:r>
              <a:rPr lang="fr-FR"/>
              <a:t>La participation à un écosystème d’innovation</a:t>
            </a:r>
            <a:endParaRPr/>
          </a:p>
          <a:p>
            <a:pPr lvl="1">
              <a:defRPr/>
            </a:pPr>
            <a:r>
              <a:rPr lang="fr-FR"/>
              <a:t>Présentation des idées &amp; premiers résultats dans d’autres sphères (FAPO, réunion France Stratégie X INRAE, Atelier préparation France à Desertif’action…</a:t>
            </a:r>
            <a:endParaRPr/>
          </a:p>
          <a:p>
            <a:pPr lvl="1">
              <a:defRPr/>
            </a:pPr>
            <a:r>
              <a:rPr lang="fr-FR"/>
              <a:t>Poursuite des actions après le projet (MorFeus, étude DDTM sur crise, participation &amp; suivi du PTGE)</a:t>
            </a:r>
            <a:endParaRPr/>
          </a:p>
          <a:p>
            <a:pPr lvl="1">
              <a:defRPr/>
            </a:pPr>
            <a:r>
              <a:rPr lang="fr-FR"/>
              <a:t>Collaboration avec le projet FARM AACC-Med (visite d’agriculteurs &amp; jeu sérieux) échelle méditerranée</a:t>
            </a:r>
            <a:endParaRPr/>
          </a:p>
          <a:p>
            <a:pPr>
              <a:defRPr/>
            </a:pPr>
            <a:r>
              <a:rPr lang="fr-FR"/>
              <a:t>La valorisation </a:t>
            </a:r>
            <a:endParaRPr/>
          </a:p>
          <a:p>
            <a:pPr lvl="1">
              <a:defRPr/>
            </a:pPr>
            <a:r>
              <a:rPr lang="fr-FR"/>
              <a:t>Scientifique (papiers en cours + thèse de Juliette Le Gallo)</a:t>
            </a:r>
            <a:endParaRPr/>
          </a:p>
          <a:p>
            <a:pPr lvl="1">
              <a:defRPr/>
            </a:pPr>
            <a:r>
              <a:rPr lang="fr-FR"/>
              <a:t>Plus large : délivrables, films &amp; planches graphiques</a:t>
            </a:r>
            <a:endParaRPr/>
          </a:p>
          <a:p>
            <a:pPr>
              <a:defRPr/>
            </a:pP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05940843" name="Rectangle à coins arrondis 6"/>
          <p:cNvSpPr/>
          <p:nvPr/>
        </p:nvSpPr>
        <p:spPr bwMode="auto">
          <a:xfrm>
            <a:off x="2993739" y="5264087"/>
            <a:ext cx="7319638" cy="1132622"/>
          </a:xfrm>
          <a:prstGeom prst="roundRect">
            <a:avLst>
              <a:gd name="adj"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defRPr/>
            </a:pPr>
            <a:endParaRPr lang="en-US"/>
          </a:p>
        </p:txBody>
      </p:sp>
      <p:sp>
        <p:nvSpPr>
          <p:cNvPr id="667651533" name="Rectangle à coins arrondis 2"/>
          <p:cNvSpPr/>
          <p:nvPr/>
        </p:nvSpPr>
        <p:spPr bwMode="auto">
          <a:xfrm>
            <a:off x="8819516" y="2868396"/>
            <a:ext cx="3166711" cy="1918685"/>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endParaRPr lang="en-US"/>
          </a:p>
        </p:txBody>
      </p:sp>
      <p:sp>
        <p:nvSpPr>
          <p:cNvPr id="449606001" name="Rectangle à coins arrondis 58"/>
          <p:cNvSpPr/>
          <p:nvPr/>
        </p:nvSpPr>
        <p:spPr bwMode="auto">
          <a:xfrm>
            <a:off x="239767" y="791853"/>
            <a:ext cx="3493247" cy="3252246"/>
          </a:xfrm>
          <a:prstGeom prst="roundRect">
            <a:avLst>
              <a:gd name="adj"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defRPr/>
            </a:pPr>
            <a:endParaRPr lang="en-US"/>
          </a:p>
        </p:txBody>
      </p:sp>
      <p:sp>
        <p:nvSpPr>
          <p:cNvPr id="843766680" name="Rectangle à coins arrondis 54"/>
          <p:cNvSpPr/>
          <p:nvPr/>
        </p:nvSpPr>
        <p:spPr bwMode="auto">
          <a:xfrm>
            <a:off x="5231876" y="858842"/>
            <a:ext cx="4468305" cy="1477328"/>
          </a:xfrm>
          <a:prstGeom prst="roundRect">
            <a:avLst>
              <a:gd name="adj"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en-US"/>
          </a:p>
        </p:txBody>
      </p:sp>
      <p:sp>
        <p:nvSpPr>
          <p:cNvPr id="568542075" name="Titre 1"/>
          <p:cNvSpPr>
            <a:spLocks noGrp="1"/>
          </p:cNvSpPr>
          <p:nvPr>
            <p:ph type="title"/>
          </p:nvPr>
        </p:nvSpPr>
        <p:spPr bwMode="auto"/>
        <p:txBody>
          <a:bodyPr/>
          <a:lstStyle/>
          <a:p>
            <a:pPr>
              <a:defRPr/>
            </a:pPr>
            <a:r>
              <a:rPr lang="fr-FR"/>
              <a:t>Le modèle intégré</a:t>
            </a:r>
            <a:endParaRPr lang="fr-FR">
              <a:solidFill>
                <a:srgbClr val="FF0000"/>
              </a:solidFill>
            </a:endParaRPr>
          </a:p>
        </p:txBody>
      </p:sp>
      <p:sp>
        <p:nvSpPr>
          <p:cNvPr id="1066667957" name="Sous-titre 3"/>
          <p:cNvSpPr>
            <a:spLocks noGrp="1"/>
          </p:cNvSpPr>
          <p:nvPr>
            <p:ph type="subTitle" idx="10"/>
          </p:nvPr>
        </p:nvSpPr>
        <p:spPr bwMode="auto"/>
        <p:txBody>
          <a:bodyPr/>
          <a:lstStyle/>
          <a:p>
            <a:pPr>
              <a:defRPr/>
            </a:pPr>
            <a:endParaRPr lang="en-US"/>
          </a:p>
        </p:txBody>
      </p:sp>
      <p:pic>
        <p:nvPicPr>
          <p:cNvPr id="773089535" name="Image 48"/>
          <p:cNvPicPr>
            <a:picLocks noChangeAspect="1"/>
          </p:cNvPicPr>
          <p:nvPr/>
        </p:nvPicPr>
        <p:blipFill>
          <a:blip r:embed="rId3"/>
          <a:stretch/>
        </p:blipFill>
        <p:spPr bwMode="auto">
          <a:xfrm>
            <a:off x="4923226" y="2628107"/>
            <a:ext cx="3130986" cy="1980556"/>
          </a:xfrm>
          <a:prstGeom prst="rect">
            <a:avLst/>
          </a:prstGeom>
        </p:spPr>
      </p:pic>
      <p:pic>
        <p:nvPicPr>
          <p:cNvPr id="1592016492" name="Image 49"/>
          <p:cNvPicPr>
            <a:picLocks noChangeAspect="1"/>
          </p:cNvPicPr>
          <p:nvPr/>
        </p:nvPicPr>
        <p:blipFill>
          <a:blip r:embed="rId4"/>
          <a:stretch/>
        </p:blipFill>
        <p:spPr bwMode="auto">
          <a:xfrm>
            <a:off x="573908" y="897867"/>
            <a:ext cx="2775148" cy="1858694"/>
          </a:xfrm>
          <a:prstGeom prst="rect">
            <a:avLst/>
          </a:prstGeom>
        </p:spPr>
      </p:pic>
      <p:sp>
        <p:nvSpPr>
          <p:cNvPr id="438176885" name="ZoneTexte 50"/>
          <p:cNvSpPr txBox="1"/>
          <p:nvPr/>
        </p:nvSpPr>
        <p:spPr bwMode="auto">
          <a:xfrm>
            <a:off x="175847" y="2745196"/>
            <a:ext cx="3884332" cy="1200329"/>
          </a:xfrm>
          <a:prstGeom prst="rect">
            <a:avLst/>
          </a:prstGeom>
          <a:noFill/>
        </p:spPr>
        <p:txBody>
          <a:bodyPr wrap="square" rtlCol="0">
            <a:spAutoFit/>
          </a:bodyPr>
          <a:lstStyle/>
          <a:p>
            <a:pPr>
              <a:defRPr/>
            </a:pPr>
            <a:r>
              <a:rPr lang="en-US" b="1"/>
              <a:t>Forçages externes </a:t>
            </a:r>
            <a:r>
              <a:rPr lang="en-US"/>
              <a:t>liés aux SSPs:</a:t>
            </a:r>
            <a:endParaRPr/>
          </a:p>
          <a:p>
            <a:pPr marL="285750" indent="-285750">
              <a:buFont typeface="Arial"/>
              <a:buChar char="•"/>
              <a:defRPr/>
            </a:pPr>
            <a:r>
              <a:rPr lang="fr-FR"/>
              <a:t>Données climatiques</a:t>
            </a:r>
            <a:endParaRPr/>
          </a:p>
          <a:p>
            <a:pPr marL="285750" indent="-285750">
              <a:buFont typeface="Arial"/>
              <a:buChar char="•"/>
              <a:defRPr/>
            </a:pPr>
            <a:r>
              <a:rPr lang="fr-FR"/>
              <a:t>Prélèvements d'eau potable</a:t>
            </a:r>
            <a:endParaRPr/>
          </a:p>
          <a:p>
            <a:pPr marL="285750" indent="-285750">
              <a:buFont typeface="Arial"/>
              <a:buChar char="•"/>
              <a:defRPr/>
            </a:pPr>
            <a:r>
              <a:rPr lang="fr-FR"/>
              <a:t>Prélèvements industriels</a:t>
            </a:r>
            <a:endParaRPr/>
          </a:p>
        </p:txBody>
      </p:sp>
      <p:sp>
        <p:nvSpPr>
          <p:cNvPr id="1217223560" name="ZoneTexte 53"/>
          <p:cNvSpPr txBox="1"/>
          <p:nvPr/>
        </p:nvSpPr>
        <p:spPr bwMode="auto">
          <a:xfrm>
            <a:off x="6546803" y="858842"/>
            <a:ext cx="3228793" cy="1477328"/>
          </a:xfrm>
          <a:prstGeom prst="rect">
            <a:avLst/>
          </a:prstGeom>
          <a:noFill/>
        </p:spPr>
        <p:txBody>
          <a:bodyPr wrap="square" rtlCol="0">
            <a:spAutoFit/>
          </a:bodyPr>
          <a:lstStyle/>
          <a:p>
            <a:pPr>
              <a:defRPr/>
            </a:pPr>
            <a:r>
              <a:rPr lang="fr-FR"/>
              <a:t>Évolution des surfaces agricoles et leur répartition (et pratiques irrigation)</a:t>
            </a:r>
            <a:endParaRPr/>
          </a:p>
          <a:p>
            <a:pPr marL="285750" indent="-285750">
              <a:buFont typeface="Arial"/>
              <a:buChar char="•"/>
              <a:defRPr/>
            </a:pPr>
            <a:r>
              <a:rPr lang="fr-FR"/>
              <a:t>Prospective</a:t>
            </a:r>
            <a:endParaRPr/>
          </a:p>
          <a:p>
            <a:pPr marL="285750" indent="-285750">
              <a:buFont typeface="Arial"/>
              <a:buChar char="•"/>
              <a:defRPr/>
            </a:pPr>
            <a:r>
              <a:rPr lang="fr-FR"/>
              <a:t>Modèle économique</a:t>
            </a:r>
            <a:endParaRPr/>
          </a:p>
        </p:txBody>
      </p:sp>
      <p:pic>
        <p:nvPicPr>
          <p:cNvPr id="2103691873" name="Image 55"/>
          <p:cNvPicPr>
            <a:picLocks noChangeAspect="1"/>
          </p:cNvPicPr>
          <p:nvPr/>
        </p:nvPicPr>
        <p:blipFill>
          <a:blip r:embed="rId5"/>
          <a:stretch/>
        </p:blipFill>
        <p:spPr bwMode="auto">
          <a:xfrm>
            <a:off x="5318074" y="1002147"/>
            <a:ext cx="1228719" cy="1114420"/>
          </a:xfrm>
          <a:prstGeom prst="rect">
            <a:avLst/>
          </a:prstGeom>
        </p:spPr>
      </p:pic>
      <p:sp>
        <p:nvSpPr>
          <p:cNvPr id="1557511278" name="Forme libre 57"/>
          <p:cNvSpPr/>
          <p:nvPr/>
        </p:nvSpPr>
        <p:spPr bwMode="auto">
          <a:xfrm>
            <a:off x="4635016" y="1602557"/>
            <a:ext cx="512020" cy="1025550"/>
          </a:xfrm>
          <a:custGeom>
            <a:avLst/>
            <a:gdLst>
              <a:gd name="connsiteX0" fmla="*/ 530357 w 530357"/>
              <a:gd name="connsiteY0" fmla="*/ 0 h 904973"/>
              <a:gd name="connsiteX1" fmla="*/ 21310 w 530357"/>
              <a:gd name="connsiteY1" fmla="*/ 386499 h 904973"/>
              <a:gd name="connsiteX2" fmla="*/ 143858 w 530357"/>
              <a:gd name="connsiteY2" fmla="*/ 904973 h 904973"/>
              <a:gd name="connsiteX0" fmla="*/ 512020 w 512020"/>
              <a:gd name="connsiteY0" fmla="*/ 0 h 838425"/>
              <a:gd name="connsiteX1" fmla="*/ 2973 w 512020"/>
              <a:gd name="connsiteY1" fmla="*/ 386499 h 838425"/>
              <a:gd name="connsiteX2" fmla="*/ 314057 w 512020"/>
              <a:gd name="connsiteY2" fmla="*/ 838425 h 838425"/>
            </a:gdLst>
            <a:ahLst/>
            <a:cxnLst>
              <a:cxn ang="0">
                <a:pos x="connsiteX0" y="connsiteY0"/>
              </a:cxn>
              <a:cxn ang="0">
                <a:pos x="connsiteX1" y="connsiteY1"/>
              </a:cxn>
              <a:cxn ang="0">
                <a:pos x="connsiteX2" y="connsiteY2"/>
              </a:cxn>
            </a:cxnLst>
            <a:rect l="l" t="t" r="r" b="b"/>
            <a:pathLst>
              <a:path w="512020" h="838425" extrusionOk="0">
                <a:moveTo>
                  <a:pt x="512020" y="0"/>
                </a:moveTo>
                <a:cubicBezTo>
                  <a:pt x="289704" y="117835"/>
                  <a:pt x="35967" y="246762"/>
                  <a:pt x="2973" y="386499"/>
                </a:cubicBezTo>
                <a:cubicBezTo>
                  <a:pt x="-30021" y="526236"/>
                  <a:pt x="220574" y="654602"/>
                  <a:pt x="314057" y="838425"/>
                </a:cubicBezTo>
              </a:path>
            </a:pathLst>
          </a:custGeom>
          <a:noFill/>
          <a:ln w="5715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1528681" name="Forme libre 59"/>
          <p:cNvSpPr/>
          <p:nvPr/>
        </p:nvSpPr>
        <p:spPr bwMode="auto">
          <a:xfrm rot="16766898">
            <a:off x="4219005" y="3205223"/>
            <a:ext cx="253937" cy="1128122"/>
          </a:xfrm>
          <a:custGeom>
            <a:avLst/>
            <a:gdLst>
              <a:gd name="connsiteX0" fmla="*/ 530357 w 530357"/>
              <a:gd name="connsiteY0" fmla="*/ 0 h 904973"/>
              <a:gd name="connsiteX1" fmla="*/ 21310 w 530357"/>
              <a:gd name="connsiteY1" fmla="*/ 386499 h 904973"/>
              <a:gd name="connsiteX2" fmla="*/ 143858 w 530357"/>
              <a:gd name="connsiteY2" fmla="*/ 904973 h 904973"/>
              <a:gd name="connsiteX0" fmla="*/ 512020 w 512020"/>
              <a:gd name="connsiteY0" fmla="*/ 0 h 838425"/>
              <a:gd name="connsiteX1" fmla="*/ 2973 w 512020"/>
              <a:gd name="connsiteY1" fmla="*/ 386499 h 838425"/>
              <a:gd name="connsiteX2" fmla="*/ 314057 w 512020"/>
              <a:gd name="connsiteY2" fmla="*/ 838425 h 838425"/>
            </a:gdLst>
            <a:ahLst/>
            <a:cxnLst>
              <a:cxn ang="0">
                <a:pos x="connsiteX0" y="connsiteY0"/>
              </a:cxn>
              <a:cxn ang="0">
                <a:pos x="connsiteX1" y="connsiteY1"/>
              </a:cxn>
              <a:cxn ang="0">
                <a:pos x="connsiteX2" y="connsiteY2"/>
              </a:cxn>
            </a:cxnLst>
            <a:rect l="l" t="t" r="r" b="b"/>
            <a:pathLst>
              <a:path w="512020" h="838425" extrusionOk="0">
                <a:moveTo>
                  <a:pt x="512020" y="0"/>
                </a:moveTo>
                <a:cubicBezTo>
                  <a:pt x="289704" y="117835"/>
                  <a:pt x="35967" y="246762"/>
                  <a:pt x="2973" y="386499"/>
                </a:cubicBezTo>
                <a:cubicBezTo>
                  <a:pt x="-30021" y="526236"/>
                  <a:pt x="220574" y="654602"/>
                  <a:pt x="314057" y="838425"/>
                </a:cubicBezTo>
              </a:path>
            </a:pathLst>
          </a:custGeom>
          <a:noFill/>
          <a:ln w="57150">
            <a:solidFill>
              <a:schemeClr val="bg2">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384520840" name="ZoneTexte 60"/>
          <p:cNvSpPr txBox="1"/>
          <p:nvPr/>
        </p:nvSpPr>
        <p:spPr bwMode="auto">
          <a:xfrm>
            <a:off x="8872452" y="2958879"/>
            <a:ext cx="3223334" cy="1737720"/>
          </a:xfrm>
          <a:prstGeom prst="rect">
            <a:avLst/>
          </a:prstGeom>
          <a:noFill/>
        </p:spPr>
        <p:txBody>
          <a:bodyPr wrap="square" rtlCol="0">
            <a:spAutoFit/>
          </a:bodyPr>
          <a:lstStyle/>
          <a:p>
            <a:pPr>
              <a:defRPr/>
            </a:pPr>
            <a:r>
              <a:rPr lang="fr-FR"/>
              <a:t>Stratégie d'adaptation élaborés par les acteurs :</a:t>
            </a:r>
            <a:endParaRPr/>
          </a:p>
          <a:p>
            <a:pPr marL="285750" indent="-285750">
              <a:buFont typeface="Arial"/>
              <a:buChar char="•"/>
              <a:defRPr/>
            </a:pPr>
            <a:r>
              <a:rPr lang="fr-FR"/>
              <a:t>Politiques de l'eau</a:t>
            </a:r>
            <a:endParaRPr/>
          </a:p>
          <a:p>
            <a:pPr marL="285750" indent="-285750">
              <a:buFont typeface="Arial"/>
              <a:buChar char="•"/>
              <a:defRPr/>
            </a:pPr>
            <a:r>
              <a:rPr lang="fr-FR"/>
              <a:t>Politiques agricoles (agroécologie, irrigation déficitaire...)</a:t>
            </a:r>
            <a:endParaRPr/>
          </a:p>
        </p:txBody>
      </p:sp>
      <p:sp>
        <p:nvSpPr>
          <p:cNvPr id="710227862" name="Forme libre 4"/>
          <p:cNvSpPr/>
          <p:nvPr/>
        </p:nvSpPr>
        <p:spPr bwMode="auto">
          <a:xfrm>
            <a:off x="7557425" y="3049363"/>
            <a:ext cx="1174792" cy="513968"/>
          </a:xfrm>
          <a:custGeom>
            <a:avLst/>
            <a:gdLst>
              <a:gd name="connsiteX0" fmla="*/ 1068404 w 1068404"/>
              <a:gd name="connsiteY0" fmla="*/ 252101 h 367604"/>
              <a:gd name="connsiteX1" fmla="*/ 567891 w 1068404"/>
              <a:gd name="connsiteY1" fmla="*/ 1844 h 367604"/>
              <a:gd name="connsiteX2" fmla="*/ 0 w 1068404"/>
              <a:gd name="connsiteY2" fmla="*/ 367604 h 367604"/>
            </a:gdLst>
            <a:ahLst/>
            <a:cxnLst>
              <a:cxn ang="0">
                <a:pos x="connsiteX0" y="connsiteY0"/>
              </a:cxn>
              <a:cxn ang="0">
                <a:pos x="connsiteX1" y="connsiteY1"/>
              </a:cxn>
              <a:cxn ang="0">
                <a:pos x="connsiteX2" y="connsiteY2"/>
              </a:cxn>
            </a:cxnLst>
            <a:rect l="l" t="t" r="r" b="b"/>
            <a:pathLst>
              <a:path w="1068404" h="367604" extrusionOk="0">
                <a:moveTo>
                  <a:pt x="1068404" y="252101"/>
                </a:moveTo>
                <a:cubicBezTo>
                  <a:pt x="907181" y="117347"/>
                  <a:pt x="745958" y="-17406"/>
                  <a:pt x="567891" y="1844"/>
                </a:cubicBezTo>
                <a:cubicBezTo>
                  <a:pt x="389824" y="21094"/>
                  <a:pt x="194912" y="194349"/>
                  <a:pt x="0" y="367604"/>
                </a:cubicBezTo>
              </a:path>
            </a:pathLst>
          </a:custGeom>
          <a:noFill/>
          <a:ln w="57150">
            <a:solidFill>
              <a:schemeClr val="accent4">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336292027" name="ZoneTexte 5"/>
          <p:cNvSpPr txBox="1"/>
          <p:nvPr/>
        </p:nvSpPr>
        <p:spPr bwMode="auto">
          <a:xfrm>
            <a:off x="2993738" y="5245079"/>
            <a:ext cx="7490380" cy="914760"/>
          </a:xfrm>
          <a:prstGeom prst="rect">
            <a:avLst/>
          </a:prstGeom>
          <a:noFill/>
        </p:spPr>
        <p:txBody>
          <a:bodyPr wrap="square" rtlCol="0">
            <a:spAutoFit/>
          </a:bodyPr>
          <a:lstStyle/>
          <a:p>
            <a:pPr>
              <a:defRPr/>
            </a:pPr>
            <a:r>
              <a:rPr lang="fr-FR"/>
              <a:t>Évaluations des stratégies basées sur des indicateurs choisis par les acteurs : </a:t>
            </a:r>
            <a:endParaRPr/>
          </a:p>
          <a:p>
            <a:pPr marL="285750" indent="-285750">
              <a:buFont typeface="Arial"/>
              <a:buChar char="•"/>
              <a:defRPr/>
            </a:pPr>
            <a:r>
              <a:rPr lang="fr-FR"/>
              <a:t>Hydrologie ( ex : débits minimaux ...)</a:t>
            </a:r>
            <a:endParaRPr/>
          </a:p>
          <a:p>
            <a:pPr marL="285750" indent="-285750">
              <a:buFont typeface="Arial"/>
              <a:buChar char="•"/>
              <a:defRPr/>
            </a:pPr>
            <a:r>
              <a:rPr lang="fr-FR"/>
              <a:t>Économie ( ex : valeur de la production agricole....)</a:t>
            </a:r>
            <a:endParaRPr lang="en-US" sz="1600"/>
          </a:p>
        </p:txBody>
      </p:sp>
      <p:sp>
        <p:nvSpPr>
          <p:cNvPr id="461231356" name="Flèche vers le bas 7"/>
          <p:cNvSpPr/>
          <p:nvPr/>
        </p:nvSpPr>
        <p:spPr bwMode="auto">
          <a:xfrm>
            <a:off x="6115197" y="4622721"/>
            <a:ext cx="775120" cy="573007"/>
          </a:xfrm>
          <a:prstGeom prst="downArrow">
            <a:avLst>
              <a:gd name="adj1" fmla="val 50000"/>
              <a:gd name="adj2" fmla="val 50000"/>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defRPr/>
            </a:pPr>
            <a:endParaRPr lang="en-US"/>
          </a:p>
        </p:txBody>
      </p:sp>
      <p:sp>
        <p:nvSpPr>
          <p:cNvPr id="384804690" name="Flèche vers le bas 19"/>
          <p:cNvSpPr/>
          <p:nvPr/>
        </p:nvSpPr>
        <p:spPr bwMode="auto">
          <a:xfrm>
            <a:off x="7386079" y="4622721"/>
            <a:ext cx="775120" cy="573007"/>
          </a:xfrm>
          <a:prstGeom prst="downArrow">
            <a:avLst>
              <a:gd name="adj1" fmla="val 50000"/>
              <a:gd name="adj2" fmla="val 50000"/>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defRPr/>
            </a:pPr>
            <a:endParaRPr lang="en-US"/>
          </a:p>
        </p:txBody>
      </p:sp>
      <p:sp>
        <p:nvSpPr>
          <p:cNvPr id="823768335" name="Flèche vers le bas 20"/>
          <p:cNvSpPr/>
          <p:nvPr/>
        </p:nvSpPr>
        <p:spPr bwMode="auto">
          <a:xfrm>
            <a:off x="4844316" y="4629896"/>
            <a:ext cx="775120" cy="573007"/>
          </a:xfrm>
          <a:prstGeom prst="downArrow">
            <a:avLst>
              <a:gd name="adj1" fmla="val 50000"/>
              <a:gd name="adj2" fmla="val 50000"/>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97898037" name="Titre 1"/>
          <p:cNvSpPr>
            <a:spLocks noGrp="1"/>
          </p:cNvSpPr>
          <p:nvPr>
            <p:ph type="title"/>
          </p:nvPr>
        </p:nvSpPr>
        <p:spPr bwMode="auto"/>
        <p:txBody>
          <a:bodyPr/>
          <a:lstStyle/>
          <a:p>
            <a:pPr>
              <a:defRPr/>
            </a:pPr>
            <a:r>
              <a:rPr lang="fr-FR"/>
              <a:t>La modélisation intégrée</a:t>
            </a:r>
            <a:endParaRPr lang="en-GB"/>
          </a:p>
        </p:txBody>
      </p:sp>
      <p:sp>
        <p:nvSpPr>
          <p:cNvPr id="1250739847" name="Espace réservé du contenu 2"/>
          <p:cNvSpPr>
            <a:spLocks noGrp="1"/>
          </p:cNvSpPr>
          <p:nvPr>
            <p:ph idx="1"/>
          </p:nvPr>
        </p:nvSpPr>
        <p:spPr bwMode="auto">
          <a:xfrm>
            <a:off x="1691828" y="4341317"/>
            <a:ext cx="7886700" cy="2453011"/>
          </a:xfrm>
        </p:spPr>
        <p:txBody>
          <a:bodyPr>
            <a:normAutofit/>
          </a:bodyPr>
          <a:lstStyle/>
          <a:p>
            <a:pPr>
              <a:defRPr/>
            </a:pPr>
            <a:r>
              <a:rPr lang="fr-FR" sz="2400"/>
              <a:t>Actuellement, les prélèvements sont considérés avec les données BNPE qui sont souvent, à l’échelle des BVI, non concordant avec les estimations faites des besoins en eau par le recensement agricole</a:t>
            </a:r>
            <a:endParaRPr/>
          </a:p>
          <a:p>
            <a:pPr marL="0" indent="0">
              <a:buFont typeface="Arial"/>
              <a:buNone/>
              <a:defRPr/>
            </a:pPr>
            <a:r>
              <a:rPr lang="fr-FR" sz="2400"/>
              <a:t>=&gt; analyse des résultats à l’échelle des Zones Talanoa</a:t>
            </a:r>
            <a:endParaRPr lang="en-GB" sz="2400"/>
          </a:p>
        </p:txBody>
      </p:sp>
      <p:graphicFrame>
        <p:nvGraphicFramePr>
          <p:cNvPr id="1375528297" name="Espace réservé du contenu 7"/>
          <p:cNvGraphicFramePr>
            <a:graphicFrameLocks/>
          </p:cNvGraphicFramePr>
          <p:nvPr/>
        </p:nvGraphicFramePr>
        <p:xfrm>
          <a:off x="1107183" y="1154894"/>
          <a:ext cx="9055990" cy="3115309"/>
        </p:xfrm>
        <a:graphic>
          <a:graphicData uri="http://schemas.openxmlformats.org/drawingml/2006/table">
            <a:tbl>
              <a:tblPr>
                <a:tableStyleId>{5C22544A-7EE6-4342-B048-85BDC9FD1C3A}</a:tableStyleId>
              </a:tblPr>
              <a:tblGrid>
                <a:gridCol w="2942628">
                  <a:extLst>
                    <a:ext uri="{9D8B030D-6E8A-4147-A177-3AD203B41FA5}">
                      <a16:colId xmlns:a16="http://schemas.microsoft.com/office/drawing/2014/main" val="20000"/>
                    </a:ext>
                  </a:extLst>
                </a:gridCol>
                <a:gridCol w="3055839">
                  <a:extLst>
                    <a:ext uri="{9D8B030D-6E8A-4147-A177-3AD203B41FA5}">
                      <a16:colId xmlns:a16="http://schemas.microsoft.com/office/drawing/2014/main" val="20001"/>
                    </a:ext>
                  </a:extLst>
                </a:gridCol>
                <a:gridCol w="3057523">
                  <a:extLst>
                    <a:ext uri="{9D8B030D-6E8A-4147-A177-3AD203B41FA5}">
                      <a16:colId xmlns:a16="http://schemas.microsoft.com/office/drawing/2014/main" val="20002"/>
                    </a:ext>
                  </a:extLst>
                </a:gridCol>
              </a:tblGrid>
              <a:tr h="730616">
                <a:tc>
                  <a:txBody>
                    <a:bodyPr/>
                    <a:lstStyle/>
                    <a:p>
                      <a:pPr algn="l">
                        <a:defRPr/>
                      </a:pPr>
                      <a:r>
                        <a:rPr lang="fr-FR" sz="2000" b="1" i="0" u="none" strike="noStrike">
                          <a:solidFill>
                            <a:srgbClr val="000000"/>
                          </a:solidFill>
                          <a:latin typeface="Calibri"/>
                        </a:rPr>
                        <a:t>V</a:t>
                      </a:r>
                      <a:r>
                        <a:rPr lang="en-GB" sz="2000" b="1" i="0" u="none" strike="noStrike">
                          <a:solidFill>
                            <a:srgbClr val="000000"/>
                          </a:solidFill>
                          <a:latin typeface="Calibri"/>
                        </a:rPr>
                        <a:t>ersion</a:t>
                      </a:r>
                    </a:p>
                  </a:txBody>
                  <a:tcPr marL="2831" marR="2831" marT="2831" marB="0" anchor="b"/>
                </a:tc>
                <a:tc>
                  <a:txBody>
                    <a:bodyPr/>
                    <a:lstStyle/>
                    <a:p>
                      <a:pPr algn="ctr">
                        <a:defRPr/>
                      </a:pPr>
                      <a:r>
                        <a:rPr lang="en-GB" sz="2000" u="none" strike="noStrike"/>
                        <a:t>Modélisation </a:t>
                      </a:r>
                      <a:endParaRPr/>
                    </a:p>
                    <a:p>
                      <a:pPr algn="ctr">
                        <a:defRPr/>
                      </a:pPr>
                      <a:r>
                        <a:rPr lang="en-GB" sz="2000" b="1" i="0" u="none" strike="noStrike">
                          <a:solidFill>
                            <a:srgbClr val="000000"/>
                          </a:solidFill>
                          <a:latin typeface="Calibri"/>
                        </a:rPr>
                        <a:t>Version A</a:t>
                      </a:r>
                      <a:endParaRPr/>
                    </a:p>
                    <a:p>
                      <a:pPr algn="ctr">
                        <a:defRPr/>
                      </a:pPr>
                      <a:r>
                        <a:rPr lang="en-GB" sz="2000" b="1" i="0" u="none" strike="noStrike">
                          <a:solidFill>
                            <a:srgbClr val="000000"/>
                          </a:solidFill>
                          <a:latin typeface="Calibri"/>
                        </a:rPr>
                        <a:t>(actuelle)</a:t>
                      </a:r>
                      <a:endParaRPr/>
                    </a:p>
                  </a:txBody>
                  <a:tcPr marL="2831" marR="2831" marT="2831" marB="0" anchor="b"/>
                </a:tc>
                <a:tc>
                  <a:txBody>
                    <a:bodyPr/>
                    <a:lstStyle/>
                    <a:p>
                      <a:pPr algn="ctr">
                        <a:defRPr/>
                      </a:pPr>
                      <a:r>
                        <a:rPr lang="en-GB" sz="2000" u="none" strike="noStrike"/>
                        <a:t>Modélisation</a:t>
                      </a:r>
                    </a:p>
                    <a:p>
                      <a:pPr algn="ctr">
                        <a:defRPr/>
                      </a:pPr>
                      <a:r>
                        <a:rPr lang="en-GB" sz="2000" b="1" i="0" u="none" strike="noStrike">
                          <a:solidFill>
                            <a:srgbClr val="000000"/>
                          </a:solidFill>
                          <a:latin typeface="Calibri"/>
                        </a:rPr>
                        <a:t>Version B </a:t>
                      </a:r>
                    </a:p>
                    <a:p>
                      <a:pPr algn="ctr">
                        <a:defRPr/>
                      </a:pPr>
                      <a:r>
                        <a:rPr lang="en-GB" sz="2000" b="1" i="0" u="none" strike="noStrike">
                          <a:solidFill>
                            <a:srgbClr val="000000"/>
                          </a:solidFill>
                          <a:latin typeface="Calibri"/>
                        </a:rPr>
                        <a:t>(2026)</a:t>
                      </a:r>
                      <a:endParaRPr/>
                    </a:p>
                  </a:txBody>
                  <a:tcPr marL="2831" marR="2831" marT="2831" marB="0" anchor="b"/>
                </a:tc>
                <a:extLst>
                  <a:ext uri="{0D108BD9-81ED-4DB2-BD59-A6C34878D82A}">
                    <a16:rowId xmlns:a16="http://schemas.microsoft.com/office/drawing/2014/main" val="10000"/>
                  </a:ext>
                </a:extLst>
              </a:tr>
              <a:tr h="249936">
                <a:tc>
                  <a:txBody>
                    <a:bodyPr/>
                    <a:lstStyle/>
                    <a:p>
                      <a:pPr algn="l">
                        <a:defRPr/>
                      </a:pPr>
                      <a:endParaRPr lang="en-GB" sz="2000" u="none" strike="noStrike"/>
                    </a:p>
                    <a:p>
                      <a:pPr algn="l">
                        <a:defRPr/>
                      </a:pPr>
                      <a:r>
                        <a:rPr lang="en-GB" sz="2000" u="none" strike="noStrike"/>
                        <a:t>Modèle hydrologique</a:t>
                      </a:r>
                      <a:endParaRPr lang="en-GB" sz="2000" b="0" i="0" u="none" strike="noStrike">
                        <a:solidFill>
                          <a:srgbClr val="000000"/>
                        </a:solidFill>
                        <a:latin typeface="Calibri"/>
                      </a:endParaRPr>
                    </a:p>
                  </a:txBody>
                  <a:tcPr marL="2831" marR="2831" marT="2831" marB="0" anchor="b"/>
                </a:tc>
                <a:tc>
                  <a:txBody>
                    <a:bodyPr/>
                    <a:lstStyle/>
                    <a:p>
                      <a:pPr algn="ctr">
                        <a:defRPr/>
                      </a:pPr>
                      <a:r>
                        <a:rPr lang="en-GB" sz="2000" b="0" u="none" strike="noStrike"/>
                        <a:t>TalanoaHydro</a:t>
                      </a:r>
                      <a:endParaRPr sz="2000" b="0" i="0" u="none" strike="noStrike">
                        <a:solidFill>
                          <a:srgbClr val="000000"/>
                        </a:solidFill>
                        <a:latin typeface="Calibri"/>
                      </a:endParaRPr>
                    </a:p>
                  </a:txBody>
                  <a:tcPr marL="2831" marR="2831" marT="2831" marB="0" anchor="b"/>
                </a:tc>
                <a:tc>
                  <a:txBody>
                    <a:bodyPr/>
                    <a:lstStyle/>
                    <a:p>
                      <a:pPr marL="0" marR="0" lvl="0" indent="0" algn="ctr" defTabSz="914400">
                        <a:lnSpc>
                          <a:spcPct val="100000"/>
                        </a:lnSpc>
                        <a:spcBef>
                          <a:spcPts val="0"/>
                        </a:spcBef>
                        <a:spcAft>
                          <a:spcPts val="0"/>
                        </a:spcAft>
                        <a:buClrTx/>
                        <a:buSzTx/>
                        <a:buFontTx/>
                        <a:buNone/>
                        <a:defRPr/>
                      </a:pPr>
                      <a:r>
                        <a:rPr lang="en-GB" sz="2000" b="0" u="none" strike="noStrike"/>
                        <a:t>TalanoaHydro</a:t>
                      </a:r>
                      <a:endParaRPr sz="2000" b="0" i="0" u="none" strike="noStrike">
                        <a:solidFill>
                          <a:srgbClr val="000000"/>
                        </a:solidFill>
                        <a:latin typeface="Calibri"/>
                      </a:endParaRPr>
                    </a:p>
                    <a:p>
                      <a:pPr algn="ctr">
                        <a:defRPr/>
                      </a:pPr>
                      <a:r>
                        <a:rPr lang="en-GB" sz="2000" b="0" u="none" strike="noStrike"/>
                        <a:t> avec nouveaux stockages</a:t>
                      </a:r>
                      <a:endParaRPr sz="2000" b="0" i="0" u="none" strike="noStrike">
                        <a:solidFill>
                          <a:srgbClr val="000000"/>
                        </a:solidFill>
                        <a:latin typeface="Calibri"/>
                      </a:endParaRPr>
                    </a:p>
                  </a:txBody>
                  <a:tcPr marL="2831" marR="2831" marT="2831" marB="0" anchor="b"/>
                </a:tc>
                <a:extLst>
                  <a:ext uri="{0D108BD9-81ED-4DB2-BD59-A6C34878D82A}">
                    <a16:rowId xmlns:a16="http://schemas.microsoft.com/office/drawing/2014/main" val="10001"/>
                  </a:ext>
                </a:extLst>
              </a:tr>
              <a:tr h="973216">
                <a:tc>
                  <a:txBody>
                    <a:bodyPr/>
                    <a:lstStyle/>
                    <a:p>
                      <a:pPr algn="l">
                        <a:defRPr/>
                      </a:pPr>
                      <a:r>
                        <a:rPr lang="en-GB" sz="2000" u="none" strike="noStrike"/>
                        <a:t>Modèle agronomique</a:t>
                      </a:r>
                      <a:endParaRPr lang="en-GB" sz="2000" b="0" i="0" u="none" strike="noStrike">
                        <a:solidFill>
                          <a:srgbClr val="000000"/>
                        </a:solidFill>
                        <a:latin typeface="Calibri"/>
                      </a:endParaRPr>
                    </a:p>
                  </a:txBody>
                  <a:tcPr marL="2831" marR="2831" marT="2831" marB="0" anchor="b"/>
                </a:tc>
                <a:tc>
                  <a:txBody>
                    <a:bodyPr/>
                    <a:lstStyle/>
                    <a:p>
                      <a:pPr algn="ctr">
                        <a:defRPr/>
                      </a:pPr>
                      <a:r>
                        <a:rPr lang="fr-FR" sz="2000" b="0" i="0" u="none" strike="noStrike">
                          <a:solidFill>
                            <a:srgbClr val="000000"/>
                          </a:solidFill>
                          <a:latin typeface="Calibri"/>
                        </a:rPr>
                        <a:t>Simetaw (modélisation du besoin en eau des cultures)</a:t>
                      </a:r>
                      <a:endParaRPr sz="2000" b="0" i="0" u="none" strike="noStrike">
                        <a:solidFill>
                          <a:srgbClr val="000000"/>
                        </a:solidFill>
                        <a:latin typeface="Calibri"/>
                      </a:endParaRPr>
                    </a:p>
                  </a:txBody>
                  <a:tcPr marL="2831" marR="2831" marT="2831" marB="0" anchor="b"/>
                </a:tc>
                <a:tc>
                  <a:txBody>
                    <a:bodyPr/>
                    <a:lstStyle/>
                    <a:p>
                      <a:pPr algn="ctr">
                        <a:defRPr/>
                      </a:pPr>
                      <a:r>
                        <a:rPr lang="en-GB" sz="2000" b="0" u="none" strike="noStrike"/>
                        <a:t>Amélioré de données sur l’évolution des rendements</a:t>
                      </a:r>
                      <a:endParaRPr sz="2000" b="0" i="0" u="none" strike="noStrike">
                        <a:solidFill>
                          <a:srgbClr val="000000"/>
                        </a:solidFill>
                        <a:latin typeface="Calibri"/>
                      </a:endParaRPr>
                    </a:p>
                  </a:txBody>
                  <a:tcPr marL="2831" marR="2831" marT="2831" marB="0" anchor="b"/>
                </a:tc>
                <a:extLst>
                  <a:ext uri="{0D108BD9-81ED-4DB2-BD59-A6C34878D82A}">
                    <a16:rowId xmlns:a16="http://schemas.microsoft.com/office/drawing/2014/main" val="10002"/>
                  </a:ext>
                </a:extLst>
              </a:tr>
              <a:tr h="249936">
                <a:tc>
                  <a:txBody>
                    <a:bodyPr/>
                    <a:lstStyle/>
                    <a:p>
                      <a:pPr algn="l">
                        <a:defRPr/>
                      </a:pPr>
                      <a:endParaRPr lang="en-GB" sz="2000" u="none" strike="noStrike"/>
                    </a:p>
                    <a:p>
                      <a:pPr algn="l">
                        <a:defRPr/>
                      </a:pPr>
                      <a:r>
                        <a:rPr lang="en-GB" sz="2000" u="none" strike="noStrike"/>
                        <a:t>Modèle économique</a:t>
                      </a:r>
                      <a:endParaRPr lang="en-GB" sz="2000" b="0" i="0" u="none" strike="noStrike">
                        <a:solidFill>
                          <a:srgbClr val="000000"/>
                        </a:solidFill>
                        <a:latin typeface="Calibri"/>
                      </a:endParaRPr>
                    </a:p>
                  </a:txBody>
                  <a:tcPr marL="2831" marR="2831" marT="2831" marB="0" anchor="b"/>
                </a:tc>
                <a:tc>
                  <a:txBody>
                    <a:bodyPr/>
                    <a:lstStyle/>
                    <a:p>
                      <a:pPr marL="0" marR="0" lvl="0" indent="0" algn="ctr" defTabSz="914400">
                        <a:lnSpc>
                          <a:spcPct val="100000"/>
                        </a:lnSpc>
                        <a:spcBef>
                          <a:spcPts val="0"/>
                        </a:spcBef>
                        <a:spcAft>
                          <a:spcPts val="0"/>
                        </a:spcAft>
                        <a:buClrTx/>
                        <a:buSzTx/>
                        <a:buFontTx/>
                        <a:buNone/>
                        <a:defRPr/>
                      </a:pPr>
                      <a:r>
                        <a:rPr lang="en-GB" sz="2000" b="0" u="none" strike="noStrike"/>
                        <a:t>Prospective quantifiée</a:t>
                      </a:r>
                      <a:endParaRPr sz="2000" b="0" i="0" u="none" strike="noStrike">
                        <a:solidFill>
                          <a:srgbClr val="000000"/>
                        </a:solidFill>
                        <a:latin typeface="Calibri"/>
                      </a:endParaRPr>
                    </a:p>
                  </a:txBody>
                  <a:tcPr marL="2831" marR="2831" marT="2831" marB="0" anchor="b"/>
                </a:tc>
                <a:tc>
                  <a:txBody>
                    <a:bodyPr/>
                    <a:lstStyle/>
                    <a:p>
                      <a:pPr algn="ctr">
                        <a:defRPr/>
                      </a:pPr>
                      <a:r>
                        <a:rPr lang="en-GB" sz="2000" b="0" u="none" strike="noStrike"/>
                        <a:t>Modèle économique intégré</a:t>
                      </a:r>
                      <a:endParaRPr sz="2000" b="0" i="0" u="none" strike="noStrike">
                        <a:solidFill>
                          <a:srgbClr val="000000"/>
                        </a:solidFill>
                        <a:latin typeface="Calibri"/>
                      </a:endParaRPr>
                    </a:p>
                  </a:txBody>
                  <a:tcPr marL="2831" marR="2831" marT="2831" marB="0" anchor="b"/>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01076553" name="Titre 1"/>
          <p:cNvSpPr>
            <a:spLocks noGrp="1"/>
          </p:cNvSpPr>
          <p:nvPr>
            <p:ph type="title"/>
          </p:nvPr>
        </p:nvSpPr>
        <p:spPr bwMode="auto"/>
        <p:txBody>
          <a:bodyPr/>
          <a:lstStyle/>
          <a:p>
            <a:pPr>
              <a:defRPr/>
            </a:pPr>
            <a:r>
              <a:rPr lang="fr-FR"/>
              <a:t>Simulation / plan d’expérience</a:t>
            </a:r>
            <a:endParaRPr lang="en-GB"/>
          </a:p>
        </p:txBody>
      </p:sp>
      <p:sp>
        <p:nvSpPr>
          <p:cNvPr id="91074313" name="Espace réservé du contenu 2"/>
          <p:cNvSpPr>
            <a:spLocks noGrp="1"/>
          </p:cNvSpPr>
          <p:nvPr>
            <p:ph idx="1"/>
          </p:nvPr>
        </p:nvSpPr>
        <p:spPr bwMode="auto">
          <a:xfrm>
            <a:off x="628649" y="4111300"/>
            <a:ext cx="11070475" cy="1906792"/>
          </a:xfrm>
        </p:spPr>
        <p:txBody>
          <a:bodyPr vertOverflow="overflow" horzOverflow="overflow" vert="horz" wrap="square" lIns="91440" tIns="45720" rIns="91440" bIns="45720" numCol="1" spcCol="0" rtlCol="0" fromWordArt="0" anchor="t" anchorCtr="0" forceAA="0" compatLnSpc="0">
            <a:normAutofit/>
          </a:bodyPr>
          <a:lstStyle/>
          <a:p>
            <a:pPr>
              <a:defRPr/>
            </a:pPr>
            <a:r>
              <a:rPr lang="fr-FR"/>
              <a:t>Premiers résultats :</a:t>
            </a:r>
          </a:p>
          <a:p>
            <a:pPr lvl="1">
              <a:defRPr/>
            </a:pPr>
            <a:r>
              <a:rPr lang="fr-FR"/>
              <a:t>Sans les stratégies</a:t>
            </a:r>
          </a:p>
          <a:p>
            <a:pPr lvl="1">
              <a:defRPr/>
            </a:pPr>
            <a:r>
              <a:rPr lang="fr-FR"/>
              <a:t>Non validé par rapport au forçage climatique SAFRAN 2020</a:t>
            </a:r>
          </a:p>
          <a:p>
            <a:pPr lvl="1">
              <a:defRPr/>
            </a:pPr>
            <a:r>
              <a:rPr lang="fr-FR"/>
              <a:t>Non validé par rapport à la prise en compte des évolutions liées aux scénarios socio-économiques</a:t>
            </a:r>
          </a:p>
        </p:txBody>
      </p:sp>
      <p:sp>
        <p:nvSpPr>
          <p:cNvPr id="1046039176" name="ZoneTexte 1046039175"/>
          <p:cNvSpPr txBox="1"/>
          <p:nvPr/>
        </p:nvSpPr>
        <p:spPr bwMode="auto">
          <a:xfrm>
            <a:off x="934829" y="1177457"/>
            <a:ext cx="10983877" cy="448415"/>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lnSpc>
                <a:spcPct val="90000"/>
              </a:lnSpc>
              <a:spcBef>
                <a:spcPts val="999"/>
              </a:spcBef>
              <a:spcAft>
                <a:spcPts val="0"/>
              </a:spcAft>
              <a:defRPr/>
            </a:pPr>
            <a:r>
              <a:rPr lang="fr-FR" sz="2600" b="0" i="0" u="none" strike="noStrike" cap="none" spc="0">
                <a:solidFill>
                  <a:srgbClr val="00A3A6"/>
                </a:solidFill>
                <a:latin typeface="Calibri"/>
                <a:ea typeface="Calibri"/>
                <a:cs typeface="Calibri"/>
              </a:rPr>
              <a:t>Scénarios DSE                x              Scénarios climatiques        x   Stratégies</a:t>
            </a:r>
            <a:endParaRPr sz="1800"/>
          </a:p>
        </p:txBody>
      </p:sp>
      <p:pic>
        <p:nvPicPr>
          <p:cNvPr id="207019967" name="Image 207019966"/>
          <p:cNvPicPr>
            <a:picLocks noChangeAspect="1"/>
          </p:cNvPicPr>
          <p:nvPr/>
        </p:nvPicPr>
        <p:blipFill>
          <a:blip r:embed="rId3"/>
          <a:stretch/>
        </p:blipFill>
        <p:spPr bwMode="auto">
          <a:xfrm>
            <a:off x="873247" y="1693909"/>
            <a:ext cx="1200150" cy="1638299"/>
          </a:xfrm>
          <a:prstGeom prst="rect">
            <a:avLst/>
          </a:prstGeom>
        </p:spPr>
      </p:pic>
      <p:pic>
        <p:nvPicPr>
          <p:cNvPr id="907288250" name="Image 907288249"/>
          <p:cNvPicPr>
            <a:picLocks noChangeAspect="1"/>
          </p:cNvPicPr>
          <p:nvPr/>
        </p:nvPicPr>
        <p:blipFill>
          <a:blip r:embed="rId4"/>
          <a:stretch/>
        </p:blipFill>
        <p:spPr bwMode="auto">
          <a:xfrm>
            <a:off x="4669194" y="1578945"/>
            <a:ext cx="885458" cy="1685228"/>
          </a:xfrm>
          <a:prstGeom prst="rect">
            <a:avLst/>
          </a:prstGeom>
        </p:spPr>
      </p:pic>
      <p:sp>
        <p:nvSpPr>
          <p:cNvPr id="1359272693" name="ZoneTexte 1359272692"/>
          <p:cNvSpPr txBox="1"/>
          <p:nvPr/>
        </p:nvSpPr>
        <p:spPr bwMode="auto">
          <a:xfrm>
            <a:off x="2073397" y="1827079"/>
            <a:ext cx="2498602" cy="137196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400"/>
              <a:t>Prospectives:</a:t>
            </a:r>
          </a:p>
          <a:p>
            <a:pPr marL="283879" indent="-283879">
              <a:buFont typeface="Arial"/>
              <a:buChar char="•"/>
              <a:defRPr/>
            </a:pPr>
            <a:r>
              <a:rPr sz="1400"/>
              <a:t>population</a:t>
            </a:r>
          </a:p>
          <a:p>
            <a:pPr marL="283879" indent="-283879">
              <a:buFont typeface="Arial"/>
              <a:buChar char="•"/>
              <a:defRPr/>
            </a:pPr>
            <a:r>
              <a:rPr sz="1400"/>
              <a:t>rendement des réseaux</a:t>
            </a:r>
          </a:p>
          <a:p>
            <a:pPr marL="283879" indent="-283879">
              <a:buFont typeface="Arial"/>
              <a:buChar char="•"/>
              <a:defRPr/>
            </a:pPr>
            <a:r>
              <a:rPr sz="1400"/>
              <a:t>techniques d’irrigation</a:t>
            </a:r>
          </a:p>
          <a:p>
            <a:pPr marL="283879" indent="-283879">
              <a:buFont typeface="Arial"/>
              <a:buChar char="•"/>
              <a:defRPr/>
            </a:pPr>
            <a:r>
              <a:rPr sz="1400"/>
              <a:t>surfaces en culture (modèle éco prospective)</a:t>
            </a:r>
          </a:p>
        </p:txBody>
      </p:sp>
      <p:sp>
        <p:nvSpPr>
          <p:cNvPr id="750620383" name="ZoneTexte 750620382"/>
          <p:cNvSpPr txBox="1"/>
          <p:nvPr/>
        </p:nvSpPr>
        <p:spPr bwMode="auto">
          <a:xfrm>
            <a:off x="5617863" y="1948939"/>
            <a:ext cx="2255058" cy="94523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400"/>
              <a:t>Entrée des modèles:</a:t>
            </a:r>
          </a:p>
          <a:p>
            <a:pPr marL="283878" indent="-283878">
              <a:buFont typeface="Arial"/>
              <a:buChar char="•"/>
              <a:defRPr/>
            </a:pPr>
            <a:r>
              <a:rPr sz="1400"/>
              <a:t>hydrologique</a:t>
            </a:r>
          </a:p>
          <a:p>
            <a:pPr marL="283878" indent="-283878">
              <a:buFont typeface="Arial"/>
              <a:buChar char="•"/>
              <a:defRPr/>
            </a:pPr>
            <a:r>
              <a:rPr sz="1400"/>
              <a:t>demande en eau agricole</a:t>
            </a:r>
          </a:p>
        </p:txBody>
      </p:sp>
      <p:sp>
        <p:nvSpPr>
          <p:cNvPr id="337596923" name="ZoneTexte 337596922"/>
          <p:cNvSpPr txBox="1"/>
          <p:nvPr/>
        </p:nvSpPr>
        <p:spPr bwMode="auto">
          <a:xfrm>
            <a:off x="8413936" y="1842259"/>
            <a:ext cx="3164953" cy="1188146"/>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400" dirty="0"/>
              <a:t>Impacts sur:</a:t>
            </a:r>
          </a:p>
          <a:p>
            <a:pPr marL="239821" indent="-239821">
              <a:buFont typeface="Arial"/>
              <a:buChar char="•"/>
              <a:defRPr/>
            </a:pPr>
            <a:r>
              <a:rPr sz="1400" dirty="0"/>
              <a:t>les indices de prospective:</a:t>
            </a:r>
          </a:p>
          <a:p>
            <a:pPr marL="239821" indent="-239821">
              <a:buFont typeface="Arial"/>
              <a:buChar char="•"/>
              <a:defRPr/>
            </a:pPr>
            <a:r>
              <a:rPr sz="1400" dirty="0"/>
              <a:t>le </a:t>
            </a:r>
            <a:r>
              <a:rPr sz="1400" dirty="0" err="1"/>
              <a:t>modèle</a:t>
            </a:r>
            <a:r>
              <a:rPr sz="1400" dirty="0"/>
              <a:t> </a:t>
            </a:r>
            <a:r>
              <a:rPr sz="1400" dirty="0" err="1"/>
              <a:t>hydrologique</a:t>
            </a:r>
            <a:r>
              <a:rPr sz="1400" dirty="0"/>
              <a:t> (stockage, </a:t>
            </a:r>
            <a:r>
              <a:rPr sz="1400" dirty="0" err="1"/>
              <a:t>règles</a:t>
            </a:r>
            <a:r>
              <a:rPr sz="1400" dirty="0"/>
              <a:t> de gestion de la </a:t>
            </a:r>
            <a:r>
              <a:rPr sz="1400" dirty="0" err="1"/>
              <a:t>ressource</a:t>
            </a:r>
            <a:r>
              <a:rPr sz="1400" dirty="0"/>
              <a:t>)</a:t>
            </a:r>
          </a:p>
          <a:p>
            <a:pPr marL="239821" indent="-239821">
              <a:buFont typeface="Arial"/>
              <a:buChar char="•"/>
              <a:defRPr/>
            </a:pPr>
            <a:r>
              <a:rPr sz="1400" dirty="0"/>
              <a:t>le </a:t>
            </a:r>
            <a:r>
              <a:rPr sz="1400" dirty="0" err="1"/>
              <a:t>modèle</a:t>
            </a:r>
            <a:r>
              <a:rPr sz="1400" dirty="0"/>
              <a:t> </a:t>
            </a:r>
            <a:r>
              <a:rPr sz="1400" dirty="0" err="1"/>
              <a:t>économique</a:t>
            </a:r>
            <a:endParaRPr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3569681" name="Titre 1"/>
          <p:cNvSpPr>
            <a:spLocks noGrp="1"/>
          </p:cNvSpPr>
          <p:nvPr>
            <p:ph type="title"/>
          </p:nvPr>
        </p:nvSpPr>
        <p:spPr bwMode="auto"/>
        <p:txBody>
          <a:bodyPr vertOverflow="overflow" horzOverflow="overflow" vert="horz" wrap="square" lIns="0" tIns="46800" rIns="91440" bIns="45720" numCol="1" spcCol="0" rtlCol="0" fromWordArt="0" anchor="ctr" anchorCtr="0" forceAA="0" compatLnSpc="0">
            <a:normAutofit fontScale="90000" lnSpcReduction="2000"/>
          </a:bodyPr>
          <a:lstStyle/>
          <a:p>
            <a:pPr>
              <a:defRPr/>
            </a:pPr>
            <a:r>
              <a:rPr lang="fr-FR"/>
              <a:t>Rappel des scénarios de prospective</a:t>
            </a:r>
            <a:r>
              <a:rPr lang="en-GB"/>
              <a:t> (“SSP” de développement socio-économique)</a:t>
            </a:r>
          </a:p>
        </p:txBody>
      </p:sp>
      <p:sp>
        <p:nvSpPr>
          <p:cNvPr id="4579440" name="Espace réservé du contenu 2"/>
          <p:cNvSpPr>
            <a:spLocks noGrp="1"/>
          </p:cNvSpPr>
          <p:nvPr>
            <p:ph idx="1"/>
          </p:nvPr>
        </p:nvSpPr>
        <p:spPr bwMode="auto">
          <a:xfrm>
            <a:off x="628648" y="1424044"/>
            <a:ext cx="10258089" cy="4546449"/>
          </a:xfrm>
        </p:spPr>
        <p:txBody>
          <a:bodyPr vertOverflow="overflow" horzOverflow="overflow" vert="horz" wrap="square" lIns="91440" tIns="45720" rIns="91440" bIns="45720" numCol="1" spcCol="0" rtlCol="0" fromWordArt="0" anchor="t" anchorCtr="0" forceAA="0" compatLnSpc="0">
            <a:normAutofit fontScale="80000" lnSpcReduction="4000"/>
          </a:bodyPr>
          <a:lstStyle/>
          <a:p>
            <a:pPr>
              <a:defRPr/>
            </a:pPr>
            <a:r>
              <a:rPr lang="fr-FR" dirty="0">
                <a:solidFill>
                  <a:schemeClr val="tx1"/>
                </a:solidFill>
              </a:rPr>
              <a:t>Narratifs et quantification en eau associées de trajectoires de développement du territoire</a:t>
            </a:r>
            <a:endParaRPr dirty="0"/>
          </a:p>
          <a:p>
            <a:pPr>
              <a:defRPr/>
            </a:pPr>
            <a:r>
              <a:rPr lang="fr-FR" dirty="0"/>
              <a:t>Scénarios permettent de représenter l’incertitude de l’évolution du territoire à laquelle la gestion de l’eau sera confrontée, notamment le PTGE sur :</a:t>
            </a:r>
            <a:endParaRPr dirty="0"/>
          </a:p>
          <a:p>
            <a:pPr lvl="1">
              <a:defRPr/>
            </a:pPr>
            <a:r>
              <a:rPr lang="fr-FR" dirty="0"/>
              <a:t>La demande en eau potable &amp; industrielle (population, évolution rendement réseau)</a:t>
            </a:r>
            <a:endParaRPr dirty="0"/>
          </a:p>
          <a:p>
            <a:pPr lvl="1">
              <a:defRPr/>
            </a:pPr>
            <a:r>
              <a:rPr lang="fr-FR" dirty="0"/>
              <a:t>La demande en eau agricole (évolution des surfaces)</a:t>
            </a:r>
            <a:r>
              <a:rPr dirty="0"/>
              <a:t> </a:t>
            </a:r>
            <a:r>
              <a:rPr dirty="0" err="1"/>
              <a:t>soit</a:t>
            </a:r>
            <a:r>
              <a:rPr dirty="0"/>
              <a:t> </a:t>
            </a:r>
          </a:p>
          <a:p>
            <a:pPr lvl="2">
              <a:defRPr/>
            </a:pPr>
            <a:r>
              <a:rPr dirty="0" err="1"/>
              <a:t>directement</a:t>
            </a:r>
            <a:r>
              <a:rPr dirty="0"/>
              <a:t> pour la version </a:t>
            </a:r>
            <a:r>
              <a:rPr dirty="0" err="1"/>
              <a:t>quantifiée</a:t>
            </a:r>
            <a:r>
              <a:rPr dirty="0"/>
              <a:t> (</a:t>
            </a:r>
            <a:r>
              <a:rPr dirty="0" err="1"/>
              <a:t>Modèle</a:t>
            </a:r>
            <a:r>
              <a:rPr dirty="0"/>
              <a:t> </a:t>
            </a:r>
            <a:r>
              <a:rPr dirty="0" err="1"/>
              <a:t>intégré</a:t>
            </a:r>
            <a:r>
              <a:rPr dirty="0"/>
              <a:t> Version 1)</a:t>
            </a:r>
          </a:p>
          <a:p>
            <a:pPr lvl="2">
              <a:defRPr/>
            </a:pPr>
            <a:r>
              <a:rPr dirty="0"/>
              <a:t>Via des </a:t>
            </a:r>
            <a:r>
              <a:rPr dirty="0" err="1"/>
              <a:t>hypothèses</a:t>
            </a:r>
            <a:r>
              <a:rPr dirty="0"/>
              <a:t> qui </a:t>
            </a:r>
            <a:r>
              <a:rPr dirty="0" err="1"/>
              <a:t>rentrent</a:t>
            </a:r>
            <a:r>
              <a:rPr dirty="0"/>
              <a:t> dans les simulation du </a:t>
            </a:r>
            <a:r>
              <a:rPr dirty="0" err="1"/>
              <a:t>modèle</a:t>
            </a:r>
            <a:r>
              <a:rPr dirty="0"/>
              <a:t> </a:t>
            </a:r>
            <a:r>
              <a:rPr dirty="0" err="1"/>
              <a:t>économique</a:t>
            </a:r>
            <a:r>
              <a:rPr dirty="0"/>
              <a:t> (</a:t>
            </a:r>
            <a:r>
              <a:rPr dirty="0" err="1"/>
              <a:t>Modèle</a:t>
            </a:r>
            <a:r>
              <a:rPr dirty="0"/>
              <a:t> Version 2)</a:t>
            </a:r>
          </a:p>
          <a:p>
            <a:pPr>
              <a:defRPr/>
            </a:pPr>
            <a:r>
              <a:rPr lang="fr-FR" dirty="0">
                <a:solidFill>
                  <a:schemeClr val="tx1"/>
                </a:solidFill>
              </a:rPr>
              <a:t>Pour certains acteurs ces scénarios ne sont pas « exogènes », </a:t>
            </a:r>
            <a:endParaRPr dirty="0"/>
          </a:p>
          <a:p>
            <a:pPr lvl="1">
              <a:defRPr/>
            </a:pPr>
            <a:r>
              <a:rPr lang="fr-FR" dirty="0">
                <a:solidFill>
                  <a:schemeClr val="tx1"/>
                </a:solidFill>
              </a:rPr>
              <a:t>les acteurs ont une marge pour orienter le développement de l’agriculture (l’arrachage des vignes, leur éventuel remplacement par des cultures de diversification…) </a:t>
            </a:r>
            <a:endParaRPr dirty="0"/>
          </a:p>
          <a:p>
            <a:pPr lvl="1">
              <a:defRPr/>
            </a:pPr>
            <a:r>
              <a:rPr lang="fr-FR" dirty="0">
                <a:solidFill>
                  <a:schemeClr val="tx1"/>
                </a:solidFill>
              </a:rPr>
              <a:t>mais on peut considérer que d’un point de vue « gestion de l’eau » ils le sont</a:t>
            </a:r>
            <a:endParaRPr lang="en-GB" dirty="0"/>
          </a:p>
          <a:p>
            <a:pPr>
              <a:defRPr/>
            </a:pPr>
            <a:endParaRPr lang="en-GB" dirty="0"/>
          </a:p>
          <a:p>
            <a:pPr>
              <a:defRPr/>
            </a:pPr>
            <a:r>
              <a:rPr lang="en-GB" dirty="0" err="1"/>
              <a:t>Réintégration</a:t>
            </a:r>
            <a:r>
              <a:rPr lang="en-GB" dirty="0"/>
              <a:t> des </a:t>
            </a:r>
            <a:r>
              <a:rPr lang="en-GB" dirty="0" err="1"/>
              <a:t>mesures</a:t>
            </a:r>
            <a:r>
              <a:rPr lang="en-GB" dirty="0"/>
              <a:t> “diversification” dans les </a:t>
            </a:r>
            <a:r>
              <a:rPr lang="en-GB" dirty="0" err="1"/>
              <a:t>scénarios</a:t>
            </a:r>
            <a:endParaRPr lang="en-GB" dirty="0"/>
          </a:p>
        </p:txBody>
      </p:sp>
    </p:spTree>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Arial"/>
        <a:cs typeface="Arial"/>
      </a:majorFont>
      <a:minorFont>
        <a:latin typeface="Calibri"/>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6827</TotalTime>
  <Words>2339</Words>
  <Application>Microsoft Office PowerPoint</Application>
  <PresentationFormat>Grand écran</PresentationFormat>
  <Paragraphs>375</Paragraphs>
  <Slides>39</Slides>
  <Notes>39</Notes>
  <HiddenSlides>1</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Arial</vt:lpstr>
      <vt:lpstr>Calibri</vt:lpstr>
      <vt:lpstr>Calibri Light</vt:lpstr>
      <vt:lpstr>Open Sans</vt:lpstr>
      <vt:lpstr>Raleway</vt:lpstr>
      <vt:lpstr>Symbol</vt:lpstr>
      <vt:lpstr>Thème Office</vt:lpstr>
      <vt:lpstr>Dernier &amp; 5ème atelier TALANOA - Aude</vt:lpstr>
      <vt:lpstr>Ordre du jour</vt:lpstr>
      <vt:lpstr>Actualités &amp; avancées</vt:lpstr>
      <vt:lpstr>Les contributions du projet</vt:lpstr>
      <vt:lpstr>Les contributions du projet</vt:lpstr>
      <vt:lpstr>Le modèle intégré</vt:lpstr>
      <vt:lpstr>La modélisation intégrée</vt:lpstr>
      <vt:lpstr>Simulation / plan d’expérience</vt:lpstr>
      <vt:lpstr>Rappel des scénarios de prospective (“SSP” de développement socio-économique)</vt:lpstr>
      <vt:lpstr>Rappel des scénarios construits depuis 2023  </vt:lpstr>
      <vt:lpstr>Choix des scénarios climatiques</vt:lpstr>
      <vt:lpstr>Premiers résultats – discussion sur la forme des résultats</vt:lpstr>
      <vt:lpstr>Analyse par simulation / scénario (exemples de sorties)</vt:lpstr>
      <vt:lpstr>Analyse par simulation / scénario (exemples de sorties)</vt:lpstr>
      <vt:lpstr>Analyse par simulation / scénario (exemples de sorties)</vt:lpstr>
      <vt:lpstr>Analyse par simulation / scénario (exemples de sorties)</vt:lpstr>
      <vt:lpstr>Analyse par simulation / scénario (exemples de sorties)</vt:lpstr>
      <vt:lpstr>Analyse par simulation / scénario (exemples de sorties)</vt:lpstr>
      <vt:lpstr>Comparaison des scénarios socio-économique, climatiques et des stratégies</vt:lpstr>
      <vt:lpstr>Comparaison des scénarios socio-économique, climatiques et des stratégies</vt:lpstr>
      <vt:lpstr>Comparaison des scénarios socio-économique, climatiques et des stratégies</vt:lpstr>
      <vt:lpstr>Modèle économique</vt:lpstr>
      <vt:lpstr>Illustration du modèle économique</vt:lpstr>
      <vt:lpstr>Hypothèses propres aux scénarios pour le modèle économique</vt:lpstr>
      <vt:lpstr>Illustration du modèle économique </vt:lpstr>
      <vt:lpstr>Présentation PowerPoint</vt:lpstr>
      <vt:lpstr>Atelier 1</vt:lpstr>
      <vt:lpstr>Les mesures &amp; stratégies</vt:lpstr>
      <vt:lpstr>Construire une trajectoire d’adaptation robuste</vt:lpstr>
      <vt:lpstr>Synthèse proposée</vt:lpstr>
      <vt:lpstr>Pour compléter cette trajectoire, afin qu’elle soit plus efficace/réaliste et qu’il y ait effectivement une transition / transformation : Quelles barrières faut il lever pour avancer ?</vt:lpstr>
      <vt:lpstr>Réflexion &amp; discussion collective (i) par groupe, (ii) ensemble</vt:lpstr>
      <vt:lpstr>Atelier 2 – Evaluation par les parties prenantes en complément du modèle</vt:lpstr>
      <vt:lpstr>Quelles prise en compte des mesures dans la modélisation</vt:lpstr>
      <vt:lpstr>La combinaison des mesures dans les scénarios</vt:lpstr>
      <vt:lpstr>Présentation PowerPoint</vt:lpstr>
      <vt:lpstr>Remplissage d’une grille d’évaluation par mesures</vt:lpstr>
      <vt:lpstr>Prochaines étapes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arnaud</dc:creator>
  <cp:lastModifiedBy>Nina Graveline</cp:lastModifiedBy>
  <cp:revision>721</cp:revision>
  <dcterms:created xsi:type="dcterms:W3CDTF">2019-12-11T10:12:20Z</dcterms:created>
  <dcterms:modified xsi:type="dcterms:W3CDTF">2025-11-24T13:19:21Z</dcterms:modified>
</cp:coreProperties>
</file>