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4"/>
  </p:notesMasterIdLst>
  <p:sldIdLst>
    <p:sldId id="512" r:id="rId2"/>
    <p:sldId id="256" r:id="rId3"/>
    <p:sldId id="338" r:id="rId4"/>
    <p:sldId id="344" r:id="rId5"/>
    <p:sldId id="515" r:id="rId6"/>
    <p:sldId id="341" r:id="rId7"/>
    <p:sldId id="257" r:id="rId8"/>
    <p:sldId id="513" r:id="rId9"/>
    <p:sldId id="258" r:id="rId10"/>
    <p:sldId id="259" r:id="rId11"/>
    <p:sldId id="330" r:id="rId12"/>
    <p:sldId id="261" r:id="rId13"/>
    <p:sldId id="335" r:id="rId14"/>
    <p:sldId id="755" r:id="rId15"/>
    <p:sldId id="518" r:id="rId16"/>
    <p:sldId id="759" r:id="rId17"/>
    <p:sldId id="762" r:id="rId18"/>
    <p:sldId id="761" r:id="rId19"/>
    <p:sldId id="767" r:id="rId20"/>
    <p:sldId id="764" r:id="rId21"/>
    <p:sldId id="765" r:id="rId22"/>
    <p:sldId id="766" r:id="rId23"/>
    <p:sldId id="768" r:id="rId24"/>
    <p:sldId id="517" r:id="rId25"/>
    <p:sldId id="519" r:id="rId26"/>
    <p:sldId id="521" r:id="rId27"/>
    <p:sldId id="752" r:id="rId28"/>
    <p:sldId id="559" r:id="rId29"/>
    <p:sldId id="481" r:id="rId30"/>
    <p:sldId id="753" r:id="rId31"/>
    <p:sldId id="754" r:id="rId32"/>
    <p:sldId id="763" r:id="rId33"/>
    <p:sldId id="751" r:id="rId34"/>
    <p:sldId id="749" r:id="rId35"/>
    <p:sldId id="750" r:id="rId36"/>
    <p:sldId id="294" r:id="rId37"/>
    <p:sldId id="469" r:id="rId38"/>
    <p:sldId id="748" r:id="rId39"/>
    <p:sldId id="345" r:id="rId40"/>
    <p:sldId id="327" r:id="rId41"/>
    <p:sldId id="333" r:id="rId42"/>
    <p:sldId id="339" r:id="rId43"/>
    <p:sldId id="290" r:id="rId44"/>
    <p:sldId id="284" r:id="rId45"/>
    <p:sldId id="514" r:id="rId46"/>
    <p:sldId id="336" r:id="rId47"/>
    <p:sldId id="524" r:id="rId48"/>
    <p:sldId id="769" r:id="rId49"/>
    <p:sldId id="770" r:id="rId50"/>
    <p:sldId id="771" r:id="rId51"/>
    <p:sldId id="772" r:id="rId52"/>
    <p:sldId id="260" r:id="rId53"/>
    <p:sldId id="773" r:id="rId54"/>
    <p:sldId id="262" r:id="rId55"/>
    <p:sldId id="263" r:id="rId56"/>
    <p:sldId id="758" r:id="rId57"/>
    <p:sldId id="531" r:id="rId58"/>
    <p:sldId id="532" r:id="rId59"/>
    <p:sldId id="534" r:id="rId60"/>
    <p:sldId id="535" r:id="rId61"/>
    <p:sldId id="536" r:id="rId62"/>
    <p:sldId id="525" r:id="rId63"/>
    <p:sldId id="747" r:id="rId64"/>
    <p:sldId id="744" r:id="rId65"/>
    <p:sldId id="745" r:id="rId66"/>
    <p:sldId id="522" r:id="rId67"/>
    <p:sldId id="329" r:id="rId68"/>
    <p:sldId id="523" r:id="rId69"/>
    <p:sldId id="332" r:id="rId70"/>
    <p:sldId id="292" r:id="rId71"/>
    <p:sldId id="756" r:id="rId72"/>
    <p:sldId id="757" r:id="rId73"/>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40" y="28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792075-4C52-4662-847E-FEE1D2EDA15E}" type="doc">
      <dgm:prSet loTypeId="urn:microsoft.com/office/officeart/2005/8/layout/process4" loCatId="list" qsTypeId="urn:microsoft.com/office/officeart/2005/8/quickstyle/simple1#1" qsCatId="simple" csTypeId="urn:microsoft.com/office/officeart/2005/8/colors/accent1_2" csCatId="accent1" phldr="1"/>
      <dgm:spPr bwMode="auto"/>
      <dgm:t>
        <a:bodyPr/>
        <a:lstStyle/>
        <a:p>
          <a:pPr>
            <a:defRPr/>
          </a:pPr>
          <a:endParaRPr lang="en-GB"/>
        </a:p>
      </dgm:t>
    </dgm:pt>
    <dgm:pt modelId="{9D39585F-76F0-4EB7-8F55-E0F3CD71A682}">
      <dgm:prSet phldrT="[Texte]"/>
      <dgm:spPr bwMode="auto"/>
      <dgm:t>
        <a:bodyPr/>
        <a:lstStyle/>
        <a:p>
          <a:pPr>
            <a:defRPr/>
          </a:pPr>
          <a:r>
            <a:rPr lang="fr-FR"/>
            <a:t>Données utilisées &amp; Etat des lieux (VP)</a:t>
          </a:r>
          <a:endParaRPr lang="en-GB"/>
        </a:p>
      </dgm:t>
    </dgm:pt>
    <dgm:pt modelId="{DCF042DB-28FC-4462-B533-A131649790BD}" type="parTrans" cxnId="{9E9F0DD8-6AA1-452D-98DC-25DC00BAF954}">
      <dgm:prSet/>
      <dgm:spPr bwMode="auto"/>
      <dgm:t>
        <a:bodyPr/>
        <a:lstStyle/>
        <a:p>
          <a:pPr>
            <a:defRPr/>
          </a:pPr>
          <a:endParaRPr lang="en-GB"/>
        </a:p>
      </dgm:t>
    </dgm:pt>
    <dgm:pt modelId="{0F219323-BCCA-4F84-8128-0B0372DF2E46}" type="sibTrans" cxnId="{9E9F0DD8-6AA1-452D-98DC-25DC00BAF954}">
      <dgm:prSet/>
      <dgm:spPr bwMode="auto"/>
      <dgm:t>
        <a:bodyPr/>
        <a:lstStyle/>
        <a:p>
          <a:pPr>
            <a:defRPr/>
          </a:pPr>
          <a:endParaRPr lang="en-GB"/>
        </a:p>
      </dgm:t>
    </dgm:pt>
    <dgm:pt modelId="{98744C45-7772-480F-AE48-31B90715ACB8}">
      <dgm:prSet phldrT="[Texte]"/>
      <dgm:spPr bwMode="auto"/>
      <dgm:t>
        <a:bodyPr/>
        <a:lstStyle/>
        <a:p>
          <a:pPr>
            <a:defRPr/>
          </a:pPr>
          <a:r>
            <a:rPr lang="fr-FR"/>
            <a:t>Présentation, partage</a:t>
          </a:r>
          <a:endParaRPr lang="en-GB"/>
        </a:p>
      </dgm:t>
    </dgm:pt>
    <dgm:pt modelId="{FFD54DB9-E0BB-42E6-8A62-34E1A4C537F4}" type="parTrans" cxnId="{4819D734-FE42-4B93-BE81-B4DF806B3687}">
      <dgm:prSet/>
      <dgm:spPr bwMode="auto"/>
      <dgm:t>
        <a:bodyPr/>
        <a:lstStyle/>
        <a:p>
          <a:pPr>
            <a:defRPr/>
          </a:pPr>
          <a:endParaRPr lang="en-GB"/>
        </a:p>
      </dgm:t>
    </dgm:pt>
    <dgm:pt modelId="{C32137CE-5DBE-4F61-A5C8-C437CAC09A85}" type="sibTrans" cxnId="{4819D734-FE42-4B93-BE81-B4DF806B3687}">
      <dgm:prSet/>
      <dgm:spPr bwMode="auto"/>
      <dgm:t>
        <a:bodyPr/>
        <a:lstStyle/>
        <a:p>
          <a:pPr>
            <a:defRPr/>
          </a:pPr>
          <a:endParaRPr lang="en-GB"/>
        </a:p>
      </dgm:t>
    </dgm:pt>
    <dgm:pt modelId="{D6E7E5E4-72A5-4DB4-A93A-70A94A39D4C8}">
      <dgm:prSet phldrT="[Texte]"/>
      <dgm:spPr bwMode="auto"/>
      <dgm:t>
        <a:bodyPr/>
        <a:lstStyle/>
        <a:p>
          <a:pPr>
            <a:defRPr/>
          </a:pPr>
          <a:r>
            <a:rPr lang="fr-FR">
              <a:solidFill>
                <a:srgbClr val="FF0000"/>
              </a:solidFill>
            </a:rPr>
            <a:t>Validation</a:t>
          </a:r>
          <a:endParaRPr lang="en-GB">
            <a:solidFill>
              <a:srgbClr val="FF0000"/>
            </a:solidFill>
          </a:endParaRPr>
        </a:p>
      </dgm:t>
    </dgm:pt>
    <dgm:pt modelId="{B57CC192-8ACD-4227-9809-E2DCA2ABBC59}" type="parTrans" cxnId="{8701E44D-0714-4032-BDCE-D32A7DDA52C1}">
      <dgm:prSet/>
      <dgm:spPr bwMode="auto"/>
      <dgm:t>
        <a:bodyPr/>
        <a:lstStyle/>
        <a:p>
          <a:pPr>
            <a:defRPr/>
          </a:pPr>
          <a:endParaRPr lang="en-GB"/>
        </a:p>
      </dgm:t>
    </dgm:pt>
    <dgm:pt modelId="{72A5C277-8B76-4F38-BC4D-BBA7C9CAB22C}" type="sibTrans" cxnId="{8701E44D-0714-4032-BDCE-D32A7DDA52C1}">
      <dgm:prSet/>
      <dgm:spPr bwMode="auto"/>
      <dgm:t>
        <a:bodyPr/>
        <a:lstStyle/>
        <a:p>
          <a:pPr>
            <a:defRPr/>
          </a:pPr>
          <a:endParaRPr lang="en-GB"/>
        </a:p>
      </dgm:t>
    </dgm:pt>
    <dgm:pt modelId="{4FD16B99-4882-4F17-B910-94302B10301B}">
      <dgm:prSet phldrT="[Texte]"/>
      <dgm:spPr bwMode="auto"/>
      <dgm:t>
        <a:bodyPr/>
        <a:lstStyle/>
        <a:p>
          <a:pPr>
            <a:defRPr/>
          </a:pPr>
          <a:r>
            <a:rPr lang="fr-FR"/>
            <a:t>Modélisation, fonctionnement &amp; hypothèses</a:t>
          </a:r>
          <a:endParaRPr lang="en-GB"/>
        </a:p>
      </dgm:t>
    </dgm:pt>
    <dgm:pt modelId="{DC5F22C7-33C8-4E6A-A8F3-6ED97C683083}" type="parTrans" cxnId="{79831C1B-F0B4-4964-BCF7-E201F8E9A2E4}">
      <dgm:prSet/>
      <dgm:spPr bwMode="auto"/>
      <dgm:t>
        <a:bodyPr/>
        <a:lstStyle/>
        <a:p>
          <a:pPr>
            <a:defRPr/>
          </a:pPr>
          <a:endParaRPr lang="en-GB"/>
        </a:p>
      </dgm:t>
    </dgm:pt>
    <dgm:pt modelId="{DEFB47E7-DC27-4D79-8E3B-85106807108C}" type="sibTrans" cxnId="{79831C1B-F0B4-4964-BCF7-E201F8E9A2E4}">
      <dgm:prSet/>
      <dgm:spPr bwMode="auto"/>
      <dgm:t>
        <a:bodyPr/>
        <a:lstStyle/>
        <a:p>
          <a:pPr>
            <a:defRPr/>
          </a:pPr>
          <a:endParaRPr lang="en-GB"/>
        </a:p>
      </dgm:t>
    </dgm:pt>
    <dgm:pt modelId="{719337E9-9181-4313-8A6B-19B22BF1C575}">
      <dgm:prSet phldrT="[Texte]"/>
      <dgm:spPr bwMode="auto"/>
      <dgm:t>
        <a:bodyPr/>
        <a:lstStyle/>
        <a:p>
          <a:pPr>
            <a:defRPr/>
          </a:pPr>
          <a:r>
            <a:rPr lang="fr-FR"/>
            <a:t>Agro (eco &amp; agronomie)</a:t>
          </a:r>
          <a:endParaRPr lang="en-GB"/>
        </a:p>
      </dgm:t>
    </dgm:pt>
    <dgm:pt modelId="{AADD4EA4-6B9C-4EF6-BB37-6D26E6C5B8F9}" type="parTrans" cxnId="{F66239C9-721C-44DC-B232-A5645748A493}">
      <dgm:prSet/>
      <dgm:spPr bwMode="auto"/>
      <dgm:t>
        <a:bodyPr/>
        <a:lstStyle/>
        <a:p>
          <a:pPr>
            <a:defRPr/>
          </a:pPr>
          <a:endParaRPr lang="en-GB"/>
        </a:p>
      </dgm:t>
    </dgm:pt>
    <dgm:pt modelId="{D152F59C-147F-494E-9D34-4E12D5A0CD75}" type="sibTrans" cxnId="{F66239C9-721C-44DC-B232-A5645748A493}">
      <dgm:prSet/>
      <dgm:spPr bwMode="auto"/>
      <dgm:t>
        <a:bodyPr/>
        <a:lstStyle/>
        <a:p>
          <a:pPr>
            <a:defRPr/>
          </a:pPr>
          <a:endParaRPr lang="en-GB"/>
        </a:p>
      </dgm:t>
    </dgm:pt>
    <dgm:pt modelId="{F02E4A98-D01D-4B13-BABB-B8F3B02F3BFF}">
      <dgm:prSet phldrT="[Texte]"/>
      <dgm:spPr bwMode="auto"/>
      <dgm:t>
        <a:bodyPr/>
        <a:lstStyle/>
        <a:p>
          <a:pPr>
            <a:defRPr/>
          </a:pPr>
          <a:r>
            <a:rPr lang="fr-FR"/>
            <a:t>Hydrologie</a:t>
          </a:r>
          <a:endParaRPr lang="en-GB"/>
        </a:p>
      </dgm:t>
    </dgm:pt>
    <dgm:pt modelId="{E98B1DC3-8282-48B8-9214-93C64D09A649}" type="parTrans" cxnId="{FF21DAD9-2C00-4010-916B-F33F1B80BB4E}">
      <dgm:prSet/>
      <dgm:spPr bwMode="auto"/>
      <dgm:t>
        <a:bodyPr/>
        <a:lstStyle/>
        <a:p>
          <a:pPr>
            <a:defRPr/>
          </a:pPr>
          <a:endParaRPr lang="en-GB"/>
        </a:p>
      </dgm:t>
    </dgm:pt>
    <dgm:pt modelId="{649B2371-53F2-4FD5-869A-D06C112C33F3}" type="sibTrans" cxnId="{FF21DAD9-2C00-4010-916B-F33F1B80BB4E}">
      <dgm:prSet/>
      <dgm:spPr bwMode="auto"/>
      <dgm:t>
        <a:bodyPr/>
        <a:lstStyle/>
        <a:p>
          <a:pPr>
            <a:defRPr/>
          </a:pPr>
          <a:endParaRPr lang="en-GB"/>
        </a:p>
      </dgm:t>
    </dgm:pt>
    <dgm:pt modelId="{DA3C3805-7128-42B8-8E02-790E4449B48C}">
      <dgm:prSet phldrT="[Texte]"/>
      <dgm:spPr bwMode="auto"/>
      <dgm:t>
        <a:bodyPr/>
        <a:lstStyle/>
        <a:p>
          <a:pPr>
            <a:defRPr/>
          </a:pPr>
          <a:r>
            <a:rPr lang="fr-FR"/>
            <a:t>Stratégies</a:t>
          </a:r>
          <a:endParaRPr lang="en-GB"/>
        </a:p>
      </dgm:t>
    </dgm:pt>
    <dgm:pt modelId="{187D5FA9-F65A-4779-B2F8-3E58AD1E4B25}" type="parTrans" cxnId="{A2103690-ABD0-43F7-8084-8E415A1ADE2A}">
      <dgm:prSet/>
      <dgm:spPr bwMode="auto"/>
      <dgm:t>
        <a:bodyPr/>
        <a:lstStyle/>
        <a:p>
          <a:pPr>
            <a:defRPr/>
          </a:pPr>
          <a:endParaRPr lang="en-GB"/>
        </a:p>
      </dgm:t>
    </dgm:pt>
    <dgm:pt modelId="{710A7C52-E8F7-4EB2-83DE-A663B0B7D20C}" type="sibTrans" cxnId="{A2103690-ABD0-43F7-8084-8E415A1ADE2A}">
      <dgm:prSet/>
      <dgm:spPr bwMode="auto"/>
      <dgm:t>
        <a:bodyPr/>
        <a:lstStyle/>
        <a:p>
          <a:pPr>
            <a:defRPr/>
          </a:pPr>
          <a:endParaRPr lang="en-GB"/>
        </a:p>
      </dgm:t>
    </dgm:pt>
    <dgm:pt modelId="{15313C5D-4F46-49E2-86C1-90A015FEA4FA}">
      <dgm:prSet phldrT="[Texte]"/>
      <dgm:spPr bwMode="auto"/>
      <dgm:t>
        <a:bodyPr/>
        <a:lstStyle/>
        <a:p>
          <a:pPr>
            <a:defRPr/>
          </a:pPr>
          <a:r>
            <a:rPr lang="fr-FR"/>
            <a:t>Evaluation avec le modèle</a:t>
          </a:r>
          <a:endParaRPr lang="en-GB"/>
        </a:p>
      </dgm:t>
    </dgm:pt>
    <dgm:pt modelId="{154DF8CF-E2A4-466E-85E7-F66D12B83DDB}" type="parTrans" cxnId="{9EF7DD2D-CFF7-4C15-8372-5C02A9667340}">
      <dgm:prSet/>
      <dgm:spPr bwMode="auto"/>
      <dgm:t>
        <a:bodyPr/>
        <a:lstStyle/>
        <a:p>
          <a:pPr>
            <a:defRPr/>
          </a:pPr>
          <a:endParaRPr lang="en-GB"/>
        </a:p>
      </dgm:t>
    </dgm:pt>
    <dgm:pt modelId="{93FE292C-4EEB-4A0A-AE9D-D20E5445664E}" type="sibTrans" cxnId="{9EF7DD2D-CFF7-4C15-8372-5C02A9667340}">
      <dgm:prSet/>
      <dgm:spPr bwMode="auto"/>
      <dgm:t>
        <a:bodyPr/>
        <a:lstStyle/>
        <a:p>
          <a:pPr>
            <a:defRPr/>
          </a:pPr>
          <a:endParaRPr lang="en-GB"/>
        </a:p>
      </dgm:t>
    </dgm:pt>
    <dgm:pt modelId="{7E5D6643-6EB9-4525-9EC5-661E83CC78F2}">
      <dgm:prSet phldrT="[Texte]"/>
      <dgm:spPr bwMode="auto"/>
      <dgm:t>
        <a:bodyPr/>
        <a:lstStyle/>
        <a:p>
          <a:pPr>
            <a:defRPr/>
          </a:pPr>
          <a:r>
            <a:rPr lang="fr-FR"/>
            <a:t>Evaluation par les PP</a:t>
          </a:r>
          <a:endParaRPr lang="en-GB"/>
        </a:p>
      </dgm:t>
    </dgm:pt>
    <dgm:pt modelId="{D670AFCE-D92F-427C-B9D3-DBED9298F691}" type="parTrans" cxnId="{593E7DA0-EA46-493E-A147-25956D192E0E}">
      <dgm:prSet/>
      <dgm:spPr bwMode="auto"/>
      <dgm:t>
        <a:bodyPr/>
        <a:lstStyle/>
        <a:p>
          <a:pPr>
            <a:defRPr/>
          </a:pPr>
          <a:endParaRPr lang="en-GB"/>
        </a:p>
      </dgm:t>
    </dgm:pt>
    <dgm:pt modelId="{2616CBA4-557A-44BD-B015-9404AEFC9390}" type="sibTrans" cxnId="{593E7DA0-EA46-493E-A147-25956D192E0E}">
      <dgm:prSet/>
      <dgm:spPr bwMode="auto"/>
      <dgm:t>
        <a:bodyPr/>
        <a:lstStyle/>
        <a:p>
          <a:pPr>
            <a:defRPr/>
          </a:pPr>
          <a:endParaRPr lang="en-GB"/>
        </a:p>
      </dgm:t>
    </dgm:pt>
    <dgm:pt modelId="{6EA76437-E174-46F5-B8CC-C74AA66462A4}" type="pres">
      <dgm:prSet presAssocID="{13792075-4C52-4662-847E-FEE1D2EDA15E}" presName="Name0" presStyleCnt="0">
        <dgm:presLayoutVars>
          <dgm:dir/>
          <dgm:animLvl val="lvl"/>
          <dgm:resizeHandles val="exact"/>
        </dgm:presLayoutVars>
      </dgm:prSet>
      <dgm:spPr bwMode="auto"/>
    </dgm:pt>
    <dgm:pt modelId="{04E5C033-3307-49D7-8892-ED9C7AFE6B4B}" type="pres">
      <dgm:prSet presAssocID="{DA3C3805-7128-42B8-8E02-790E4449B48C}" presName="boxAndChildren" presStyleCnt="0"/>
      <dgm:spPr bwMode="auto"/>
    </dgm:pt>
    <dgm:pt modelId="{864BDE35-CBE3-428B-BFDC-0E0053F6ADC2}" type="pres">
      <dgm:prSet presAssocID="{DA3C3805-7128-42B8-8E02-790E4449B48C}" presName="parentTextBox" presStyleLbl="node1" presStyleIdx="0" presStyleCnt="3"/>
      <dgm:spPr bwMode="auto"/>
    </dgm:pt>
    <dgm:pt modelId="{E8CFE756-02AE-4268-AE54-E1D44E413348}" type="pres">
      <dgm:prSet presAssocID="{DA3C3805-7128-42B8-8E02-790E4449B48C}" presName="entireBox" presStyleLbl="node1" presStyleIdx="0" presStyleCnt="3"/>
      <dgm:spPr bwMode="auto"/>
    </dgm:pt>
    <dgm:pt modelId="{E3FAA77F-C343-4E9B-A7CB-009AC397C733}" type="pres">
      <dgm:prSet presAssocID="{DA3C3805-7128-42B8-8E02-790E4449B48C}" presName="descendantBox" presStyleCnt="0"/>
      <dgm:spPr bwMode="auto"/>
    </dgm:pt>
    <dgm:pt modelId="{00DD13CD-AF03-442E-9C3E-60A7F9E25C2F}" type="pres">
      <dgm:prSet presAssocID="{15313C5D-4F46-49E2-86C1-90A015FEA4FA}" presName="childTextBox" presStyleLbl="fgAccFollowNode1" presStyleIdx="0" presStyleCnt="6">
        <dgm:presLayoutVars>
          <dgm:bulletEnabled val="1"/>
        </dgm:presLayoutVars>
      </dgm:prSet>
      <dgm:spPr bwMode="auto"/>
    </dgm:pt>
    <dgm:pt modelId="{8C25A282-75EC-44D5-8E26-5C122BA6AB2F}" type="pres">
      <dgm:prSet presAssocID="{7E5D6643-6EB9-4525-9EC5-661E83CC78F2}" presName="childTextBox" presStyleLbl="fgAccFollowNode1" presStyleIdx="1" presStyleCnt="6" custLinFactNeighborX="-1124" custLinFactNeighborY="-1002">
        <dgm:presLayoutVars>
          <dgm:bulletEnabled val="1"/>
        </dgm:presLayoutVars>
      </dgm:prSet>
      <dgm:spPr bwMode="auto"/>
    </dgm:pt>
    <dgm:pt modelId="{E6151B34-67D7-410F-A9EC-C1E548011D28}" type="pres">
      <dgm:prSet presAssocID="{DEFB47E7-DC27-4D79-8E3B-85106807108C}" presName="sp" presStyleCnt="0"/>
      <dgm:spPr bwMode="auto"/>
    </dgm:pt>
    <dgm:pt modelId="{8E1662A8-3533-4BF3-AF1B-0DD63CEE7020}" type="pres">
      <dgm:prSet presAssocID="{4FD16B99-4882-4F17-B910-94302B10301B}" presName="arrowAndChildren" presStyleCnt="0"/>
      <dgm:spPr bwMode="auto"/>
    </dgm:pt>
    <dgm:pt modelId="{CF29525E-143B-4562-947E-A4804DE24AD8}" type="pres">
      <dgm:prSet presAssocID="{4FD16B99-4882-4F17-B910-94302B10301B}" presName="parentTextArrow" presStyleLbl="node1" presStyleIdx="0" presStyleCnt="3"/>
      <dgm:spPr bwMode="auto"/>
    </dgm:pt>
    <dgm:pt modelId="{AEF212C7-6014-4774-9C9C-12C7E3BC3268}" type="pres">
      <dgm:prSet presAssocID="{4FD16B99-4882-4F17-B910-94302B10301B}" presName="arrow" presStyleLbl="node1" presStyleIdx="1" presStyleCnt="3"/>
      <dgm:spPr bwMode="auto"/>
    </dgm:pt>
    <dgm:pt modelId="{01F24826-66E1-4714-88E6-4D4CF96B3CF7}" type="pres">
      <dgm:prSet presAssocID="{4FD16B99-4882-4F17-B910-94302B10301B}" presName="descendantArrow" presStyleCnt="0"/>
      <dgm:spPr bwMode="auto"/>
    </dgm:pt>
    <dgm:pt modelId="{519557AA-46A5-4AAD-9228-C50EC6BB9767}" type="pres">
      <dgm:prSet presAssocID="{719337E9-9181-4313-8A6B-19B22BF1C575}" presName="childTextArrow" presStyleLbl="fgAccFollowNode1" presStyleIdx="2" presStyleCnt="6">
        <dgm:presLayoutVars>
          <dgm:bulletEnabled val="1"/>
        </dgm:presLayoutVars>
      </dgm:prSet>
      <dgm:spPr bwMode="auto"/>
    </dgm:pt>
    <dgm:pt modelId="{4D9E552A-B2CC-4799-B971-4451D1D8AAFF}" type="pres">
      <dgm:prSet presAssocID="{F02E4A98-D01D-4B13-BABB-B8F3B02F3BFF}" presName="childTextArrow" presStyleLbl="fgAccFollowNode1" presStyleIdx="3" presStyleCnt="6">
        <dgm:presLayoutVars>
          <dgm:bulletEnabled val="1"/>
        </dgm:presLayoutVars>
      </dgm:prSet>
      <dgm:spPr bwMode="auto"/>
    </dgm:pt>
    <dgm:pt modelId="{E02C6D10-FC8F-4667-9467-969A31BEF0F6}" type="pres">
      <dgm:prSet presAssocID="{0F219323-BCCA-4F84-8128-0B0372DF2E46}" presName="sp" presStyleCnt="0"/>
      <dgm:spPr bwMode="auto"/>
    </dgm:pt>
    <dgm:pt modelId="{D63EA30A-63FF-49E6-99AD-F082F218AAF8}" type="pres">
      <dgm:prSet presAssocID="{9D39585F-76F0-4EB7-8F55-E0F3CD71A682}" presName="arrowAndChildren" presStyleCnt="0"/>
      <dgm:spPr bwMode="auto"/>
    </dgm:pt>
    <dgm:pt modelId="{AC5BFBD4-8F2D-4C69-8400-22E205791331}" type="pres">
      <dgm:prSet presAssocID="{9D39585F-76F0-4EB7-8F55-E0F3CD71A682}" presName="parentTextArrow" presStyleLbl="node1" presStyleIdx="1" presStyleCnt="3"/>
      <dgm:spPr bwMode="auto"/>
    </dgm:pt>
    <dgm:pt modelId="{F2CF59E3-1942-4E6C-A3CA-258C7B0ACD99}" type="pres">
      <dgm:prSet presAssocID="{9D39585F-76F0-4EB7-8F55-E0F3CD71A682}" presName="arrow" presStyleLbl="node1" presStyleIdx="2" presStyleCnt="3"/>
      <dgm:spPr bwMode="auto"/>
    </dgm:pt>
    <dgm:pt modelId="{4326425E-FB28-454F-8E5F-3FF7735FE7E0}" type="pres">
      <dgm:prSet presAssocID="{9D39585F-76F0-4EB7-8F55-E0F3CD71A682}" presName="descendantArrow" presStyleCnt="0"/>
      <dgm:spPr bwMode="auto"/>
    </dgm:pt>
    <dgm:pt modelId="{F954924A-F77C-456C-8676-9C36E92A0F12}" type="pres">
      <dgm:prSet presAssocID="{98744C45-7772-480F-AE48-31B90715ACB8}" presName="childTextArrow" presStyleLbl="fgAccFollowNode1" presStyleIdx="4" presStyleCnt="6">
        <dgm:presLayoutVars>
          <dgm:bulletEnabled val="1"/>
        </dgm:presLayoutVars>
      </dgm:prSet>
      <dgm:spPr bwMode="auto"/>
    </dgm:pt>
    <dgm:pt modelId="{14C2E55C-3954-46A4-94CA-A3C8A79949DB}" type="pres">
      <dgm:prSet presAssocID="{D6E7E5E4-72A5-4DB4-A93A-70A94A39D4C8}" presName="childTextArrow" presStyleLbl="fgAccFollowNode1" presStyleIdx="5" presStyleCnt="6">
        <dgm:presLayoutVars>
          <dgm:bulletEnabled val="1"/>
        </dgm:presLayoutVars>
      </dgm:prSet>
      <dgm:spPr bwMode="auto"/>
    </dgm:pt>
  </dgm:ptLst>
  <dgm:cxnLst>
    <dgm:cxn modelId="{BB05C800-5531-4AE0-9EC6-7657F9444A33}" type="presOf" srcId="{719337E9-9181-4313-8A6B-19B22BF1C575}" destId="{519557AA-46A5-4AAD-9228-C50EC6BB9767}" srcOrd="0" destOrd="0" presId="urn:microsoft.com/office/officeart/2005/8/layout/process4"/>
    <dgm:cxn modelId="{4E46230B-BE74-48C8-B450-0599B8CC23BE}" type="presOf" srcId="{DA3C3805-7128-42B8-8E02-790E4449B48C}" destId="{E8CFE756-02AE-4268-AE54-E1D44E413348}" srcOrd="1" destOrd="0" presId="urn:microsoft.com/office/officeart/2005/8/layout/process4"/>
    <dgm:cxn modelId="{CA571F0E-FEB9-4D7B-9BCD-497A5CD30890}" type="presOf" srcId="{9D39585F-76F0-4EB7-8F55-E0F3CD71A682}" destId="{F2CF59E3-1942-4E6C-A3CA-258C7B0ACD99}" srcOrd="1" destOrd="0" presId="urn:microsoft.com/office/officeart/2005/8/layout/process4"/>
    <dgm:cxn modelId="{79831C1B-F0B4-4964-BCF7-E201F8E9A2E4}" srcId="{13792075-4C52-4662-847E-FEE1D2EDA15E}" destId="{4FD16B99-4882-4F17-B910-94302B10301B}" srcOrd="1" destOrd="0" parTransId="{DC5F22C7-33C8-4E6A-A8F3-6ED97C683083}" sibTransId="{DEFB47E7-DC27-4D79-8E3B-85106807108C}"/>
    <dgm:cxn modelId="{EE9DFB1E-D783-4526-B30B-861F46A59400}" type="presOf" srcId="{DA3C3805-7128-42B8-8E02-790E4449B48C}" destId="{864BDE35-CBE3-428B-BFDC-0E0053F6ADC2}" srcOrd="0" destOrd="0" presId="urn:microsoft.com/office/officeart/2005/8/layout/process4"/>
    <dgm:cxn modelId="{9EF7DD2D-CFF7-4C15-8372-5C02A9667340}" srcId="{DA3C3805-7128-42B8-8E02-790E4449B48C}" destId="{15313C5D-4F46-49E2-86C1-90A015FEA4FA}" srcOrd="0" destOrd="0" parTransId="{154DF8CF-E2A4-466E-85E7-F66D12B83DDB}" sibTransId="{93FE292C-4EEB-4A0A-AE9D-D20E5445664E}"/>
    <dgm:cxn modelId="{4819D734-FE42-4B93-BE81-B4DF806B3687}" srcId="{9D39585F-76F0-4EB7-8F55-E0F3CD71A682}" destId="{98744C45-7772-480F-AE48-31B90715ACB8}" srcOrd="0" destOrd="0" parTransId="{FFD54DB9-E0BB-42E6-8A62-34E1A4C537F4}" sibTransId="{C32137CE-5DBE-4F61-A5C8-C437CAC09A85}"/>
    <dgm:cxn modelId="{863B095B-D6EA-437C-9F06-F8B4641F12A5}" type="presOf" srcId="{7E5D6643-6EB9-4525-9EC5-661E83CC78F2}" destId="{8C25A282-75EC-44D5-8E26-5C122BA6AB2F}" srcOrd="0" destOrd="0" presId="urn:microsoft.com/office/officeart/2005/8/layout/process4"/>
    <dgm:cxn modelId="{8701E44D-0714-4032-BDCE-D32A7DDA52C1}" srcId="{9D39585F-76F0-4EB7-8F55-E0F3CD71A682}" destId="{D6E7E5E4-72A5-4DB4-A93A-70A94A39D4C8}" srcOrd="1" destOrd="0" parTransId="{B57CC192-8ACD-4227-9809-E2DCA2ABBC59}" sibTransId="{72A5C277-8B76-4F38-BC4D-BBA7C9CAB22C}"/>
    <dgm:cxn modelId="{C69DCB50-A964-4AB7-8B14-546B13860DB0}" type="presOf" srcId="{F02E4A98-D01D-4B13-BABB-B8F3B02F3BFF}" destId="{4D9E552A-B2CC-4799-B971-4451D1D8AAFF}" srcOrd="0" destOrd="0" presId="urn:microsoft.com/office/officeart/2005/8/layout/process4"/>
    <dgm:cxn modelId="{4A7AD051-1B27-48C3-9E75-62ABAE6783DC}" type="presOf" srcId="{9D39585F-76F0-4EB7-8F55-E0F3CD71A682}" destId="{AC5BFBD4-8F2D-4C69-8400-22E205791331}" srcOrd="0" destOrd="0" presId="urn:microsoft.com/office/officeart/2005/8/layout/process4"/>
    <dgm:cxn modelId="{EAA39A74-5334-4C92-9A64-AE606062F0DD}" type="presOf" srcId="{13792075-4C52-4662-847E-FEE1D2EDA15E}" destId="{6EA76437-E174-46F5-B8CC-C74AA66462A4}" srcOrd="0" destOrd="0" presId="urn:microsoft.com/office/officeart/2005/8/layout/process4"/>
    <dgm:cxn modelId="{A2103690-ABD0-43F7-8084-8E415A1ADE2A}" srcId="{13792075-4C52-4662-847E-FEE1D2EDA15E}" destId="{DA3C3805-7128-42B8-8E02-790E4449B48C}" srcOrd="2" destOrd="0" parTransId="{187D5FA9-F65A-4779-B2F8-3E58AD1E4B25}" sibTransId="{710A7C52-E8F7-4EB2-83DE-A663B0B7D20C}"/>
    <dgm:cxn modelId="{593E7DA0-EA46-493E-A147-25956D192E0E}" srcId="{DA3C3805-7128-42B8-8E02-790E4449B48C}" destId="{7E5D6643-6EB9-4525-9EC5-661E83CC78F2}" srcOrd="1" destOrd="0" parTransId="{D670AFCE-D92F-427C-B9D3-DBED9298F691}" sibTransId="{2616CBA4-557A-44BD-B015-9404AEFC9390}"/>
    <dgm:cxn modelId="{CA64DBA1-A6DB-4558-A5DC-F8B5C75DAB61}" type="presOf" srcId="{15313C5D-4F46-49E2-86C1-90A015FEA4FA}" destId="{00DD13CD-AF03-442E-9C3E-60A7F9E25C2F}" srcOrd="0" destOrd="0" presId="urn:microsoft.com/office/officeart/2005/8/layout/process4"/>
    <dgm:cxn modelId="{9134DEB4-BBA3-4743-8FAC-88DBC9C35EB9}" type="presOf" srcId="{4FD16B99-4882-4F17-B910-94302B10301B}" destId="{CF29525E-143B-4562-947E-A4804DE24AD8}" srcOrd="0" destOrd="0" presId="urn:microsoft.com/office/officeart/2005/8/layout/process4"/>
    <dgm:cxn modelId="{8C7816B5-59C9-4EF5-A7BF-452C2FC8FE22}" type="presOf" srcId="{4FD16B99-4882-4F17-B910-94302B10301B}" destId="{AEF212C7-6014-4774-9C9C-12C7E3BC3268}" srcOrd="1" destOrd="0" presId="urn:microsoft.com/office/officeart/2005/8/layout/process4"/>
    <dgm:cxn modelId="{F66239C9-721C-44DC-B232-A5645748A493}" srcId="{4FD16B99-4882-4F17-B910-94302B10301B}" destId="{719337E9-9181-4313-8A6B-19B22BF1C575}" srcOrd="0" destOrd="0" parTransId="{AADD4EA4-6B9C-4EF6-BB37-6D26E6C5B8F9}" sibTransId="{D152F59C-147F-494E-9D34-4E12D5A0CD75}"/>
    <dgm:cxn modelId="{15650BCB-5012-49F6-8B16-A7D8ADED7EA0}" type="presOf" srcId="{D6E7E5E4-72A5-4DB4-A93A-70A94A39D4C8}" destId="{14C2E55C-3954-46A4-94CA-A3C8A79949DB}" srcOrd="0" destOrd="0" presId="urn:microsoft.com/office/officeart/2005/8/layout/process4"/>
    <dgm:cxn modelId="{8B7053D7-03E3-4A19-8191-8AB61B0CEBCD}" type="presOf" srcId="{98744C45-7772-480F-AE48-31B90715ACB8}" destId="{F954924A-F77C-456C-8676-9C36E92A0F12}" srcOrd="0" destOrd="0" presId="urn:microsoft.com/office/officeart/2005/8/layout/process4"/>
    <dgm:cxn modelId="{9E9F0DD8-6AA1-452D-98DC-25DC00BAF954}" srcId="{13792075-4C52-4662-847E-FEE1D2EDA15E}" destId="{9D39585F-76F0-4EB7-8F55-E0F3CD71A682}" srcOrd="0" destOrd="0" parTransId="{DCF042DB-28FC-4462-B533-A131649790BD}" sibTransId="{0F219323-BCCA-4F84-8128-0B0372DF2E46}"/>
    <dgm:cxn modelId="{FF21DAD9-2C00-4010-916B-F33F1B80BB4E}" srcId="{4FD16B99-4882-4F17-B910-94302B10301B}" destId="{F02E4A98-D01D-4B13-BABB-B8F3B02F3BFF}" srcOrd="1" destOrd="0" parTransId="{E98B1DC3-8282-48B8-9214-93C64D09A649}" sibTransId="{649B2371-53F2-4FD5-869A-D06C112C33F3}"/>
    <dgm:cxn modelId="{9FF084FB-9240-47F0-AD7B-FA3D69EDEAD5}" type="presParOf" srcId="{6EA76437-E174-46F5-B8CC-C74AA66462A4}" destId="{04E5C033-3307-49D7-8892-ED9C7AFE6B4B}" srcOrd="0" destOrd="0" presId="urn:microsoft.com/office/officeart/2005/8/layout/process4"/>
    <dgm:cxn modelId="{B0461CC8-EA85-4715-B506-65A9B72BE86F}" type="presParOf" srcId="{04E5C033-3307-49D7-8892-ED9C7AFE6B4B}" destId="{864BDE35-CBE3-428B-BFDC-0E0053F6ADC2}" srcOrd="0" destOrd="0" presId="urn:microsoft.com/office/officeart/2005/8/layout/process4"/>
    <dgm:cxn modelId="{E08CFDDD-B806-47F2-A0F8-0907F1661F0E}" type="presParOf" srcId="{04E5C033-3307-49D7-8892-ED9C7AFE6B4B}" destId="{E8CFE756-02AE-4268-AE54-E1D44E413348}" srcOrd="1" destOrd="0" presId="urn:microsoft.com/office/officeart/2005/8/layout/process4"/>
    <dgm:cxn modelId="{8633D1A5-410D-41D7-BB55-98B8E9799164}" type="presParOf" srcId="{04E5C033-3307-49D7-8892-ED9C7AFE6B4B}" destId="{E3FAA77F-C343-4E9B-A7CB-009AC397C733}" srcOrd="2" destOrd="0" presId="urn:microsoft.com/office/officeart/2005/8/layout/process4"/>
    <dgm:cxn modelId="{7B547F21-E02F-460B-9ADD-223A80F1B901}" type="presParOf" srcId="{E3FAA77F-C343-4E9B-A7CB-009AC397C733}" destId="{00DD13CD-AF03-442E-9C3E-60A7F9E25C2F}" srcOrd="0" destOrd="0" presId="urn:microsoft.com/office/officeart/2005/8/layout/process4"/>
    <dgm:cxn modelId="{BA571F1D-074E-4CBD-9F91-334E0DCC28E3}" type="presParOf" srcId="{E3FAA77F-C343-4E9B-A7CB-009AC397C733}" destId="{8C25A282-75EC-44D5-8E26-5C122BA6AB2F}" srcOrd="1" destOrd="0" presId="urn:microsoft.com/office/officeart/2005/8/layout/process4"/>
    <dgm:cxn modelId="{2BEA69F7-093B-484A-8CC6-E15E9AB7C624}" type="presParOf" srcId="{6EA76437-E174-46F5-B8CC-C74AA66462A4}" destId="{E6151B34-67D7-410F-A9EC-C1E548011D28}" srcOrd="1" destOrd="0" presId="urn:microsoft.com/office/officeart/2005/8/layout/process4"/>
    <dgm:cxn modelId="{3DC05920-64A7-47DA-A3C4-5188FAD2B0A5}" type="presParOf" srcId="{6EA76437-E174-46F5-B8CC-C74AA66462A4}" destId="{8E1662A8-3533-4BF3-AF1B-0DD63CEE7020}" srcOrd="2" destOrd="0" presId="urn:microsoft.com/office/officeart/2005/8/layout/process4"/>
    <dgm:cxn modelId="{F0AE577B-A46E-4E71-873E-B0E83EEA37E8}" type="presParOf" srcId="{8E1662A8-3533-4BF3-AF1B-0DD63CEE7020}" destId="{CF29525E-143B-4562-947E-A4804DE24AD8}" srcOrd="0" destOrd="0" presId="urn:microsoft.com/office/officeart/2005/8/layout/process4"/>
    <dgm:cxn modelId="{78754308-0A20-4289-AD79-92F6E269B706}" type="presParOf" srcId="{8E1662A8-3533-4BF3-AF1B-0DD63CEE7020}" destId="{AEF212C7-6014-4774-9C9C-12C7E3BC3268}" srcOrd="1" destOrd="0" presId="urn:microsoft.com/office/officeart/2005/8/layout/process4"/>
    <dgm:cxn modelId="{F6860601-5C64-4E63-A270-CE56E7CEF9D4}" type="presParOf" srcId="{8E1662A8-3533-4BF3-AF1B-0DD63CEE7020}" destId="{01F24826-66E1-4714-88E6-4D4CF96B3CF7}" srcOrd="2" destOrd="0" presId="urn:microsoft.com/office/officeart/2005/8/layout/process4"/>
    <dgm:cxn modelId="{42C60D4F-E6DF-4E16-B716-1914F318910F}" type="presParOf" srcId="{01F24826-66E1-4714-88E6-4D4CF96B3CF7}" destId="{519557AA-46A5-4AAD-9228-C50EC6BB9767}" srcOrd="0" destOrd="0" presId="urn:microsoft.com/office/officeart/2005/8/layout/process4"/>
    <dgm:cxn modelId="{A2B076F3-6BD6-42BF-82CB-0BCBB95AA209}" type="presParOf" srcId="{01F24826-66E1-4714-88E6-4D4CF96B3CF7}" destId="{4D9E552A-B2CC-4799-B971-4451D1D8AAFF}" srcOrd="1" destOrd="0" presId="urn:microsoft.com/office/officeart/2005/8/layout/process4"/>
    <dgm:cxn modelId="{3FC10F1C-D24A-4FE3-86B4-DDC60A80CBCA}" type="presParOf" srcId="{6EA76437-E174-46F5-B8CC-C74AA66462A4}" destId="{E02C6D10-FC8F-4667-9467-969A31BEF0F6}" srcOrd="3" destOrd="0" presId="urn:microsoft.com/office/officeart/2005/8/layout/process4"/>
    <dgm:cxn modelId="{43877D77-932E-41FA-AFF7-5421AE6F4F43}" type="presParOf" srcId="{6EA76437-E174-46F5-B8CC-C74AA66462A4}" destId="{D63EA30A-63FF-49E6-99AD-F082F218AAF8}" srcOrd="4" destOrd="0" presId="urn:microsoft.com/office/officeart/2005/8/layout/process4"/>
    <dgm:cxn modelId="{EE4643B6-9148-4A32-AC3A-D632DE436FD9}" type="presParOf" srcId="{D63EA30A-63FF-49E6-99AD-F082F218AAF8}" destId="{AC5BFBD4-8F2D-4C69-8400-22E205791331}" srcOrd="0" destOrd="0" presId="urn:microsoft.com/office/officeart/2005/8/layout/process4"/>
    <dgm:cxn modelId="{E3FC054D-7BD5-4356-9513-4E88F6FBBFA2}" type="presParOf" srcId="{D63EA30A-63FF-49E6-99AD-F082F218AAF8}" destId="{F2CF59E3-1942-4E6C-A3CA-258C7B0ACD99}" srcOrd="1" destOrd="0" presId="urn:microsoft.com/office/officeart/2005/8/layout/process4"/>
    <dgm:cxn modelId="{F0E93001-7130-4AFC-A6D9-F5D0EF1162DE}" type="presParOf" srcId="{D63EA30A-63FF-49E6-99AD-F082F218AAF8}" destId="{4326425E-FB28-454F-8E5F-3FF7735FE7E0}" srcOrd="2" destOrd="0" presId="urn:microsoft.com/office/officeart/2005/8/layout/process4"/>
    <dgm:cxn modelId="{FC859015-AF9F-40EA-AD3B-08F1CEB61172}" type="presParOf" srcId="{4326425E-FB28-454F-8E5F-3FF7735FE7E0}" destId="{F954924A-F77C-456C-8676-9C36E92A0F12}" srcOrd="0" destOrd="0" presId="urn:microsoft.com/office/officeart/2005/8/layout/process4"/>
    <dgm:cxn modelId="{A08B0848-7BCC-4AB8-9EAB-02DB8FCAB812}" type="presParOf" srcId="{4326425E-FB28-454F-8E5F-3FF7735FE7E0}" destId="{14C2E55C-3954-46A4-94CA-A3C8A79949D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FE756-02AE-4268-AE54-E1D44E413348}">
      <dsp:nvSpPr>
        <dsp:cNvPr id="0" name=""/>
        <dsp:cNvSpPr/>
      </dsp:nvSpPr>
      <dsp:spPr bwMode="auto">
        <a:xfrm>
          <a:off x="0" y="2999974"/>
          <a:ext cx="4438996" cy="984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defRPr/>
          </a:pPr>
          <a:r>
            <a:rPr lang="fr-FR" sz="1800" kern="1200"/>
            <a:t>Stratégies</a:t>
          </a:r>
          <a:endParaRPr lang="en-GB" sz="1800" kern="1200"/>
        </a:p>
      </dsp:txBody>
      <dsp:txXfrm>
        <a:off x="0" y="2999974"/>
        <a:ext cx="4438996" cy="531715"/>
      </dsp:txXfrm>
    </dsp:sp>
    <dsp:sp modelId="{00DD13CD-AF03-442E-9C3E-60A7F9E25C2F}">
      <dsp:nvSpPr>
        <dsp:cNvPr id="0" name=""/>
        <dsp:cNvSpPr/>
      </dsp:nvSpPr>
      <dsp:spPr bwMode="auto">
        <a:xfrm>
          <a:off x="0" y="3511996"/>
          <a:ext cx="2219497" cy="4529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t>Evaluation avec le modèle</a:t>
          </a:r>
          <a:endParaRPr lang="en-GB" sz="1500" kern="1200"/>
        </a:p>
      </dsp:txBody>
      <dsp:txXfrm>
        <a:off x="0" y="3511996"/>
        <a:ext cx="2219497" cy="452942"/>
      </dsp:txXfrm>
    </dsp:sp>
    <dsp:sp modelId="{8C25A282-75EC-44D5-8E26-5C122BA6AB2F}">
      <dsp:nvSpPr>
        <dsp:cNvPr id="0" name=""/>
        <dsp:cNvSpPr/>
      </dsp:nvSpPr>
      <dsp:spPr bwMode="auto">
        <a:xfrm>
          <a:off x="2194550" y="3507458"/>
          <a:ext cx="2219497" cy="4529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t>Evaluation par les PP</a:t>
          </a:r>
          <a:endParaRPr lang="en-GB" sz="1500" kern="1200"/>
        </a:p>
      </dsp:txBody>
      <dsp:txXfrm>
        <a:off x="2194550" y="3507458"/>
        <a:ext cx="2219497" cy="452942"/>
      </dsp:txXfrm>
    </dsp:sp>
    <dsp:sp modelId="{AEF212C7-6014-4774-9C9C-12C7E3BC3268}">
      <dsp:nvSpPr>
        <dsp:cNvPr id="0" name=""/>
        <dsp:cNvSpPr/>
      </dsp:nvSpPr>
      <dsp:spPr bwMode="auto">
        <a:xfrm rot="10800000">
          <a:off x="0" y="1500339"/>
          <a:ext cx="4438996" cy="15144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defRPr/>
          </a:pPr>
          <a:r>
            <a:rPr lang="fr-FR" sz="1800" kern="1200"/>
            <a:t>Modélisation, fonctionnement &amp; hypothèses</a:t>
          </a:r>
          <a:endParaRPr lang="en-GB" sz="1800" kern="1200"/>
        </a:p>
      </dsp:txBody>
      <dsp:txXfrm rot="-10800000">
        <a:off x="0" y="1500339"/>
        <a:ext cx="4438996" cy="531556"/>
      </dsp:txXfrm>
    </dsp:sp>
    <dsp:sp modelId="{519557AA-46A5-4AAD-9228-C50EC6BB9767}">
      <dsp:nvSpPr>
        <dsp:cNvPr id="0" name=""/>
        <dsp:cNvSpPr/>
      </dsp:nvSpPr>
      <dsp:spPr bwMode="auto">
        <a:xfrm>
          <a:off x="0" y="2031895"/>
          <a:ext cx="2219497" cy="4528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t>Agro (eco &amp; agronomie)</a:t>
          </a:r>
          <a:endParaRPr lang="en-GB" sz="1500" kern="1200"/>
        </a:p>
      </dsp:txBody>
      <dsp:txXfrm>
        <a:off x="0" y="2031895"/>
        <a:ext cx="2219497" cy="452807"/>
      </dsp:txXfrm>
    </dsp:sp>
    <dsp:sp modelId="{4D9E552A-B2CC-4799-B971-4451D1D8AAFF}">
      <dsp:nvSpPr>
        <dsp:cNvPr id="0" name=""/>
        <dsp:cNvSpPr/>
      </dsp:nvSpPr>
      <dsp:spPr bwMode="auto">
        <a:xfrm>
          <a:off x="2219498" y="2031895"/>
          <a:ext cx="2219497" cy="4528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t>Hydrologie</a:t>
          </a:r>
          <a:endParaRPr lang="en-GB" sz="1500" kern="1200"/>
        </a:p>
      </dsp:txBody>
      <dsp:txXfrm>
        <a:off x="2219498" y="2031895"/>
        <a:ext cx="2219497" cy="452807"/>
      </dsp:txXfrm>
    </dsp:sp>
    <dsp:sp modelId="{F2CF59E3-1942-4E6C-A3CA-258C7B0ACD99}">
      <dsp:nvSpPr>
        <dsp:cNvPr id="0" name=""/>
        <dsp:cNvSpPr/>
      </dsp:nvSpPr>
      <dsp:spPr bwMode="auto">
        <a:xfrm rot="10800000">
          <a:off x="0" y="704"/>
          <a:ext cx="4438996" cy="15144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defRPr/>
          </a:pPr>
          <a:r>
            <a:rPr lang="fr-FR" sz="1800" kern="1200"/>
            <a:t>Données utilisées &amp; Etat des lieux (VP)</a:t>
          </a:r>
          <a:endParaRPr lang="en-GB" sz="1800" kern="1200"/>
        </a:p>
      </dsp:txBody>
      <dsp:txXfrm rot="-10800000">
        <a:off x="0" y="704"/>
        <a:ext cx="4438996" cy="531556"/>
      </dsp:txXfrm>
    </dsp:sp>
    <dsp:sp modelId="{F954924A-F77C-456C-8676-9C36E92A0F12}">
      <dsp:nvSpPr>
        <dsp:cNvPr id="0" name=""/>
        <dsp:cNvSpPr/>
      </dsp:nvSpPr>
      <dsp:spPr bwMode="auto">
        <a:xfrm>
          <a:off x="0" y="532260"/>
          <a:ext cx="2219497" cy="4528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t>Présentation, partage</a:t>
          </a:r>
          <a:endParaRPr lang="en-GB" sz="1500" kern="1200"/>
        </a:p>
      </dsp:txBody>
      <dsp:txXfrm>
        <a:off x="0" y="532260"/>
        <a:ext cx="2219497" cy="452807"/>
      </dsp:txXfrm>
    </dsp:sp>
    <dsp:sp modelId="{14C2E55C-3954-46A4-94CA-A3C8A79949DB}">
      <dsp:nvSpPr>
        <dsp:cNvPr id="0" name=""/>
        <dsp:cNvSpPr/>
      </dsp:nvSpPr>
      <dsp:spPr bwMode="auto">
        <a:xfrm>
          <a:off x="2219498" y="532260"/>
          <a:ext cx="2219497" cy="4528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defRPr/>
          </a:pPr>
          <a:r>
            <a:rPr lang="fr-FR" sz="1500" kern="1200">
              <a:solidFill>
                <a:srgbClr val="FF0000"/>
              </a:solidFill>
            </a:rPr>
            <a:t>Validation</a:t>
          </a:r>
          <a:endParaRPr lang="en-GB" sz="1500" kern="1200">
            <a:solidFill>
              <a:srgbClr val="FF0000"/>
            </a:solidFill>
          </a:endParaRPr>
        </a:p>
      </dsp:txBody>
      <dsp:txXfrm>
        <a:off x="2219498" y="532260"/>
        <a:ext cx="2219497" cy="4528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2"/>
            <a:ext cx="2491134" cy="513508"/>
          </a:xfrm>
          <a:prstGeom prst="rect">
            <a:avLst/>
          </a:prstGeom>
        </p:spPr>
        <p:txBody>
          <a:bodyPr vert="horz" lIns="82441" tIns="41220" rIns="82441" bIns="41220" rtlCol="0"/>
          <a:lstStyle>
            <a:lvl1pPr algn="l">
              <a:defRPr sz="1000"/>
            </a:lvl1pPr>
          </a:lstStyle>
          <a:p>
            <a:pPr>
              <a:defRPr/>
            </a:pPr>
            <a:endParaRPr lang="fr-FR"/>
          </a:p>
        </p:txBody>
      </p:sp>
      <p:sp>
        <p:nvSpPr>
          <p:cNvPr id="3" name="Espace réservé de la date 2"/>
          <p:cNvSpPr>
            <a:spLocks noGrp="1"/>
          </p:cNvSpPr>
          <p:nvPr>
            <p:ph type="dt" idx="1"/>
          </p:nvPr>
        </p:nvSpPr>
        <p:spPr bwMode="auto">
          <a:xfrm>
            <a:off x="3256307" y="2"/>
            <a:ext cx="2491134" cy="513508"/>
          </a:xfrm>
          <a:prstGeom prst="rect">
            <a:avLst/>
          </a:prstGeom>
        </p:spPr>
        <p:txBody>
          <a:bodyPr vert="horz" lIns="82441" tIns="41220" rIns="82441" bIns="41220" rtlCol="0"/>
          <a:lstStyle>
            <a:lvl1pPr algn="r">
              <a:defRPr sz="1000"/>
            </a:lvl1pPr>
          </a:lstStyle>
          <a:p>
            <a:pPr>
              <a:defRPr/>
            </a:pPr>
            <a:fld id="{D4E7EA1A-BD43-4800-8C8F-D9E1AD0F18C7}" type="datetimeFigureOut">
              <a:rPr lang="fr-FR"/>
              <a:t>03/02/2025</a:t>
            </a:fld>
            <a:endParaRPr lang="fr-FR"/>
          </a:p>
        </p:txBody>
      </p:sp>
      <p:sp>
        <p:nvSpPr>
          <p:cNvPr id="4" name="Espace réservé de l'image des diapositives 3"/>
          <p:cNvSpPr>
            <a:spLocks noGrp="1" noRot="1" noChangeAspect="1"/>
          </p:cNvSpPr>
          <p:nvPr>
            <p:ph type="sldImg" idx="2"/>
          </p:nvPr>
        </p:nvSpPr>
        <p:spPr bwMode="auto">
          <a:xfrm>
            <a:off x="-195263" y="1279525"/>
            <a:ext cx="6138863" cy="3454399"/>
          </a:xfrm>
          <a:prstGeom prst="rect">
            <a:avLst/>
          </a:prstGeom>
          <a:noFill/>
          <a:ln w="12700">
            <a:solidFill>
              <a:prstClr val="black"/>
            </a:solidFill>
          </a:ln>
        </p:spPr>
        <p:txBody>
          <a:bodyPr vert="horz" lIns="82441" tIns="41220" rIns="82441" bIns="41220" rtlCol="0" anchor="ctr"/>
          <a:lstStyle/>
          <a:p>
            <a:pPr>
              <a:defRPr/>
            </a:pPr>
            <a:endParaRPr lang="fr-FR"/>
          </a:p>
        </p:txBody>
      </p:sp>
      <p:sp>
        <p:nvSpPr>
          <p:cNvPr id="5" name="Espace réservé des notes 4"/>
          <p:cNvSpPr>
            <a:spLocks noGrp="1"/>
          </p:cNvSpPr>
          <p:nvPr>
            <p:ph type="body" sz="quarter" idx="3"/>
          </p:nvPr>
        </p:nvSpPr>
        <p:spPr bwMode="auto">
          <a:xfrm>
            <a:off x="574877" y="4925409"/>
            <a:ext cx="4599016" cy="4029879"/>
          </a:xfrm>
          <a:prstGeom prst="rect">
            <a:avLst/>
          </a:prstGeom>
        </p:spPr>
        <p:txBody>
          <a:bodyPr vert="horz" lIns="82441" tIns="41220" rIns="82441" bIns="412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9721108"/>
            <a:ext cx="2491134" cy="513507"/>
          </a:xfrm>
          <a:prstGeom prst="rect">
            <a:avLst/>
          </a:prstGeom>
        </p:spPr>
        <p:txBody>
          <a:bodyPr vert="horz" lIns="82441" tIns="41220" rIns="82441" bIns="41220" rtlCol="0" anchor="b"/>
          <a:lstStyle>
            <a:lvl1pPr algn="l">
              <a:defRPr sz="1000"/>
            </a:lvl1pPr>
          </a:lstStyle>
          <a:p>
            <a:pPr>
              <a:defRPr/>
            </a:pPr>
            <a:endParaRPr lang="fr-FR"/>
          </a:p>
        </p:txBody>
      </p:sp>
      <p:sp>
        <p:nvSpPr>
          <p:cNvPr id="7" name="Espace réservé du numéro de diapositive 6"/>
          <p:cNvSpPr>
            <a:spLocks noGrp="1"/>
          </p:cNvSpPr>
          <p:nvPr>
            <p:ph type="sldNum" sz="quarter" idx="5"/>
          </p:nvPr>
        </p:nvSpPr>
        <p:spPr bwMode="auto">
          <a:xfrm>
            <a:off x="3256307" y="9721108"/>
            <a:ext cx="2491134" cy="513507"/>
          </a:xfrm>
          <a:prstGeom prst="rect">
            <a:avLst/>
          </a:prstGeom>
        </p:spPr>
        <p:txBody>
          <a:bodyPr vert="horz" lIns="82441" tIns="41220" rIns="82441" bIns="41220" rtlCol="0" anchor="b"/>
          <a:lstStyle>
            <a:lvl1pPr algn="r">
              <a:defRPr sz="1000"/>
            </a:lvl1pPr>
          </a:lstStyle>
          <a:p>
            <a:pPr>
              <a:defRPr/>
            </a:pPr>
            <a:fld id="{BEC58F0F-A1B7-4463-A591-D7F8583D4854}"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195263" y="1279525"/>
            <a:ext cx="6138863" cy="3454400"/>
          </a:xfrm>
        </p:spPr>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sz="1200">
                <a:latin typeface="Calibri"/>
                <a:ea typeface="Calibri"/>
                <a:cs typeface="Times New Roman"/>
              </a:rPr>
              <a:t>( =&gt; voir le folder in LAB AUDOIS / DELIVRABLES)</a:t>
            </a:r>
            <a:endParaRPr lang="en-GB" sz="1200">
              <a:latin typeface="Calibri"/>
              <a:ea typeface="Calibri"/>
              <a:cs typeface="Times New Roman"/>
            </a:endParaRPr>
          </a:p>
          <a:p>
            <a:pPr>
              <a:defRPr/>
            </a:pPr>
            <a:endParaRPr lang="en-GB"/>
          </a:p>
        </p:txBody>
      </p:sp>
      <p:sp>
        <p:nvSpPr>
          <p:cNvPr id="4" name="Espace réservé du numéro de diapositive 3"/>
          <p:cNvSpPr>
            <a:spLocks noGrp="1"/>
          </p:cNvSpPr>
          <p:nvPr>
            <p:ph type="sldNum" sz="quarter" idx="5"/>
          </p:nvPr>
        </p:nvSpPr>
        <p:spPr bwMode="auto"/>
        <p:txBody>
          <a:bodyPr/>
          <a:lstStyle/>
          <a:p>
            <a:pPr>
              <a:defRPr/>
            </a:pPr>
            <a:fld id="{BEC58F0F-A1B7-4463-A591-D7F8583D4854}" type="slidenum">
              <a:rPr lang="fr-FR"/>
              <a:t>9</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195263" y="1279525"/>
            <a:ext cx="6138863" cy="3454400"/>
          </a:xfrm>
        </p:spPr>
      </p:sp>
      <p:sp>
        <p:nvSpPr>
          <p:cNvPr id="3" name="Espace réservé des notes 2"/>
          <p:cNvSpPr>
            <a:spLocks noGrp="1"/>
          </p:cNvSpPr>
          <p:nvPr>
            <p:ph type="body" idx="1"/>
          </p:nvPr>
        </p:nvSpPr>
        <p:spPr bwMode="auto"/>
        <p:txBody>
          <a:bodyPr/>
          <a:lstStyle/>
          <a:p>
            <a:pPr>
              <a:defRPr/>
            </a:pPr>
            <a:r>
              <a:rPr lang="fr-FR"/>
              <a:t>On laisse de coté :3-  questions</a:t>
            </a:r>
            <a:endParaRPr/>
          </a:p>
          <a:p>
            <a:pPr lvl="1">
              <a:lnSpc>
                <a:spcPct val="150000"/>
              </a:lnSpc>
              <a:defRPr/>
            </a:pPr>
            <a:r>
              <a:rPr lang="fr-FR"/>
              <a:t>Voir quelles questions ? </a:t>
            </a:r>
            <a:endParaRPr/>
          </a:p>
          <a:p>
            <a:pPr lvl="2">
              <a:lnSpc>
                <a:spcPct val="150000"/>
              </a:lnSpc>
              <a:defRPr/>
            </a:pPr>
            <a:r>
              <a:rPr lang="fr-FR"/>
              <a:t>Est-ce que cette mesure est prioritaire ? Oui / Non / Je ne sais pas</a:t>
            </a:r>
            <a:endParaRPr/>
          </a:p>
          <a:p>
            <a:pPr lvl="2">
              <a:lnSpc>
                <a:spcPct val="150000"/>
              </a:lnSpc>
              <a:defRPr/>
            </a:pPr>
            <a:r>
              <a:rPr lang="fr-FR"/>
              <a:t>Est-elle acceptable ? [0 ; 10]</a:t>
            </a:r>
            <a:endParaRPr/>
          </a:p>
          <a:p>
            <a:pPr lvl="2">
              <a:lnSpc>
                <a:spcPct val="150000"/>
              </a:lnSpc>
              <a:defRPr/>
            </a:pPr>
            <a:r>
              <a:rPr lang="fr-FR"/>
              <a:t>Sa mise en place est-elle faisable/réalisable ? [0 ; 10]</a:t>
            </a:r>
            <a:endParaRPr/>
          </a:p>
          <a:p>
            <a:pPr lvl="2">
              <a:lnSpc>
                <a:spcPct val="150000"/>
              </a:lnSpc>
              <a:defRPr/>
            </a:pPr>
            <a:r>
              <a:rPr lang="fr-FR">
                <a:solidFill>
                  <a:srgbClr val="FF0000"/>
                </a:solidFill>
              </a:rPr>
              <a:t>Son potentiel d’efficacité à résoundre le déséquilibre ressource/demande</a:t>
            </a:r>
            <a:endParaRPr/>
          </a:p>
          <a:p>
            <a:pPr lvl="2">
              <a:lnSpc>
                <a:spcPct val="150000"/>
              </a:lnSpc>
              <a:defRPr/>
            </a:pPr>
            <a:r>
              <a:rPr lang="fr-FR">
                <a:solidFill>
                  <a:srgbClr val="FF0000"/>
                </a:solidFill>
              </a:rPr>
              <a:t>Est-ce que je pourrais m’engager personnellement dans la défense de cette mesure</a:t>
            </a:r>
            <a:endParaRPr/>
          </a:p>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C58F0F-A1B7-4463-A591-D7F8583D4854}" type="slidenum">
              <a:rPr lang="fr-FR"/>
              <a:t>43</a:t>
            </a:fld>
            <a:endParaRPr lang="fr-FR"/>
          </a:p>
        </p:txBody>
      </p:sp>
    </p:spTree>
    <p:extLst>
      <p:ext uri="{BB962C8B-B14F-4D97-AF65-F5344CB8AC3E}">
        <p14:creationId xmlns:p14="http://schemas.microsoft.com/office/powerpoint/2010/main" val="173505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195263" y="1279525"/>
            <a:ext cx="6138863" cy="3454400"/>
          </a:xfrm>
        </p:spPr>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sz="1200">
                <a:latin typeface="Calibri"/>
                <a:ea typeface="Calibri"/>
                <a:cs typeface="Times New Roman"/>
              </a:rPr>
              <a:t>( =&gt; voir le folder in LAB AUDOIS / DELIVRABLES)</a:t>
            </a:r>
            <a:endParaRPr lang="en-GB" sz="1200">
              <a:latin typeface="Calibri"/>
              <a:ea typeface="Calibri"/>
              <a:cs typeface="Times New Roman"/>
            </a:endParaRPr>
          </a:p>
          <a:p>
            <a:pPr>
              <a:defRPr/>
            </a:pPr>
            <a:endParaRPr lang="en-GB"/>
          </a:p>
        </p:txBody>
      </p:sp>
      <p:sp>
        <p:nvSpPr>
          <p:cNvPr id="4" name="Espace réservé du numéro de diapositive 3"/>
          <p:cNvSpPr>
            <a:spLocks noGrp="1"/>
          </p:cNvSpPr>
          <p:nvPr>
            <p:ph type="sldNum" sz="quarter" idx="5"/>
          </p:nvPr>
        </p:nvSpPr>
        <p:spPr bwMode="auto"/>
        <p:txBody>
          <a:bodyPr/>
          <a:lstStyle/>
          <a:p>
            <a:pPr>
              <a:defRPr/>
            </a:pPr>
            <a:fld id="{BEC58F0F-A1B7-4463-A591-D7F8583D4854}" type="slidenum">
              <a:rPr lang="fr-FR"/>
              <a:t>64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1A532-D1BA-59B0-236E-CB0D79F230B5}"/>
            </a:ext>
          </a:extLst>
        </p:cNvPr>
        <p:cNvGrpSpPr/>
        <p:nvPr/>
      </p:nvGrpSpPr>
      <p:grpSpPr bwMode="auto">
        <a:xfrm>
          <a:off x="0" y="0"/>
          <a:ext cx="0" cy="0"/>
          <a:chOff x="0" y="0"/>
          <a:chExt cx="0" cy="0"/>
        </a:xfrm>
      </p:grpSpPr>
      <p:sp>
        <p:nvSpPr>
          <p:cNvPr id="2" name="Espace réservé de l'image des diapositives 1">
            <a:extLst>
              <a:ext uri="{FF2B5EF4-FFF2-40B4-BE49-F238E27FC236}">
                <a16:creationId xmlns:a16="http://schemas.microsoft.com/office/drawing/2014/main" id="{CA8B87CF-A624-3E31-2365-A564ECB30DE9}"/>
              </a:ext>
            </a:extLst>
          </p:cNvPr>
          <p:cNvSpPr>
            <a:spLocks noGrp="1" noRot="1" noChangeAspect="1"/>
          </p:cNvSpPr>
          <p:nvPr>
            <p:ph type="sldImg"/>
          </p:nvPr>
        </p:nvSpPr>
        <p:spPr bwMode="auto">
          <a:xfrm>
            <a:off x="-195263" y="1279525"/>
            <a:ext cx="6138863" cy="3454400"/>
          </a:xfrm>
        </p:spPr>
      </p:sp>
      <p:sp>
        <p:nvSpPr>
          <p:cNvPr id="3" name="Espace réservé des notes 2">
            <a:extLst>
              <a:ext uri="{FF2B5EF4-FFF2-40B4-BE49-F238E27FC236}">
                <a16:creationId xmlns:a16="http://schemas.microsoft.com/office/drawing/2014/main" id="{4B86D91A-437C-E863-B570-CE25407DE181}"/>
              </a:ext>
            </a:extLst>
          </p:cNvPr>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sz="1200">
                <a:latin typeface="Calibri"/>
                <a:ea typeface="Calibri"/>
                <a:cs typeface="Times New Roman"/>
              </a:rPr>
              <a:t>( =&gt; voir le folder in LAB AUDOIS / DELIVRABLES)</a:t>
            </a:r>
            <a:endParaRPr lang="en-GB" sz="1200">
              <a:latin typeface="Calibri"/>
              <a:ea typeface="Calibri"/>
              <a:cs typeface="Times New Roman"/>
            </a:endParaRPr>
          </a:p>
          <a:p>
            <a:pPr>
              <a:defRPr/>
            </a:pPr>
            <a:endParaRPr lang="en-GB"/>
          </a:p>
        </p:txBody>
      </p:sp>
      <p:sp>
        <p:nvSpPr>
          <p:cNvPr id="4" name="Espace réservé du numéro de diapositive 3">
            <a:extLst>
              <a:ext uri="{FF2B5EF4-FFF2-40B4-BE49-F238E27FC236}">
                <a16:creationId xmlns:a16="http://schemas.microsoft.com/office/drawing/2014/main" id="{DB9770C3-CCA7-4B57-9E8A-BB4A4A652FF3}"/>
              </a:ext>
            </a:extLst>
          </p:cNvPr>
          <p:cNvSpPr>
            <a:spLocks noGrp="1"/>
          </p:cNvSpPr>
          <p:nvPr>
            <p:ph type="sldNum" sz="quarter" idx="5"/>
          </p:nvPr>
        </p:nvSpPr>
        <p:spPr bwMode="auto"/>
        <p:txBody>
          <a:bodyPr/>
          <a:lstStyle/>
          <a:p>
            <a:pPr>
              <a:defRPr/>
            </a:pPr>
            <a:fld id="{BEC58F0F-A1B7-4463-A591-D7F8583D4854}" type="slidenum">
              <a:rPr lang="fr-FR"/>
              <a:t>65</a:t>
            </a:fld>
            <a:endParaRPr lang="fr-FR"/>
          </a:p>
        </p:txBody>
      </p:sp>
    </p:spTree>
    <p:extLst>
      <p:ext uri="{BB962C8B-B14F-4D97-AF65-F5344CB8AC3E}">
        <p14:creationId xmlns:p14="http://schemas.microsoft.com/office/powerpoint/2010/main" val="401981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95263" y="1279525"/>
            <a:ext cx="6138863" cy="34544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F032C4C-7A91-A4B3-1241-532335413979}" type="slidenum">
              <a:rPr/>
              <a:t>10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195263" y="1279525"/>
            <a:ext cx="6138863" cy="3454400"/>
          </a:xfrm>
        </p:spPr>
      </p:sp>
      <p:sp>
        <p:nvSpPr>
          <p:cNvPr id="3" name="Espace réservé des notes 2"/>
          <p:cNvSpPr>
            <a:spLocks noGrp="1"/>
          </p:cNvSpPr>
          <p:nvPr>
            <p:ph type="body" idx="1"/>
          </p:nvPr>
        </p:nvSpPr>
        <p:spPr bwMode="auto"/>
        <p:txBody>
          <a:bodyPr/>
          <a:lstStyle/>
          <a:p>
            <a:pPr>
              <a:lnSpc>
                <a:spcPct val="107000"/>
              </a:lnSpc>
              <a:spcAft>
                <a:spcPts val="800"/>
              </a:spcAft>
              <a:defRPr/>
            </a:pPr>
            <a:r>
              <a:rPr lang="fr-FR" sz="1800" dirty="0">
                <a:latin typeface="Calibri"/>
                <a:ea typeface="Calibri"/>
                <a:cs typeface="Times New Roman"/>
              </a:rPr>
              <a:t>Je vais vous présenter la gouvernance du projet qui a constitue le socle de ce processus de recherche collaborative, et permet d’illustrer la complexité mais aussi la singularité de ce type de collaboration. </a:t>
            </a:r>
          </a:p>
          <a:p>
            <a:pPr>
              <a:lnSpc>
                <a:spcPct val="107000"/>
              </a:lnSpc>
              <a:spcAft>
                <a:spcPts val="800"/>
              </a:spcAft>
              <a:defRPr/>
            </a:pPr>
            <a:r>
              <a:rPr lang="fr-FR" sz="1800" dirty="0">
                <a:latin typeface="Calibri"/>
                <a:ea typeface="Calibri"/>
                <a:cs typeface="Times New Roman"/>
              </a:rPr>
              <a:t>Je tiens à vous rassurer : il ne vous sera pas demandé de travail en dehors des ateliers. Votre présence aux futurs ateliers est souhaité mais selon les thématiques chacun pourra décider s’il est intéressant/pertinent qu’il vienne.</a:t>
            </a:r>
          </a:p>
          <a:p>
            <a:pPr>
              <a:lnSpc>
                <a:spcPct val="107000"/>
              </a:lnSpc>
              <a:spcAft>
                <a:spcPts val="800"/>
              </a:spcAft>
              <a:defRPr/>
            </a:pPr>
            <a:endParaRPr lang="fr-FR" sz="1800" dirty="0">
              <a:latin typeface="Calibri"/>
              <a:ea typeface="Calibri"/>
              <a:cs typeface="Times New Roman"/>
            </a:endParaRPr>
          </a:p>
          <a:p>
            <a:pPr marL="514350" indent="-285750">
              <a:buFont typeface="Arial"/>
              <a:buChar char="•"/>
              <a:defRPr/>
            </a:pPr>
            <a:r>
              <a:rPr lang="fr-FR" sz="2000" dirty="0"/>
              <a:t>Nouvelle Mobilisation acteurs</a:t>
            </a:r>
            <a:endParaRPr lang="fr-FR" dirty="0"/>
          </a:p>
          <a:p>
            <a:pPr marL="971550" lvl="1" indent="-285750">
              <a:buFont typeface="Arial"/>
              <a:buChar char="•"/>
              <a:defRPr/>
            </a:pPr>
            <a:r>
              <a:rPr lang="fr-FR" sz="1800" dirty="0"/>
              <a:t>Elus : difficile de les mobiliser sur nos évènements</a:t>
            </a:r>
            <a:endParaRPr lang="fr-FR" dirty="0"/>
          </a:p>
          <a:p>
            <a:pPr marL="971550" lvl="1" indent="-285750">
              <a:buFont typeface="Arial"/>
              <a:buChar char="•"/>
              <a:defRPr/>
            </a:pPr>
            <a:r>
              <a:rPr lang="fr-FR" sz="1800" dirty="0"/>
              <a:t>Représentant de la faune et de la flore</a:t>
            </a:r>
            <a:endParaRPr lang="fr-FR" dirty="0"/>
          </a:p>
          <a:p>
            <a:pPr marL="1428750" lvl="2" indent="-285750">
              <a:buFont typeface="Arial"/>
              <a:buChar char="•"/>
              <a:defRPr/>
            </a:pPr>
            <a:r>
              <a:rPr lang="fr-FR" sz="1600" dirty="0"/>
              <a:t>Chasse et pêche (Prud’homie Gruissan)</a:t>
            </a:r>
            <a:endParaRPr lang="fr-FR" dirty="0"/>
          </a:p>
          <a:p>
            <a:pPr marL="1428750" lvl="2" indent="-285750">
              <a:buFont typeface="Arial"/>
              <a:buChar char="•"/>
              <a:defRPr/>
            </a:pPr>
            <a:r>
              <a:rPr lang="fr-FR" sz="1600" dirty="0"/>
              <a:t>Associations environnementales (Aude Clair - membre FNE)</a:t>
            </a:r>
          </a:p>
          <a:p>
            <a:pPr>
              <a:lnSpc>
                <a:spcPct val="107000"/>
              </a:lnSpc>
              <a:spcAft>
                <a:spcPts val="800"/>
              </a:spcAft>
              <a:defRPr/>
            </a:pPr>
            <a:endParaRPr lang="fr-FR" sz="1800" dirty="0">
              <a:latin typeface="Calibri"/>
              <a:ea typeface="Calibri"/>
              <a:cs typeface="Times New Roman"/>
            </a:endParaRPr>
          </a:p>
          <a:p>
            <a:pPr>
              <a:lnSpc>
                <a:spcPct val="107000"/>
              </a:lnSpc>
              <a:spcAft>
                <a:spcPts val="800"/>
              </a:spcAft>
              <a:defRPr/>
            </a:pPr>
            <a:endParaRPr lang="fr-FR" sz="1800" dirty="0">
              <a:latin typeface="Calibri"/>
              <a:ea typeface="Calibri"/>
              <a:cs typeface="Times New Roman"/>
            </a:endParaRPr>
          </a:p>
          <a:p>
            <a:pPr>
              <a:lnSpc>
                <a:spcPct val="107000"/>
              </a:lnSpc>
              <a:spcAft>
                <a:spcPts val="800"/>
              </a:spcAft>
              <a:defRPr/>
            </a:pPr>
            <a:endParaRPr lang="fr-FR" sz="1800" dirty="0">
              <a:latin typeface="Calibri"/>
              <a:ea typeface="Calibri"/>
              <a:cs typeface="Times New Roman"/>
            </a:endParaRPr>
          </a:p>
        </p:txBody>
      </p:sp>
      <p:sp>
        <p:nvSpPr>
          <p:cNvPr id="4" name="Espace réservé du numéro de diapositive 3"/>
          <p:cNvSpPr>
            <a:spLocks noGrp="1"/>
          </p:cNvSpPr>
          <p:nvPr>
            <p:ph type="sldNum" sz="quarter" idx="5"/>
          </p:nvPr>
        </p:nvSpPr>
        <p:spPr bwMode="auto"/>
        <p:txBody>
          <a:bodyPr/>
          <a:lstStyle/>
          <a:p>
            <a:pPr>
              <a:defRPr/>
            </a:pPr>
            <a:fld id="{B4768F4A-67BE-4AB5-B0DA-F68BEC73DDFB}" type="slidenum">
              <a:rPr lang="fr-FR"/>
              <a:t>11</a:t>
            </a:fld>
            <a:endParaRPr lang="fr-FR"/>
          </a:p>
        </p:txBody>
      </p:sp>
    </p:spTree>
    <p:extLst>
      <p:ext uri="{BB962C8B-B14F-4D97-AF65-F5344CB8AC3E}">
        <p14:creationId xmlns:p14="http://schemas.microsoft.com/office/powerpoint/2010/main" val="258631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90" name="Google Shape;90;p4:notes"/>
          <p:cNvSpPr>
            <a:spLocks noGrp="1" noRot="1" noChangeAspect="1"/>
          </p:cNvSpPr>
          <p:nvPr>
            <p:ph type="sldImg" idx="2"/>
          </p:nvPr>
        </p:nvSpPr>
        <p:spPr bwMode="auto">
          <a:xfrm>
            <a:off x="-223838"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4:notes"/>
          <p:cNvSpPr txBox="1">
            <a:spLocks noGrp="1"/>
          </p:cNvSpPr>
          <p:nvPr>
            <p:ph type="body" idx="1"/>
          </p:nvPr>
        </p:nvSpPr>
        <p:spPr bwMode="auto">
          <a:xfrm>
            <a:off x="551223" y="4783308"/>
            <a:ext cx="4409789" cy="3913614"/>
          </a:xfrm>
          <a:prstGeom prst="rect">
            <a:avLst/>
          </a:prstGeom>
          <a:noFill/>
          <a:ln>
            <a:noFill/>
          </a:ln>
        </p:spPr>
        <p:txBody>
          <a:bodyPr spcFirstLastPara="1" wrap="square" lIns="79640" tIns="39809" rIns="79640" bIns="39809" anchor="t" anchorCtr="0">
            <a:noAutofit/>
          </a:bodyPr>
          <a:lstStyle/>
          <a:p>
            <a:pPr>
              <a:spcBef>
                <a:spcPts val="697"/>
              </a:spcBef>
              <a:buSzPts val="1400"/>
              <a:defRPr/>
            </a:pPr>
            <a:endParaRPr dirty="0"/>
          </a:p>
        </p:txBody>
      </p:sp>
      <p:sp>
        <p:nvSpPr>
          <p:cNvPr id="92" name="Google Shape;92;p4:notes"/>
          <p:cNvSpPr txBox="1">
            <a:spLocks noGrp="1"/>
          </p:cNvSpPr>
          <p:nvPr>
            <p:ph type="sldNum" idx="12"/>
          </p:nvPr>
        </p:nvSpPr>
        <p:spPr bwMode="auto">
          <a:xfrm>
            <a:off x="3122326" y="9440648"/>
            <a:ext cx="2388636" cy="498692"/>
          </a:xfrm>
          <a:prstGeom prst="rect">
            <a:avLst/>
          </a:prstGeom>
          <a:noFill/>
          <a:ln>
            <a:noFill/>
          </a:ln>
        </p:spPr>
        <p:txBody>
          <a:bodyPr spcFirstLastPara="1" wrap="square" lIns="79640" tIns="39809" rIns="79640" bIns="39809" anchor="b" anchorCtr="0">
            <a:noAutofit/>
          </a:bodyPr>
          <a:lstStyle/>
          <a:p>
            <a:pPr>
              <a:buSzPts val="1400"/>
              <a:defRPr/>
            </a:pPr>
            <a:fld id="{00000000-1234-1234-1234-123412341234}" type="slidenum">
              <a:rPr lang="fr-FR"/>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5263" y="1279525"/>
            <a:ext cx="6138863"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a:lnSpc>
                <a:spcPct val="100000"/>
              </a:lnSpc>
              <a:spcBef>
                <a:spcPts val="0"/>
              </a:spcBef>
              <a:spcAft>
                <a:spcPts val="0"/>
              </a:spcAft>
              <a:buClr>
                <a:srgbClr val="000000"/>
              </a:buClr>
              <a:buSzPts val="1200"/>
              <a:buFont typeface="Arial"/>
              <a:buNone/>
              <a:defRPr/>
            </a:pPr>
            <a:fld id="{00000000-1234-1234-1234-123412341234}" type="slidenum">
              <a:rPr lang="fr-FR" sz="1200" b="0" i="0" u="none" strike="noStrike" cap="none" smtClean="0">
                <a:solidFill>
                  <a:schemeClr val="dk1"/>
                </a:solidFill>
                <a:latin typeface="Calibri"/>
                <a:ea typeface="Calibri"/>
                <a:cs typeface="Calibri"/>
              </a:rPr>
              <a:t>28</a:t>
            </a:fld>
            <a:endParaRPr lang="fr-FR"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139597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5263" y="1279525"/>
            <a:ext cx="6138863" cy="3454400"/>
          </a:xfrm>
        </p:spPr>
      </p:sp>
      <p:sp>
        <p:nvSpPr>
          <p:cNvPr id="3" name="Espace réservé des notes 2"/>
          <p:cNvSpPr>
            <a:spLocks noGrp="1"/>
          </p:cNvSpPr>
          <p:nvPr>
            <p:ph type="body" idx="1"/>
          </p:nvPr>
        </p:nvSpPr>
        <p:spPr/>
        <p:txBody>
          <a:bodyPr/>
          <a:lstStyle/>
          <a:p>
            <a:r>
              <a:rPr lang="fr-FR" dirty="0" err="1"/>
              <a:t>Representative</a:t>
            </a:r>
            <a:r>
              <a:rPr lang="fr-FR" dirty="0"/>
              <a:t> Concentration </a:t>
            </a:r>
            <a:r>
              <a:rPr lang="fr-FR" dirty="0" err="1"/>
              <a:t>Pathway</a:t>
            </a:r>
            <a:r>
              <a:rPr lang="fr-FR" dirty="0"/>
              <a:t> » en anglais, « Trajectoires représentatives de concentration » en français) sont quatre scénarios de trajectoire du forçage radiatif</a:t>
            </a:r>
          </a:p>
          <a:p>
            <a:endParaRPr lang="fr-FR" dirty="0"/>
          </a:p>
          <a:p>
            <a:r>
              <a:rPr lang="fr-FR" dirty="0"/>
              <a:t>Quel besoin ? Quelle forme ?</a:t>
            </a:r>
          </a:p>
          <a:p>
            <a:pPr lvl="1"/>
            <a:r>
              <a:rPr lang="fr-FR" dirty="0"/>
              <a:t>Sous forme narrative pour comprendre et appréhender la cohérence, sensibiliser, parler à tous : des techniciens, élus, agriculteurs, grand public</a:t>
            </a:r>
          </a:p>
          <a:p>
            <a:pPr lvl="1"/>
            <a:r>
              <a:rPr lang="fr-FR" dirty="0"/>
              <a:t>Les traduire en indicateurs chiffrés pour pouvoir les modéliser (modèles agro, hydro, économique), estimer l’impact du point de vue bilan ressource-demande</a:t>
            </a:r>
          </a:p>
          <a:p>
            <a:pPr lvl="1"/>
            <a:r>
              <a:rPr lang="fr-FR" dirty="0"/>
              <a:t>prendre en compte les échéances : 2025,2035, 2050, 2080/100) =&gt; </a:t>
            </a:r>
            <a:r>
              <a:rPr lang="fr-FR" dirty="0" err="1"/>
              <a:t>dynamic</a:t>
            </a:r>
            <a:r>
              <a:rPr lang="fr-FR" dirty="0"/>
              <a:t> adaptation </a:t>
            </a:r>
            <a:r>
              <a:rPr lang="fr-FR" dirty="0" err="1"/>
              <a:t>pathways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BEC58F0F-A1B7-4463-A591-D7F8583D4854}" type="slidenum">
              <a:rPr lang="fr-FR" smtClean="0"/>
              <a:t>29</a:t>
            </a:fld>
            <a:endParaRPr lang="fr-FR"/>
          </a:p>
        </p:txBody>
      </p:sp>
    </p:spTree>
    <p:extLst>
      <p:ext uri="{BB962C8B-B14F-4D97-AF65-F5344CB8AC3E}">
        <p14:creationId xmlns:p14="http://schemas.microsoft.com/office/powerpoint/2010/main" val="2739965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5263" y="1279525"/>
            <a:ext cx="6138863" cy="3454400"/>
          </a:xfrm>
        </p:spPr>
      </p:sp>
      <p:sp>
        <p:nvSpPr>
          <p:cNvPr id="3" name="Espace réservé des notes 2"/>
          <p:cNvSpPr>
            <a:spLocks noGrp="1"/>
          </p:cNvSpPr>
          <p:nvPr>
            <p:ph type="body" idx="1"/>
          </p:nvPr>
        </p:nvSpPr>
        <p:spPr/>
        <p:txBody>
          <a:bodyPr/>
          <a:lstStyle/>
          <a:p>
            <a:r>
              <a:rPr lang="fr-FR" dirty="0">
                <a:solidFill>
                  <a:schemeClr val="tx1"/>
                </a:solidFill>
              </a:rPr>
              <a:t>Recours aux scénarios utilisés par le GIEC : les trajectoires de développement socio-économiques  (ou SSP)</a:t>
            </a:r>
          </a:p>
          <a:p>
            <a:r>
              <a:rPr lang="fr-FR" dirty="0"/>
              <a:t>Intérêt : ils sont associés à des niveaux d’émissions GES (les RCP)</a:t>
            </a:r>
          </a:p>
          <a:p>
            <a:pPr>
              <a:buFont typeface="Symbol" panose="05050102010706020507" pitchFamily="18" charset="2"/>
              <a:buChar char="Þ"/>
            </a:pPr>
            <a:r>
              <a:rPr lang="fr-FR" dirty="0"/>
              <a:t> S’inscrire dans ceux-ci permet d’utiliser des scénarios climatiques définis dans la modélisation</a:t>
            </a:r>
          </a:p>
          <a:p>
            <a:pPr>
              <a:buFont typeface="Symbol" panose="05050102010706020507" pitchFamily="18" charset="2"/>
              <a:buChar char="Þ"/>
            </a:pPr>
            <a:r>
              <a:rPr lang="fr-FR" dirty="0"/>
              <a:t> Ils donnent le contexte mondial</a:t>
            </a:r>
          </a:p>
          <a:p>
            <a:endParaRPr lang="fr-FR" dirty="0">
              <a:solidFill>
                <a:schemeClr val="tx1"/>
              </a:solidFill>
            </a:endParaRPr>
          </a:p>
          <a:p>
            <a:r>
              <a:rPr lang="fr-FR" dirty="0">
                <a:solidFill>
                  <a:schemeClr val="tx1"/>
                </a:solidFill>
              </a:rPr>
              <a:t>Déclinaison locale avec d’autres travaux de prospective en recherchant la cohérence avec les hypothèses de contexte</a:t>
            </a:r>
          </a:p>
          <a:p>
            <a:pPr lvl="1"/>
            <a:r>
              <a:rPr lang="fr-FR" dirty="0"/>
              <a:t>Prospective Aude (</a:t>
            </a:r>
            <a:r>
              <a:rPr lang="fr-FR" dirty="0" err="1"/>
              <a:t>Dep</a:t>
            </a:r>
            <a:r>
              <a:rPr lang="fr-FR" dirty="0"/>
              <a:t>.) &amp; Grand Narbonne</a:t>
            </a:r>
          </a:p>
          <a:p>
            <a:pPr lvl="1"/>
            <a:r>
              <a:rPr lang="fr-FR" dirty="0" err="1">
                <a:solidFill>
                  <a:schemeClr val="tx1"/>
                </a:solidFill>
              </a:rPr>
              <a:t>Clim’Agri</a:t>
            </a:r>
            <a:endParaRPr lang="fr-FR" dirty="0">
              <a:solidFill>
                <a:schemeClr val="tx1"/>
              </a:solidFill>
            </a:endParaRPr>
          </a:p>
          <a:p>
            <a:pPr lvl="1"/>
            <a:r>
              <a:rPr lang="fr-FR" dirty="0" err="1"/>
              <a:t>Laccave</a:t>
            </a:r>
            <a:endParaRPr lang="fr-FR" dirty="0">
              <a:solidFill>
                <a:schemeClr val="tx1"/>
              </a:solidFill>
            </a:endParaRPr>
          </a:p>
          <a:p>
            <a:endParaRPr lang="fr-FR" dirty="0"/>
          </a:p>
          <a:p>
            <a:r>
              <a:rPr lang="fr-FR" dirty="0"/>
              <a:t>**</a:t>
            </a:r>
            <a:r>
              <a:rPr lang="fr-FR" dirty="0" err="1"/>
              <a:t>Representative</a:t>
            </a:r>
            <a:r>
              <a:rPr lang="fr-FR" dirty="0"/>
              <a:t> Concentration </a:t>
            </a:r>
            <a:r>
              <a:rPr lang="fr-FR" dirty="0" err="1"/>
              <a:t>Pathway</a:t>
            </a:r>
            <a:r>
              <a:rPr lang="fr-FR" dirty="0"/>
              <a:t> » en anglais, « Trajectoires représentatives de concentration » en français) sont quatre scénarios de trajectoire du forçage radiatif</a:t>
            </a:r>
          </a:p>
          <a:p>
            <a:endParaRPr lang="fr-FR" dirty="0"/>
          </a:p>
          <a:p>
            <a:r>
              <a:rPr lang="fr-FR" dirty="0"/>
              <a:t>Quel besoin ? Quelle forme ?</a:t>
            </a:r>
          </a:p>
          <a:p>
            <a:pPr lvl="1"/>
            <a:r>
              <a:rPr lang="fr-FR" dirty="0"/>
              <a:t>Sous forme narrative pour comprendre et appréhender la cohérence, sensibiliser, parler à tous : des techniciens, élus, agriculteurs, grand public</a:t>
            </a:r>
          </a:p>
          <a:p>
            <a:pPr lvl="1"/>
            <a:r>
              <a:rPr lang="fr-FR" dirty="0"/>
              <a:t>Les traduire en indicateurs chiffrés pour pouvoir les modéliser (modèles agro, hydro, économique), estimer l’impact du point de vue bilan ressource-demande</a:t>
            </a:r>
          </a:p>
          <a:p>
            <a:pPr lvl="1"/>
            <a:r>
              <a:rPr lang="fr-FR" dirty="0"/>
              <a:t>prendre en compte les échéances : 2025,2035, 2050, 2080/100) =&gt; </a:t>
            </a:r>
            <a:r>
              <a:rPr lang="fr-FR" dirty="0" err="1"/>
              <a:t>dynamic</a:t>
            </a:r>
            <a:r>
              <a:rPr lang="fr-FR" dirty="0"/>
              <a:t> adaptation </a:t>
            </a:r>
            <a:r>
              <a:rPr lang="fr-FR" dirty="0" err="1"/>
              <a:t>pathways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BEC58F0F-A1B7-4463-A591-D7F8583D4854}" type="slidenum">
              <a:rPr lang="fr-FR" smtClean="0"/>
              <a:t>30</a:t>
            </a:fld>
            <a:endParaRPr lang="fr-FR"/>
          </a:p>
        </p:txBody>
      </p:sp>
    </p:spTree>
    <p:extLst>
      <p:ext uri="{BB962C8B-B14F-4D97-AF65-F5344CB8AC3E}">
        <p14:creationId xmlns:p14="http://schemas.microsoft.com/office/powerpoint/2010/main" val="249370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55207317" name="Espace réservé de l'image des diapositives 1"/>
          <p:cNvSpPr>
            <a:spLocks noGrp="1" noRot="1" noChangeAspect="1"/>
          </p:cNvSpPr>
          <p:nvPr>
            <p:ph type="sldImg"/>
          </p:nvPr>
        </p:nvSpPr>
        <p:spPr bwMode="auto">
          <a:xfrm>
            <a:off x="-195263" y="1279525"/>
            <a:ext cx="6138863" cy="3454400"/>
          </a:xfrm>
        </p:spPr>
      </p:sp>
      <p:sp>
        <p:nvSpPr>
          <p:cNvPr id="137208810" name="Espace réservé des notes 2"/>
          <p:cNvSpPr>
            <a:spLocks noGrp="1"/>
          </p:cNvSpPr>
          <p:nvPr>
            <p:ph type="body" idx="1"/>
          </p:nvPr>
        </p:nvSpPr>
        <p:spPr bwMode="auto"/>
        <p:txBody>
          <a:bodyPr/>
          <a:lstStyle/>
          <a:p>
            <a:pPr>
              <a:defRPr/>
            </a:pPr>
            <a:r>
              <a:rPr lang="fr-FR"/>
              <a:t>Description des activités du matin</a:t>
            </a:r>
            <a:endParaRPr/>
          </a:p>
        </p:txBody>
      </p:sp>
      <p:sp>
        <p:nvSpPr>
          <p:cNvPr id="2085650647" name="Espace réservé du numéro de diapositive 3"/>
          <p:cNvSpPr>
            <a:spLocks noGrp="1"/>
          </p:cNvSpPr>
          <p:nvPr>
            <p:ph type="sldNum" sz="quarter" idx="10"/>
          </p:nvPr>
        </p:nvSpPr>
        <p:spPr bwMode="auto"/>
        <p:txBody>
          <a:bodyPr/>
          <a:lstStyle/>
          <a:p>
            <a:pPr>
              <a:defRPr/>
            </a:pPr>
            <a:fld id="{FB9D7729-E572-7861-5D0A-EA8BD62F0993}" type="slidenum">
              <a:rPr lang="fr-FR"/>
              <a:t>36</a:t>
            </a:fld>
            <a:endParaRPr lang="fr-FR"/>
          </a:p>
        </p:txBody>
      </p:sp>
    </p:spTree>
    <p:extLst>
      <p:ext uri="{BB962C8B-B14F-4D97-AF65-F5344CB8AC3E}">
        <p14:creationId xmlns:p14="http://schemas.microsoft.com/office/powerpoint/2010/main" val="298183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5263" y="1279525"/>
            <a:ext cx="6138863" cy="3454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C58F0F-A1B7-4463-A591-D7F8583D4854}" type="slidenum">
              <a:rPr lang="fr-FR" smtClean="0"/>
              <a:t>37</a:t>
            </a:fld>
            <a:endParaRPr lang="fr-FR"/>
          </a:p>
        </p:txBody>
      </p:sp>
    </p:spTree>
    <p:extLst>
      <p:ext uri="{BB962C8B-B14F-4D97-AF65-F5344CB8AC3E}">
        <p14:creationId xmlns:p14="http://schemas.microsoft.com/office/powerpoint/2010/main" val="2836600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userDrawn="1">
  <p:cSld name="Diapositive de titre - Version 1">
    <p:bg>
      <p:bgPr>
        <a:solidFill>
          <a:schemeClr val="bg1"/>
        </a:solidFill>
        <a:effectLst/>
      </p:bgPr>
    </p:bg>
    <p:spTree>
      <p:nvGrpSpPr>
        <p:cNvPr id="1" name=""/>
        <p:cNvGrpSpPr/>
        <p:nvPr/>
      </p:nvGrpSpPr>
      <p:grpSpPr bwMode="auto">
        <a:xfrm>
          <a:off x="0" y="0"/>
          <a:ext cx="0" cy="0"/>
          <a:chOff x="0" y="0"/>
          <a:chExt cx="0" cy="0"/>
        </a:xfrm>
      </p:grpSpPr>
      <p:pic>
        <p:nvPicPr>
          <p:cNvPr id="5" name="Image 4"/>
          <p:cNvPicPr>
            <a:picLocks noChangeAspect="1"/>
          </p:cNvPicPr>
          <p:nvPr userDrawn="1"/>
        </p:nvPicPr>
        <p:blipFill>
          <a:blip r:embed="rId2"/>
          <a:stretch/>
        </p:blipFill>
        <p:spPr bwMode="auto">
          <a:xfrm>
            <a:off x="0" y="2394290"/>
            <a:ext cx="4076699" cy="2790824"/>
          </a:xfrm>
          <a:prstGeom prst="rect">
            <a:avLst/>
          </a:prstGeom>
        </p:spPr>
      </p:pic>
      <p:pic>
        <p:nvPicPr>
          <p:cNvPr id="6" name="Image 5"/>
          <p:cNvPicPr>
            <a:picLocks noChangeAspect="1"/>
          </p:cNvPicPr>
          <p:nvPr userDrawn="1"/>
        </p:nvPicPr>
        <p:blipFill>
          <a:blip r:embed="rId3"/>
          <a:stretch/>
        </p:blipFill>
        <p:spPr bwMode="auto">
          <a:xfrm>
            <a:off x="1869308" y="2418921"/>
            <a:ext cx="314325" cy="428625"/>
          </a:xfrm>
          <a:prstGeom prst="rect">
            <a:avLst/>
          </a:prstGeom>
        </p:spPr>
      </p:pic>
      <p:sp>
        <p:nvSpPr>
          <p:cNvPr id="7" name="Rectangle 6"/>
          <p:cNvSpPr/>
          <p:nvPr userDrawn="1"/>
        </p:nvSpPr>
        <p:spPr bwMode="auto">
          <a:xfrm>
            <a:off x="0" y="5994603"/>
            <a:ext cx="12192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fr-FR" sz="1800">
              <a:ln>
                <a:noFill/>
              </a:ln>
              <a:solidFill>
                <a:schemeClr val="bg1"/>
              </a:solidFill>
            </a:endParaRPr>
          </a:p>
        </p:txBody>
      </p:sp>
      <p:sp>
        <p:nvSpPr>
          <p:cNvPr id="8" name="Title 1"/>
          <p:cNvSpPr>
            <a:spLocks noGrp="1"/>
          </p:cNvSpPr>
          <p:nvPr>
            <p:ph type="ctrTitle"/>
          </p:nvPr>
        </p:nvSpPr>
        <p:spPr bwMode="auto">
          <a:xfrm>
            <a:off x="2401843" y="2323859"/>
            <a:ext cx="9144000" cy="1057708"/>
          </a:xfrm>
          <a:prstGeom prst="rect">
            <a:avLst/>
          </a:prstGeom>
        </p:spPr>
        <p:txBody>
          <a:bodyPr anchor="t" anchorCtr="0">
            <a:normAutofit/>
          </a:bodyPr>
          <a:lstStyle>
            <a:lvl1pPr marL="0" indent="0" algn="l">
              <a:buFontTx/>
              <a:buNone/>
              <a:defRPr sz="3600"/>
            </a:lvl1pPr>
          </a:lstStyle>
          <a:p>
            <a:pPr>
              <a:defRPr/>
            </a:pPr>
            <a:r>
              <a:rPr lang="fr-FR"/>
              <a:t>Modifiez le style du titre</a:t>
            </a:r>
            <a:endParaRPr lang="en-US"/>
          </a:p>
        </p:txBody>
      </p:sp>
      <p:sp>
        <p:nvSpPr>
          <p:cNvPr id="9" name="Subtitle 2"/>
          <p:cNvSpPr>
            <a:spLocks noGrp="1"/>
          </p:cNvSpPr>
          <p:nvPr>
            <p:ph type="subTitle" idx="1"/>
          </p:nvPr>
        </p:nvSpPr>
        <p:spPr bwMode="auto">
          <a:xfrm>
            <a:off x="2401843" y="3191097"/>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pic>
        <p:nvPicPr>
          <p:cNvPr id="3" name="Image 2" descr="Une image contenant dessin, signe&#10;&#10;Description générée automatiquement"/>
          <p:cNvPicPr>
            <a:picLocks noChangeAspect="1"/>
          </p:cNvPicPr>
          <p:nvPr userDrawn="1"/>
        </p:nvPicPr>
        <p:blipFill>
          <a:blip r:embed="rId4"/>
          <a:stretch/>
        </p:blipFill>
        <p:spPr bwMode="auto">
          <a:xfrm>
            <a:off x="2401843" y="5628463"/>
            <a:ext cx="2286000" cy="8972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Titre vertical et text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9598429" y="365132"/>
            <a:ext cx="1755371" cy="5811839"/>
          </a:xfrm>
          <a:prstGeom prst="rect">
            <a:avLst/>
          </a:prstGeom>
        </p:spPr>
        <p:txBody>
          <a:bodyPr vert="eaVert"/>
          <a:lstStyle/>
          <a:p>
            <a:pPr>
              <a:defRPr/>
            </a:pPr>
            <a:r>
              <a:rPr lang="fr-FR"/>
              <a:t>Modifiez le style du titre</a:t>
            </a:r>
            <a:endParaRPr lang="en-US"/>
          </a:p>
        </p:txBody>
      </p:sp>
      <p:sp>
        <p:nvSpPr>
          <p:cNvPr id="3" name="Vertical Text Placeholder 2"/>
          <p:cNvSpPr>
            <a:spLocks noGrp="1"/>
          </p:cNvSpPr>
          <p:nvPr>
            <p:ph type="body" orient="vert" idx="1"/>
          </p:nvPr>
        </p:nvSpPr>
        <p:spPr bwMode="auto">
          <a:xfrm>
            <a:off x="838210" y="365132"/>
            <a:ext cx="8241047" cy="5811839"/>
          </a:xfrm>
          <a:prstGeom prst="rect">
            <a:avLst/>
          </a:prstGeom>
        </p:spPr>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 name="Subtitle 2"/>
          <p:cNvSpPr>
            <a:spLocks noGrp="1"/>
          </p:cNvSpPr>
          <p:nvPr>
            <p:ph type="subTitle" idx="10"/>
          </p:nvPr>
        </p:nvSpPr>
        <p:spPr bwMode="auto">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E87F080F-07AA-4CE0-B393-3268CD45002E}" type="datetimeFigureOut">
              <a:rPr lang="fr-FR"/>
              <a:t>03/02/2025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4B10EBC7-EB6D-4E11-BD42-69F7A48D0765}" type="slidenum">
              <a:rPr lang="fr-F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userDrawn="1">
  <p:cSld name="1_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Modifiez le style des sous-titres du masque</a:t>
            </a:r>
            <a:endParaRPr/>
          </a:p>
        </p:txBody>
      </p:sp>
      <p:sp>
        <p:nvSpPr>
          <p:cNvPr id="4" name="Espace réservé de la date 3"/>
          <p:cNvSpPr>
            <a:spLocks noGrp="1"/>
          </p:cNvSpPr>
          <p:nvPr>
            <p:ph type="dt" sz="half" idx="10"/>
          </p:nvPr>
        </p:nvSpPr>
        <p:spPr bwMode="auto"/>
        <p:txBody>
          <a:bodyPr/>
          <a:lstStyle/>
          <a:p>
            <a:pPr>
              <a:defRPr/>
            </a:pPr>
            <a:fld id="{EE956EBB-9B3F-4F5A-890A-D614A4542E7D}" type="datetimeFigureOut">
              <a:rPr lang="fr-FR"/>
              <a:t>03/02/2025</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5BE981E2-F003-41FB-8606-497AD25F74AB}" type="slidenum">
              <a:rPr lang="fr-FR"/>
              <a:t>‹N°›</a:t>
            </a:fld>
            <a:endParaRPr lang="fr-FR"/>
          </a:p>
        </p:txBody>
      </p:sp>
    </p:spTree>
    <p:extLst>
      <p:ext uri="{BB962C8B-B14F-4D97-AF65-F5344CB8AC3E}">
        <p14:creationId xmlns:p14="http://schemas.microsoft.com/office/powerpoint/2010/main" val="408080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122345" y="1537856"/>
            <a:ext cx="9680172" cy="4006733"/>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122336" y="858842"/>
            <a:ext cx="9680171"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710765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matchingName="1_Deux contenus" userDrawn="1">
  <p:cSld name="2_Deux contenus">
    <p:spTree>
      <p:nvGrpSpPr>
        <p:cNvPr id="1" name=""/>
        <p:cNvGrpSpPr/>
        <p:nvPr/>
      </p:nvGrpSpPr>
      <p:grpSpPr bwMode="auto">
        <a:xfrm>
          <a:off x="0" y="0"/>
          <a:ext cx="0" cy="0"/>
          <a:chOff x="0" y="0"/>
          <a:chExt cx="0" cy="0"/>
        </a:xfrm>
      </p:grpSpPr>
      <p:sp>
        <p:nvSpPr>
          <p:cNvPr id="35" name="Google Shape;35;p21"/>
          <p:cNvSpPr txBox="1">
            <a:spLocks noGrp="1"/>
          </p:cNvSpPr>
          <p:nvPr>
            <p:ph type="body" idx="1"/>
          </p:nvPr>
        </p:nvSpPr>
        <p:spPr bwMode="auto">
          <a:xfrm>
            <a:off x="1122336" y="1196752"/>
            <a:ext cx="9837199" cy="4692447"/>
          </a:xfrm>
          <a:prstGeom prst="rect">
            <a:avLst/>
          </a:prstGeom>
          <a:noFill/>
          <a:ln>
            <a:noFill/>
          </a:ln>
        </p:spPr>
        <p:txBody>
          <a:bodyPr spcFirstLastPara="1" wrap="square" lIns="91425" tIns="45700" rIns="91425" bIns="45700" anchor="t" anchorCtr="0">
            <a:normAutofit/>
          </a:bodyPr>
          <a:lstStyle>
            <a:lvl1pPr marL="419100" lvl="0" indent="-342900" algn="l">
              <a:lnSpc>
                <a:spcPct val="90000"/>
              </a:lnSpc>
              <a:spcBef>
                <a:spcPts val="1000"/>
              </a:spcBef>
              <a:spcAft>
                <a:spcPts val="0"/>
              </a:spcAft>
              <a:buClr>
                <a:srgbClr val="00A3A6"/>
              </a:buClr>
              <a:buSzPts val="2400"/>
              <a:buFont typeface="Arial" panose="020B0604020202020204" pitchFamily="34" charset="0"/>
              <a:buChar char="•"/>
              <a:defRPr sz="2400">
                <a:solidFill>
                  <a:srgbClr val="275662"/>
                </a:solidFill>
              </a:defRPr>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lang="fr-FR" dirty="0"/>
          </a:p>
        </p:txBody>
      </p:sp>
      <p:sp>
        <p:nvSpPr>
          <p:cNvPr id="3" name="Titre 2"/>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52603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Diapositive de titre - Version 2">
    <p:bg>
      <p:bgPr>
        <a:solidFill>
          <a:srgbClr val="00A3A6"/>
        </a:solidFill>
        <a:effectLst/>
      </p:bgPr>
    </p:bg>
    <p:spTree>
      <p:nvGrpSpPr>
        <p:cNvPr id="1" name=""/>
        <p:cNvGrpSpPr/>
        <p:nvPr/>
      </p:nvGrpSpPr>
      <p:grpSpPr bwMode="auto">
        <a:xfrm>
          <a:off x="0" y="0"/>
          <a:ext cx="0" cy="0"/>
          <a:chOff x="0" y="0"/>
          <a:chExt cx="0" cy="0"/>
        </a:xfrm>
      </p:grpSpPr>
      <p:pic>
        <p:nvPicPr>
          <p:cNvPr id="5" name="Image 4"/>
          <p:cNvPicPr>
            <a:picLocks noChangeAspect="1"/>
          </p:cNvPicPr>
          <p:nvPr userDrawn="1"/>
        </p:nvPicPr>
        <p:blipFill>
          <a:blip r:embed="rId2"/>
          <a:stretch/>
        </p:blipFill>
        <p:spPr bwMode="auto">
          <a:xfrm>
            <a:off x="254627" y="3824915"/>
            <a:ext cx="4076190" cy="2790476"/>
          </a:xfrm>
          <a:prstGeom prst="rect">
            <a:avLst/>
          </a:prstGeom>
        </p:spPr>
      </p:pic>
      <p:pic>
        <p:nvPicPr>
          <p:cNvPr id="6" name="Image 5"/>
          <p:cNvPicPr>
            <a:picLocks noChangeAspect="1"/>
          </p:cNvPicPr>
          <p:nvPr userDrawn="1"/>
        </p:nvPicPr>
        <p:blipFill>
          <a:blip r:embed="rId3"/>
          <a:stretch/>
        </p:blipFill>
        <p:spPr bwMode="auto">
          <a:xfrm>
            <a:off x="1869315" y="2825325"/>
            <a:ext cx="314286" cy="428572"/>
          </a:xfrm>
          <a:prstGeom prst="rect">
            <a:avLst/>
          </a:prstGeom>
        </p:spPr>
      </p:pic>
      <p:sp>
        <p:nvSpPr>
          <p:cNvPr id="7" name="Rectangle 6"/>
          <p:cNvSpPr/>
          <p:nvPr userDrawn="1"/>
        </p:nvSpPr>
        <p:spPr bwMode="auto">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fr-FR" sz="1800">
              <a:ln>
                <a:noFill/>
              </a:ln>
              <a:solidFill>
                <a:schemeClr val="bg1"/>
              </a:solidFill>
            </a:endParaRPr>
          </a:p>
        </p:txBody>
      </p:sp>
      <p:sp>
        <p:nvSpPr>
          <p:cNvPr id="8" name="Title 1"/>
          <p:cNvSpPr>
            <a:spLocks noGrp="1"/>
          </p:cNvSpPr>
          <p:nvPr>
            <p:ph type="ctrTitle"/>
          </p:nvPr>
        </p:nvSpPr>
        <p:spPr bwMode="auto">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pPr>
              <a:defRPr/>
            </a:pPr>
            <a:r>
              <a:rPr lang="fr-FR"/>
              <a:t>Modifiez le style du titre</a:t>
            </a:r>
            <a:endParaRPr lang="en-US"/>
          </a:p>
        </p:txBody>
      </p:sp>
      <p:sp>
        <p:nvSpPr>
          <p:cNvPr id="9" name="Subtitle 2"/>
          <p:cNvSpPr>
            <a:spLocks noGrp="1"/>
          </p:cNvSpPr>
          <p:nvPr>
            <p:ph type="subTitle" idx="1"/>
          </p:nvPr>
        </p:nvSpPr>
        <p:spPr bwMode="auto">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re et contenu">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1122336" y="1747095"/>
            <a:ext cx="9724504" cy="4009911"/>
          </a:xfrm>
          <a:prstGeom prst="rect">
            <a:avLst/>
          </a:prstGeom>
        </p:spPr>
        <p:txBody>
          <a:bodyPr/>
          <a:lstStyle>
            <a:lvl1pPr>
              <a:defRPr sz="2400" b="0"/>
            </a:lvl1pPr>
            <a:lvl2pPr>
              <a:defRPr sz="22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9" name="Title 1"/>
          <p:cNvSpPr>
            <a:spLocks noGrp="1"/>
          </p:cNvSpPr>
          <p:nvPr>
            <p:ph type="title"/>
          </p:nvPr>
        </p:nvSpPr>
        <p:spPr bwMode="auto">
          <a:xfrm>
            <a:off x="743192" y="149638"/>
            <a:ext cx="10216343" cy="888251"/>
          </a:xfrm>
          <a:prstGeom prst="rect">
            <a:avLst/>
          </a:prstGeom>
        </p:spPr>
        <p:txBody>
          <a:bodyPr anchor="ctr" anchorCtr="0">
            <a:normAutofit/>
          </a:bodyPr>
          <a:lstStyle>
            <a:lvl1pPr>
              <a:defRPr sz="3000"/>
            </a:lvl1pPr>
          </a:lstStyle>
          <a:p>
            <a:pPr>
              <a:defRPr/>
            </a:pPr>
            <a:r>
              <a:rPr lang="fr-FR"/>
              <a:t>Modifiez le style du titre</a:t>
            </a:r>
            <a:endParaRPr lang="en-US"/>
          </a:p>
        </p:txBody>
      </p:sp>
      <p:sp>
        <p:nvSpPr>
          <p:cNvPr id="10" name="Subtitle 2"/>
          <p:cNvSpPr>
            <a:spLocks noGrp="1"/>
          </p:cNvSpPr>
          <p:nvPr>
            <p:ph type="subTitle" idx="10"/>
          </p:nvPr>
        </p:nvSpPr>
        <p:spPr bwMode="auto">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1_Deux contenus">
    <p:spTree>
      <p:nvGrpSpPr>
        <p:cNvPr id="1" name=""/>
        <p:cNvGrpSpPr/>
        <p:nvPr/>
      </p:nvGrpSpPr>
      <p:grpSpPr bwMode="auto">
        <a:xfrm>
          <a:off x="0" y="0"/>
          <a:ext cx="0" cy="0"/>
          <a:chOff x="0" y="0"/>
          <a:chExt cx="0" cy="0"/>
        </a:xfrm>
      </p:grpSpPr>
      <p:sp>
        <p:nvSpPr>
          <p:cNvPr id="3" name="Content Placeholder 2"/>
          <p:cNvSpPr>
            <a:spLocks noGrp="1"/>
          </p:cNvSpPr>
          <p:nvPr>
            <p:ph sz="half" idx="1"/>
          </p:nvPr>
        </p:nvSpPr>
        <p:spPr bwMode="auto">
          <a:xfrm>
            <a:off x="1122336" y="1537860"/>
            <a:ext cx="4401589" cy="4351339"/>
          </a:xfrm>
          <a:prstGeom prst="rect">
            <a:avLst/>
          </a:prstGeom>
        </p:spPr>
        <p:txBody>
          <a:bodyPr/>
          <a:lstStyle>
            <a:lvl1pPr>
              <a:defRPr sz="2400"/>
            </a:lvl1pPr>
            <a:lvl2pPr>
              <a:defRPr sz="22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Content Placeholder 3"/>
          <p:cNvSpPr>
            <a:spLocks noGrp="1"/>
          </p:cNvSpPr>
          <p:nvPr>
            <p:ph sz="half" idx="2"/>
          </p:nvPr>
        </p:nvSpPr>
        <p:spPr bwMode="auto">
          <a:xfrm>
            <a:off x="6145996" y="1537860"/>
            <a:ext cx="4401589" cy="4351339"/>
          </a:xfrm>
          <a:prstGeom prst="rect">
            <a:avLst/>
          </a:prstGeom>
        </p:spPr>
        <p:txBody>
          <a:bodyPr/>
          <a:lstStyle>
            <a:lvl1pPr>
              <a:defRPr sz="2400"/>
            </a:lvl1pPr>
            <a:lvl2pPr>
              <a:defRPr sz="22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0" name="Title 1"/>
          <p:cNvSpPr>
            <a:spLocks noGrp="1"/>
          </p:cNvSpPr>
          <p:nvPr>
            <p:ph type="title"/>
          </p:nvPr>
        </p:nvSpPr>
        <p:spPr bwMode="auto">
          <a:xfrm>
            <a:off x="743192" y="149638"/>
            <a:ext cx="10216343" cy="888251"/>
          </a:xfrm>
          <a:prstGeom prst="rect">
            <a:avLst/>
          </a:prstGeom>
        </p:spPr>
        <p:txBody>
          <a:bodyPr anchor="ctr" anchorCtr="0">
            <a:normAutofit/>
          </a:bodyPr>
          <a:lstStyle>
            <a:lvl1pPr>
              <a:defRPr sz="3000"/>
            </a:lvl1pPr>
          </a:lstStyle>
          <a:p>
            <a:pPr>
              <a:defRPr/>
            </a:pPr>
            <a:r>
              <a:rPr lang="fr-FR"/>
              <a:t>Modifiez le style du titre</a:t>
            </a:r>
            <a:endParaRPr lang="en-US"/>
          </a:p>
        </p:txBody>
      </p:sp>
      <p:sp>
        <p:nvSpPr>
          <p:cNvPr id="11" name="Subtitle 2"/>
          <p:cNvSpPr>
            <a:spLocks noGrp="1"/>
          </p:cNvSpPr>
          <p:nvPr>
            <p:ph type="subTitle" idx="10"/>
          </p:nvPr>
        </p:nvSpPr>
        <p:spPr bwMode="auto">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Comparaison">
    <p:spTree>
      <p:nvGrpSpPr>
        <p:cNvPr id="1" name=""/>
        <p:cNvGrpSpPr/>
        <p:nvPr/>
      </p:nvGrpSpPr>
      <p:grpSpPr bwMode="auto">
        <a:xfrm>
          <a:off x="0" y="0"/>
          <a:ext cx="0" cy="0"/>
          <a:chOff x="0" y="0"/>
          <a:chExt cx="0" cy="0"/>
        </a:xfrm>
      </p:grpSpPr>
      <p:sp>
        <p:nvSpPr>
          <p:cNvPr id="3" name="Text Placeholder 2"/>
          <p:cNvSpPr>
            <a:spLocks noGrp="1"/>
          </p:cNvSpPr>
          <p:nvPr>
            <p:ph type="body" idx="1"/>
          </p:nvPr>
        </p:nvSpPr>
        <p:spPr bwMode="auto">
          <a:xfrm>
            <a:off x="1122336" y="1537860"/>
            <a:ext cx="4330297"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fr-FR"/>
              <a:t>Cliquez pour modifier les styles du texte du masque</a:t>
            </a:r>
            <a:endParaRPr/>
          </a:p>
        </p:txBody>
      </p:sp>
      <p:sp>
        <p:nvSpPr>
          <p:cNvPr id="4" name="Content Placeholder 3"/>
          <p:cNvSpPr>
            <a:spLocks noGrp="1"/>
          </p:cNvSpPr>
          <p:nvPr>
            <p:ph sz="half" idx="2"/>
          </p:nvPr>
        </p:nvSpPr>
        <p:spPr bwMode="auto">
          <a:xfrm>
            <a:off x="1122336" y="2355454"/>
            <a:ext cx="4330297" cy="3369393"/>
          </a:xfrm>
          <a:prstGeom prst="rect">
            <a:avLst/>
          </a:prstGeom>
        </p:spPr>
        <p:txBody>
          <a:bodyPr/>
          <a:lstStyle>
            <a:lvl1pPr>
              <a:defRPr sz="2400"/>
            </a:lvl1pPr>
            <a:lvl2pPr>
              <a:defRPr sz="20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Text Placeholder 4"/>
          <p:cNvSpPr>
            <a:spLocks noGrp="1"/>
          </p:cNvSpPr>
          <p:nvPr>
            <p:ph type="body" sz="quarter" idx="3"/>
          </p:nvPr>
        </p:nvSpPr>
        <p:spPr bwMode="auto">
          <a:xfrm>
            <a:off x="6104140" y="1537860"/>
            <a:ext cx="4351624"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fr-FR"/>
              <a:t>Cliquez pour modifier les styles du texte du masque</a:t>
            </a:r>
            <a:endParaRPr/>
          </a:p>
        </p:txBody>
      </p:sp>
      <p:sp>
        <p:nvSpPr>
          <p:cNvPr id="6" name="Content Placeholder 5"/>
          <p:cNvSpPr>
            <a:spLocks noGrp="1"/>
          </p:cNvSpPr>
          <p:nvPr>
            <p:ph sz="quarter" idx="4"/>
          </p:nvPr>
        </p:nvSpPr>
        <p:spPr bwMode="auto">
          <a:xfrm>
            <a:off x="6104140" y="2355454"/>
            <a:ext cx="4351624" cy="3369393"/>
          </a:xfrm>
          <a:prstGeom prst="rect">
            <a:avLst/>
          </a:prstGeom>
        </p:spPr>
        <p:txBody>
          <a:bodyPr/>
          <a:lstStyle>
            <a:lvl1pPr>
              <a:defRPr sz="2400"/>
            </a:lvl1pPr>
            <a:lvl2pPr>
              <a:defRPr sz="20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2" name="Title 1"/>
          <p:cNvSpPr>
            <a:spLocks noGrp="1"/>
          </p:cNvSpPr>
          <p:nvPr>
            <p:ph type="title"/>
          </p:nvPr>
        </p:nvSpPr>
        <p:spPr bwMode="auto">
          <a:xfrm>
            <a:off x="743192" y="149638"/>
            <a:ext cx="10216343" cy="888251"/>
          </a:xfrm>
          <a:prstGeom prst="rect">
            <a:avLst/>
          </a:prstGeom>
        </p:spPr>
        <p:txBody>
          <a:bodyPr anchor="ctr" anchorCtr="0">
            <a:normAutofit/>
          </a:bodyPr>
          <a:lstStyle>
            <a:lvl1pPr>
              <a:defRPr sz="3000"/>
            </a:lvl1pPr>
          </a:lstStyle>
          <a:p>
            <a:pPr>
              <a:defRPr/>
            </a:pPr>
            <a:r>
              <a:rPr lang="fr-FR"/>
              <a:t>Modifiez le style du titre</a:t>
            </a:r>
            <a:endParaRPr lang="en-US"/>
          </a:p>
        </p:txBody>
      </p:sp>
      <p:sp>
        <p:nvSpPr>
          <p:cNvPr id="13" name="Subtitle 2"/>
          <p:cNvSpPr>
            <a:spLocks noGrp="1"/>
          </p:cNvSpPr>
          <p:nvPr>
            <p:ph type="subTitle" idx="10"/>
          </p:nvPr>
        </p:nvSpPr>
        <p:spPr bwMode="auto">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1_Titre seul">
    <p:spTree>
      <p:nvGrpSpPr>
        <p:cNvPr id="1" name=""/>
        <p:cNvGrpSpPr/>
        <p:nvPr/>
      </p:nvGrpSpPr>
      <p:grpSpPr bwMode="auto">
        <a:xfrm>
          <a:off x="0" y="0"/>
          <a:ext cx="0" cy="0"/>
          <a:chOff x="0" y="0"/>
          <a:chExt cx="0" cy="0"/>
        </a:xfrm>
      </p:grpSpPr>
      <p:sp>
        <p:nvSpPr>
          <p:cNvPr id="7" name="Title 1"/>
          <p:cNvSpPr>
            <a:spLocks noGrp="1"/>
          </p:cNvSpPr>
          <p:nvPr>
            <p:ph type="title"/>
          </p:nvPr>
        </p:nvSpPr>
        <p:spPr bwMode="auto">
          <a:xfrm>
            <a:off x="743192" y="149638"/>
            <a:ext cx="10216343" cy="888251"/>
          </a:xfrm>
          <a:prstGeom prst="rect">
            <a:avLst/>
          </a:prstGeom>
        </p:spPr>
        <p:txBody>
          <a:bodyPr anchor="ctr" anchorCtr="0">
            <a:normAutofit/>
          </a:bodyPr>
          <a:lstStyle>
            <a:lvl1pPr>
              <a:defRPr sz="3000"/>
            </a:lvl1pPr>
          </a:lstStyle>
          <a:p>
            <a:pPr>
              <a:defRPr/>
            </a:pPr>
            <a:r>
              <a:rPr lang="fr-FR"/>
              <a:t>Modifiez le style du titre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1_Contenu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42604" y="581891"/>
            <a:ext cx="4109957" cy="910244"/>
          </a:xfrm>
          <a:prstGeom prst="rect">
            <a:avLst/>
          </a:prstGeom>
        </p:spPr>
        <p:txBody>
          <a:bodyPr anchor="t" anchorCtr="0">
            <a:normAutofit/>
          </a:bodyPr>
          <a:lstStyle>
            <a:lvl1pPr>
              <a:defRPr sz="2400"/>
            </a:lvl1pPr>
          </a:lstStyle>
          <a:p>
            <a:pPr>
              <a:defRPr/>
            </a:pPr>
            <a:r>
              <a:rPr lang="fr-FR"/>
              <a:t>Modifiez le style du titre</a:t>
            </a:r>
            <a:endParaRPr lang="en-US"/>
          </a:p>
        </p:txBody>
      </p:sp>
      <p:sp>
        <p:nvSpPr>
          <p:cNvPr id="3" name="Content Placeholder 2"/>
          <p:cNvSpPr>
            <a:spLocks noGrp="1"/>
          </p:cNvSpPr>
          <p:nvPr>
            <p:ph idx="1"/>
          </p:nvPr>
        </p:nvSpPr>
        <p:spPr bwMode="auto">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8" name="Subtitle 2"/>
          <p:cNvSpPr>
            <a:spLocks noGrp="1"/>
          </p:cNvSpPr>
          <p:nvPr>
            <p:ph type="subTitle" idx="10"/>
          </p:nvPr>
        </p:nvSpPr>
        <p:spPr bwMode="auto">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
        <p:nvSpPr>
          <p:cNvPr id="9" name="Text Placeholder 2"/>
          <p:cNvSpPr>
            <a:spLocks noGrp="1"/>
          </p:cNvSpPr>
          <p:nvPr>
            <p:ph type="body" idx="11"/>
          </p:nvPr>
        </p:nvSpPr>
        <p:spPr bwMode="auto">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defRPr/>
            </a:pPr>
            <a:r>
              <a:rPr lang="fr-FR"/>
              <a:t>Cliquez pour modifier les styles du texte du masque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Image avec légende">
    <p:spTree>
      <p:nvGrpSpPr>
        <p:cNvPr id="1" name=""/>
        <p:cNvGrpSpPr/>
        <p:nvPr/>
      </p:nvGrpSpPr>
      <p:grpSpPr bwMode="auto">
        <a:xfrm>
          <a:off x="0" y="0"/>
          <a:ext cx="0" cy="0"/>
          <a:chOff x="0" y="0"/>
          <a:chExt cx="0" cy="0"/>
        </a:xfrm>
      </p:grpSpPr>
      <p:sp>
        <p:nvSpPr>
          <p:cNvPr id="3" name="Picture Placeholder 2"/>
          <p:cNvSpPr>
            <a:spLocks noGrp="1" noChangeAspect="1"/>
          </p:cNvSpPr>
          <p:nvPr>
            <p:ph type="pic" idx="1"/>
          </p:nvPr>
        </p:nvSpPr>
        <p:spPr bwMode="auto">
          <a:xfrm>
            <a:off x="5183188" y="581894"/>
            <a:ext cx="6172200" cy="5037514"/>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defRPr/>
            </a:pPr>
            <a:r>
              <a:rPr lang="fr-FR"/>
              <a:t>Cliquez sur l'icône pour ajouter une image</a:t>
            </a:r>
            <a:endParaRPr lang="en-US"/>
          </a:p>
        </p:txBody>
      </p:sp>
      <p:sp>
        <p:nvSpPr>
          <p:cNvPr id="13" name="Title 1"/>
          <p:cNvSpPr>
            <a:spLocks noGrp="1"/>
          </p:cNvSpPr>
          <p:nvPr>
            <p:ph type="title"/>
          </p:nvPr>
        </p:nvSpPr>
        <p:spPr bwMode="auto">
          <a:xfrm>
            <a:off x="742604" y="581891"/>
            <a:ext cx="4109957" cy="910244"/>
          </a:xfrm>
          <a:prstGeom prst="rect">
            <a:avLst/>
          </a:prstGeom>
        </p:spPr>
        <p:txBody>
          <a:bodyPr anchor="t" anchorCtr="0">
            <a:normAutofit/>
          </a:bodyPr>
          <a:lstStyle>
            <a:lvl1pPr>
              <a:defRPr sz="2400"/>
            </a:lvl1pPr>
          </a:lstStyle>
          <a:p>
            <a:pPr>
              <a:defRPr/>
            </a:pPr>
            <a:r>
              <a:rPr lang="fr-FR"/>
              <a:t>Modifiez le style du titre</a:t>
            </a:r>
            <a:endParaRPr lang="en-US"/>
          </a:p>
        </p:txBody>
      </p:sp>
      <p:sp>
        <p:nvSpPr>
          <p:cNvPr id="14" name="Subtitle 2"/>
          <p:cNvSpPr>
            <a:spLocks noGrp="1"/>
          </p:cNvSpPr>
          <p:nvPr>
            <p:ph type="subTitle" idx="10"/>
          </p:nvPr>
        </p:nvSpPr>
        <p:spPr bwMode="auto">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
        <p:nvSpPr>
          <p:cNvPr id="15" name="Text Placeholder 2"/>
          <p:cNvSpPr>
            <a:spLocks noGrp="1"/>
          </p:cNvSpPr>
          <p:nvPr>
            <p:ph type="body" idx="11"/>
          </p:nvPr>
        </p:nvSpPr>
        <p:spPr bwMode="auto">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defRPr/>
            </a:pPr>
            <a:r>
              <a:rPr lang="fr-FR"/>
              <a:t>Cliquez pour modifier les styles du texte du masque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1_Titre et texte vertical">
    <p:spTree>
      <p:nvGrpSpPr>
        <p:cNvPr id="1" name=""/>
        <p:cNvGrpSpPr/>
        <p:nvPr/>
      </p:nvGrpSpPr>
      <p:grpSpPr bwMode="auto">
        <a:xfrm>
          <a:off x="0" y="0"/>
          <a:ext cx="0" cy="0"/>
          <a:chOff x="0" y="0"/>
          <a:chExt cx="0" cy="0"/>
        </a:xfrm>
      </p:grpSpPr>
      <p:sp>
        <p:nvSpPr>
          <p:cNvPr id="3" name="Vertical Text Placeholder 2"/>
          <p:cNvSpPr>
            <a:spLocks noGrp="1"/>
          </p:cNvSpPr>
          <p:nvPr>
            <p:ph type="body" orient="vert" idx="1"/>
          </p:nvPr>
        </p:nvSpPr>
        <p:spPr bwMode="auto">
          <a:xfrm>
            <a:off x="1257660" y="1424048"/>
            <a:ext cx="9713421" cy="4413334"/>
          </a:xfrm>
          <a:prstGeom prst="rect">
            <a:avLst/>
          </a:prstGeom>
        </p:spPr>
        <p:txBody>
          <a:bodyPr vert="eaVert"/>
          <a:lstStyle>
            <a:lvl1pPr>
              <a:defRPr sz="2400"/>
            </a:lvl1pPr>
            <a:lvl2pPr>
              <a:defRPr sz="2200"/>
            </a:lvl2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9" name="Title 1"/>
          <p:cNvSpPr>
            <a:spLocks noGrp="1"/>
          </p:cNvSpPr>
          <p:nvPr>
            <p:ph type="title"/>
          </p:nvPr>
        </p:nvSpPr>
        <p:spPr bwMode="auto">
          <a:xfrm>
            <a:off x="743192" y="149638"/>
            <a:ext cx="10216343" cy="888251"/>
          </a:xfrm>
          <a:prstGeom prst="rect">
            <a:avLst/>
          </a:prstGeom>
        </p:spPr>
        <p:txBody>
          <a:bodyPr anchor="ctr" anchorCtr="0">
            <a:normAutofit/>
          </a:bodyPr>
          <a:lstStyle>
            <a:lvl1pPr>
              <a:defRPr sz="3000"/>
            </a:lvl1pPr>
          </a:lstStyle>
          <a:p>
            <a:pPr>
              <a:defRPr/>
            </a:pPr>
            <a:r>
              <a:rPr lang="fr-FR"/>
              <a:t>Modifiez le style du titre</a:t>
            </a:r>
            <a:endParaRPr lang="en-US"/>
          </a:p>
        </p:txBody>
      </p:sp>
      <p:sp>
        <p:nvSpPr>
          <p:cNvPr id="10" name="Subtitle 2"/>
          <p:cNvSpPr>
            <a:spLocks noGrp="1"/>
          </p:cNvSpPr>
          <p:nvPr>
            <p:ph type="subTitle" idx="10"/>
          </p:nvPr>
        </p:nvSpPr>
        <p:spPr bwMode="auto">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Modifiez le style des sous-titres du masque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1" name="Title Placeholder 1"/>
          <p:cNvSpPr>
            <a:spLocks noGrp="1"/>
          </p:cNvSpPr>
          <p:nvPr>
            <p:ph type="title"/>
          </p:nvPr>
        </p:nvSpPr>
        <p:spPr bwMode="auto">
          <a:xfrm>
            <a:off x="628650" y="365126"/>
            <a:ext cx="7886700" cy="765405"/>
          </a:xfrm>
          <a:prstGeom prst="rect">
            <a:avLst/>
          </a:prstGeom>
        </p:spPr>
        <p:txBody>
          <a:bodyPr vert="horz" lIns="0" tIns="46800" rIns="91440" bIns="45720" rtlCol="0" anchor="ctr">
            <a:normAutofit/>
          </a:bodyPr>
          <a:lstStyle/>
          <a:p>
            <a:pPr>
              <a:defRPr/>
            </a:pPr>
            <a:r>
              <a:rPr lang="fr-FR"/>
              <a:t>Modifiez le style du titre</a:t>
            </a:r>
            <a:endParaRPr lang="en-US"/>
          </a:p>
        </p:txBody>
      </p:sp>
      <p:sp>
        <p:nvSpPr>
          <p:cNvPr id="12" name="Text Placeholder 2"/>
          <p:cNvSpPr>
            <a:spLocks noGrp="1"/>
          </p:cNvSpPr>
          <p:nvPr>
            <p:ph type="body" idx="1"/>
          </p:nvPr>
        </p:nvSpPr>
        <p:spPr bwMode="auto">
          <a:xfrm>
            <a:off x="628650" y="1424045"/>
            <a:ext cx="7886700" cy="2004955"/>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3" name="ZoneTexte 12"/>
          <p:cNvSpPr txBox="1"/>
          <p:nvPr userDrawn="1"/>
        </p:nvSpPr>
        <p:spPr bwMode="auto">
          <a:xfrm>
            <a:off x="9923119" y="6337738"/>
            <a:ext cx="2088931" cy="276999"/>
          </a:xfrm>
          <a:prstGeom prst="rect">
            <a:avLst/>
          </a:prstGeom>
          <a:noFill/>
        </p:spPr>
        <p:txBody>
          <a:bodyPr wrap="square" rtlCol="0">
            <a:spAutoFit/>
          </a:bodyPr>
          <a:lstStyle/>
          <a:p>
            <a:pPr algn="r">
              <a:defRPr/>
            </a:pPr>
            <a:r>
              <a:rPr lang="fr-FR" sz="1200" b="0">
                <a:solidFill>
                  <a:srgbClr val="00A3A6"/>
                </a:solidFill>
                <a:latin typeface="Raleway"/>
              </a:rPr>
              <a:t>p. </a:t>
            </a:r>
            <a:fld id="{10B4F56D-375A-4CA4-ABA3-E73F3ECBB440}" type="slidenum">
              <a:rPr lang="fr-FR" sz="1200" b="0">
                <a:solidFill>
                  <a:srgbClr val="00A3A6"/>
                </a:solidFill>
                <a:latin typeface="Raleway"/>
              </a:rPr>
              <a:t>‹N°›</a:t>
            </a:fld>
            <a:endParaRPr lang="fr-FR" sz="1200" b="0">
              <a:solidFill>
                <a:srgbClr val="00A3A6"/>
              </a:solidFill>
              <a:latin typeface="Raleway"/>
            </a:endParaRPr>
          </a:p>
        </p:txBody>
      </p:sp>
      <p:pic>
        <p:nvPicPr>
          <p:cNvPr id="14" name="Image 13"/>
          <p:cNvPicPr>
            <a:picLocks noChangeAspect="1"/>
          </p:cNvPicPr>
          <p:nvPr userDrawn="1"/>
        </p:nvPicPr>
        <p:blipFill>
          <a:blip r:embed="rId16"/>
          <a:stretch/>
        </p:blipFill>
        <p:spPr bwMode="auto">
          <a:xfrm>
            <a:off x="0" y="6076187"/>
            <a:ext cx="2000250" cy="800100"/>
          </a:xfrm>
          <a:prstGeom prst="rect">
            <a:avLst/>
          </a:prstGeom>
        </p:spPr>
      </p:pic>
      <p:sp>
        <p:nvSpPr>
          <p:cNvPr id="15" name="ZoneTexte 14"/>
          <p:cNvSpPr txBox="1"/>
          <p:nvPr userDrawn="1"/>
        </p:nvSpPr>
        <p:spPr bwMode="auto">
          <a:xfrm>
            <a:off x="1142999" y="6350734"/>
            <a:ext cx="6716110" cy="253916"/>
          </a:xfrm>
          <a:prstGeom prst="rect">
            <a:avLst/>
          </a:prstGeom>
          <a:noFill/>
        </p:spPr>
        <p:txBody>
          <a:bodyPr wrap="square" rtlCol="0">
            <a:spAutoFit/>
          </a:bodyPr>
          <a:lstStyle/>
          <a:p>
            <a:pPr>
              <a:defRPr/>
            </a:pPr>
            <a:r>
              <a:rPr lang="it-IT" sz="1000">
                <a:solidFill>
                  <a:srgbClr val="275662"/>
                </a:solidFill>
                <a:latin typeface="+mn-lt"/>
              </a:rPr>
              <a:t>Atelier TALANOA</a:t>
            </a:r>
            <a:endParaRPr lang="fr-FR" sz="1000">
              <a:solidFill>
                <a:srgbClr val="275662"/>
              </a:solidFill>
              <a:latin typeface="+mn-lt"/>
            </a:endParaRPr>
          </a:p>
        </p:txBody>
      </p:sp>
      <p:sp>
        <p:nvSpPr>
          <p:cNvPr id="16" name="ZoneTexte 15"/>
          <p:cNvSpPr txBox="1"/>
          <p:nvPr userDrawn="1"/>
        </p:nvSpPr>
        <p:spPr bwMode="auto">
          <a:xfrm>
            <a:off x="1142999" y="6567412"/>
            <a:ext cx="6716110" cy="253916"/>
          </a:xfrm>
          <a:prstGeom prst="rect">
            <a:avLst/>
          </a:prstGeom>
          <a:noFill/>
        </p:spPr>
        <p:txBody>
          <a:bodyPr wrap="square" rtlCol="0">
            <a:spAutoFit/>
          </a:bodyPr>
          <a:lstStyle/>
          <a:p>
            <a:pPr>
              <a:defRPr/>
            </a:pPr>
            <a:r>
              <a:rPr lang="fr-FR" sz="1000">
                <a:solidFill>
                  <a:srgbClr val="00A3A6"/>
                </a:solidFill>
                <a:latin typeface="+mj-lt"/>
              </a:rPr>
              <a:t>16 novembre 2023</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Lst>
  <p:txStyles>
    <p:titleStyle>
      <a:lvl1pPr marL="457200" indent="-457200" algn="l" defTabSz="914400">
        <a:lnSpc>
          <a:spcPct val="90000"/>
        </a:lnSpc>
        <a:spcBef>
          <a:spcPts val="0"/>
        </a:spcBef>
        <a:buFontTx/>
        <a:buBlip>
          <a:blip r:embed="rId17"/>
        </a:buBlip>
        <a:defRPr sz="3000" b="1">
          <a:solidFill>
            <a:srgbClr val="00A3A6"/>
          </a:solidFill>
          <a:latin typeface="+mj-lt"/>
          <a:ea typeface="+mj-ea"/>
          <a:cs typeface="+mj-cs"/>
        </a:defRPr>
      </a:lvl1pPr>
    </p:titleStyle>
    <p:bodyStyle>
      <a:lvl1pPr marL="228600" indent="-228600" algn="l" defTabSz="914400">
        <a:lnSpc>
          <a:spcPct val="90000"/>
        </a:lnSpc>
        <a:spcBef>
          <a:spcPts val="1000"/>
        </a:spcBef>
        <a:buFont typeface="Arial"/>
        <a:buChar char="•"/>
        <a:defRPr sz="2600">
          <a:solidFill>
            <a:srgbClr val="00A3A6"/>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coastadapt.com.au/sites/default/files/infographics/15-117-NCCARFINFOGRAPHICS-01-UPLOADED-WEB%2827Feb%29.pd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p:nvPr/>
        </p:nvPicPr>
        <p:blipFill>
          <a:blip r:embed="rId2"/>
          <a:stretch>
            <a:fillRect/>
          </a:stretch>
        </p:blipFill>
        <p:spPr>
          <a:xfrm>
            <a:off x="0" y="177282"/>
            <a:ext cx="11709919" cy="6617169"/>
          </a:xfrm>
          <a:prstGeom prst="rect">
            <a:avLst/>
          </a:prstGeom>
        </p:spPr>
      </p:pic>
      <p:sp>
        <p:nvSpPr>
          <p:cNvPr id="5" name="ZoneTexte 4"/>
          <p:cNvSpPr txBox="1"/>
          <p:nvPr/>
        </p:nvSpPr>
        <p:spPr>
          <a:xfrm>
            <a:off x="1734207" y="4528592"/>
            <a:ext cx="1555990" cy="369332"/>
          </a:xfrm>
          <a:prstGeom prst="rect">
            <a:avLst/>
          </a:prstGeom>
          <a:noFill/>
        </p:spPr>
        <p:txBody>
          <a:bodyPr wrap="square" rtlCol="0">
            <a:spAutoFit/>
          </a:bodyPr>
          <a:lstStyle/>
          <a:p>
            <a:r>
              <a:rPr lang="fr-FR" dirty="0">
                <a:latin typeface="Algerian" panose="04020705040A02060702" pitchFamily="82" charset="0"/>
              </a:rPr>
              <a:t>6 pays MED</a:t>
            </a:r>
          </a:p>
        </p:txBody>
      </p:sp>
    </p:spTree>
    <p:extLst>
      <p:ext uri="{BB962C8B-B14F-4D97-AF65-F5344CB8AC3E}">
        <p14:creationId xmlns:p14="http://schemas.microsoft.com/office/powerpoint/2010/main" val="1578494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dirty="0"/>
              <a:t>Programme de la seconde série d’ateliers</a:t>
            </a:r>
            <a:endParaRPr lang="en-GB" dirty="0"/>
          </a:p>
        </p:txBody>
      </p:sp>
      <p:sp>
        <p:nvSpPr>
          <p:cNvPr id="3" name="Espace réservé du contenu 2"/>
          <p:cNvSpPr>
            <a:spLocks noGrp="1"/>
          </p:cNvSpPr>
          <p:nvPr>
            <p:ph idx="1"/>
          </p:nvPr>
        </p:nvSpPr>
        <p:spPr bwMode="auto">
          <a:xfrm>
            <a:off x="6942862" y="1130531"/>
            <a:ext cx="3543989" cy="4994718"/>
          </a:xfrm>
        </p:spPr>
        <p:txBody>
          <a:bodyPr vertOverflow="overflow" horzOverflow="overflow" vert="horz" wrap="square" lIns="91440" tIns="45720" rIns="91440" bIns="45720" numCol="1" spcCol="0" rtlCol="0" fromWordArt="0" anchor="t" anchorCtr="0" forceAA="0" compatLnSpc="0">
            <a:normAutofit fontScale="97500" lnSpcReduction="12000"/>
          </a:bodyPr>
          <a:lstStyle/>
          <a:p>
            <a:pPr>
              <a:defRPr/>
            </a:pPr>
            <a:r>
              <a:rPr lang="fr-FR" sz="2200" i="1" dirty="0"/>
              <a:t>Données </a:t>
            </a:r>
            <a:endParaRPr i="1" dirty="0"/>
          </a:p>
          <a:p>
            <a:pPr marL="685800" marR="0" lvl="1" indent="-228600" algn="l">
              <a:lnSpc>
                <a:spcPct val="87000"/>
              </a:lnSpc>
              <a:spcBef>
                <a:spcPts val="499"/>
              </a:spcBef>
              <a:spcAft>
                <a:spcPts val="0"/>
              </a:spcAft>
              <a:buFont typeface="Arial"/>
              <a:buChar char="•"/>
              <a:defRPr/>
            </a:pPr>
            <a:r>
              <a:rPr lang="fr-FR" sz="1800" i="1" dirty="0"/>
              <a:t>6 novem</a:t>
            </a:r>
            <a:r>
              <a:rPr lang="fr-FR" sz="1500" b="0" i="1" u="none" strike="noStrike" cap="none" spc="0" dirty="0">
                <a:solidFill>
                  <a:schemeClr val="tx1"/>
                </a:solidFill>
                <a:latin typeface="Calibri"/>
                <a:ea typeface="Calibri"/>
                <a:cs typeface="Calibri"/>
              </a:rPr>
              <a:t>bre matin</a:t>
            </a:r>
            <a:endParaRPr i="1" dirty="0">
              <a:solidFill>
                <a:srgbClr val="FF0000"/>
              </a:solidFill>
            </a:endParaRPr>
          </a:p>
          <a:p>
            <a:pPr marL="228600" marR="0" indent="-228600" algn="l">
              <a:lnSpc>
                <a:spcPct val="87000"/>
              </a:lnSpc>
              <a:spcBef>
                <a:spcPts val="999"/>
              </a:spcBef>
              <a:spcAft>
                <a:spcPts val="0"/>
              </a:spcAft>
              <a:buFont typeface="Arial"/>
              <a:buChar char="•"/>
              <a:defRPr/>
            </a:pPr>
            <a:r>
              <a:rPr lang="fr-FR" sz="2200" b="0" i="0" u="none" strike="noStrike" cap="none" spc="0" dirty="0">
                <a:solidFill>
                  <a:srgbClr val="00A3A6"/>
                </a:solidFill>
                <a:latin typeface="Calibri"/>
                <a:ea typeface="Calibri"/>
                <a:cs typeface="Calibri"/>
              </a:rPr>
              <a:t>Relance du chantier stratégies</a:t>
            </a:r>
            <a:endParaRPr sz="3600" dirty="0"/>
          </a:p>
          <a:p>
            <a:pPr marL="685800" marR="0" lvl="1" indent="-228600" algn="l">
              <a:lnSpc>
                <a:spcPct val="87000"/>
              </a:lnSpc>
              <a:spcBef>
                <a:spcPts val="499"/>
              </a:spcBef>
              <a:spcAft>
                <a:spcPts val="0"/>
              </a:spcAft>
              <a:buFont typeface="Arial"/>
              <a:buChar char="•"/>
              <a:defRPr/>
            </a:pPr>
            <a:r>
              <a:rPr lang="fr-FR" sz="1600" b="0" i="0" u="none" strike="noStrike" cap="none" spc="0" dirty="0">
                <a:solidFill>
                  <a:schemeClr val="tx1"/>
                </a:solidFill>
                <a:latin typeface="Calibri"/>
                <a:ea typeface="Calibri"/>
                <a:cs typeface="Calibri"/>
              </a:rPr>
              <a:t>8 Novembre 15.30</a:t>
            </a:r>
            <a:endParaRPr dirty="0">
              <a:solidFill>
                <a:srgbClr val="FF0000"/>
              </a:solidFill>
            </a:endParaRPr>
          </a:p>
          <a:p>
            <a:pPr>
              <a:defRPr/>
            </a:pPr>
            <a:r>
              <a:rPr lang="en-GB" sz="2200" dirty="0"/>
              <a:t>Ateliers </a:t>
            </a:r>
            <a:r>
              <a:rPr lang="en-GB" sz="2200" dirty="0" err="1"/>
              <a:t>modélisation</a:t>
            </a:r>
            <a:endParaRPr dirty="0"/>
          </a:p>
          <a:p>
            <a:pPr lvl="1">
              <a:defRPr/>
            </a:pPr>
            <a:r>
              <a:rPr lang="en-GB" sz="1800" dirty="0"/>
              <a:t>HYDRO : 20 </a:t>
            </a:r>
            <a:r>
              <a:rPr lang="en-GB" sz="1800" dirty="0" err="1"/>
              <a:t>novembre</a:t>
            </a:r>
            <a:r>
              <a:rPr lang="en-GB" sz="1800" dirty="0"/>
              <a:t> </a:t>
            </a:r>
            <a:endParaRPr dirty="0"/>
          </a:p>
          <a:p>
            <a:pPr lvl="1">
              <a:defRPr/>
            </a:pPr>
            <a:r>
              <a:rPr lang="en-GB" sz="1800" dirty="0"/>
              <a:t>AGRO : 29 </a:t>
            </a:r>
            <a:r>
              <a:rPr lang="en-GB" sz="1800" dirty="0" err="1"/>
              <a:t>novembre</a:t>
            </a:r>
            <a:r>
              <a:rPr lang="en-GB" sz="1800" dirty="0"/>
              <a:t> matin</a:t>
            </a:r>
          </a:p>
          <a:p>
            <a:pPr lvl="1">
              <a:defRPr/>
            </a:pPr>
            <a:r>
              <a:rPr lang="en-GB" sz="1800" dirty="0"/>
              <a:t>ECO : </a:t>
            </a:r>
            <a:r>
              <a:rPr lang="fr-FR" sz="1800" dirty="0"/>
              <a:t>16 janvier</a:t>
            </a:r>
            <a:endParaRPr dirty="0"/>
          </a:p>
          <a:p>
            <a:pPr lvl="1">
              <a:defRPr/>
            </a:pPr>
            <a:r>
              <a:rPr lang="en-GB" sz="1800" dirty="0"/>
              <a:t>MIA : à </a:t>
            </a:r>
            <a:r>
              <a:rPr lang="en-GB" sz="1800" dirty="0" err="1"/>
              <a:t>venir</a:t>
            </a:r>
            <a:endParaRPr dirty="0"/>
          </a:p>
          <a:p>
            <a:pPr marL="457200" lvl="1" indent="0">
              <a:buFont typeface="Arial"/>
              <a:buNone/>
              <a:defRPr/>
            </a:pPr>
            <a:endParaRPr lang="en-GB" sz="1800" dirty="0"/>
          </a:p>
          <a:p>
            <a:pPr marL="685800" marR="0" indent="-228600" algn="l">
              <a:lnSpc>
                <a:spcPct val="88000"/>
              </a:lnSpc>
              <a:spcBef>
                <a:spcPts val="499"/>
              </a:spcBef>
              <a:spcAft>
                <a:spcPts val="0"/>
              </a:spcAft>
              <a:buFont typeface="Arial"/>
              <a:buChar char="•"/>
              <a:defRPr/>
            </a:pPr>
            <a:r>
              <a:rPr lang="en-GB" sz="2200" dirty="0"/>
              <a:t>Atelier </a:t>
            </a:r>
            <a:r>
              <a:rPr lang="en-GB" sz="2200" dirty="0" err="1"/>
              <a:t>Stratégie</a:t>
            </a:r>
            <a:endParaRPr dirty="0"/>
          </a:p>
          <a:p>
            <a:pPr>
              <a:defRPr/>
            </a:pPr>
            <a:r>
              <a:rPr lang="fr-FR" sz="2200" dirty="0"/>
              <a:t>Evènement de fin de projet </a:t>
            </a:r>
            <a:endParaRPr dirty="0"/>
          </a:p>
          <a:p>
            <a:pPr lvl="1">
              <a:defRPr/>
            </a:pPr>
            <a:r>
              <a:rPr lang="fr-FR" sz="2000" dirty="0"/>
              <a:t>(à définir) avec acteurs bassin ou nationaux pour diffuser méthode &amp; résultats</a:t>
            </a:r>
            <a:endParaRPr lang="en-GB" sz="1700" dirty="0"/>
          </a:p>
          <a:p>
            <a:pPr>
              <a:defRPr/>
            </a:pPr>
            <a:endParaRPr lang="en-GB" dirty="0"/>
          </a:p>
        </p:txBody>
      </p:sp>
      <p:graphicFrame>
        <p:nvGraphicFramePr>
          <p:cNvPr id="4" name="Diagramme 3"/>
          <p:cNvGraphicFramePr>
            <a:graphicFrameLocks/>
          </p:cNvGraphicFramePr>
          <p:nvPr/>
        </p:nvGraphicFramePr>
        <p:xfrm>
          <a:off x="1679172" y="1403080"/>
          <a:ext cx="4438996" cy="3985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a:xfrm>
            <a:off x="1199456" y="6038827"/>
            <a:ext cx="1224136" cy="774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Google Shape;248;p42"/>
          <p:cNvSpPr txBox="1"/>
          <p:nvPr/>
        </p:nvSpPr>
        <p:spPr bwMode="auto">
          <a:xfrm>
            <a:off x="236005" y="21477"/>
            <a:ext cx="11378817" cy="722106"/>
          </a:xfrm>
          <a:prstGeom prst="rect">
            <a:avLst/>
          </a:prstGeom>
          <a:noFill/>
          <a:ln>
            <a:noFill/>
          </a:ln>
        </p:spPr>
        <p:txBody>
          <a:bodyPr spcFirstLastPara="1" wrap="square" lIns="0" tIns="0" rIns="0" bIns="0" anchor="ctr" anchorCtr="0">
            <a:noAutofit/>
          </a:bodyPr>
          <a:lstStyle/>
          <a:p>
            <a:pPr lvl="0" algn="ctr">
              <a:defRPr/>
            </a:pPr>
            <a:r>
              <a:rPr lang="fr-FR" sz="2800" b="1" dirty="0">
                <a:solidFill>
                  <a:srgbClr val="00A3A6"/>
                </a:solidFill>
                <a:latin typeface="+mj-lt"/>
              </a:rPr>
              <a:t>Gouvernance du projet TALANOA – « </a:t>
            </a:r>
            <a:r>
              <a:rPr lang="fr-FR" sz="2800" b="1" dirty="0" err="1">
                <a:solidFill>
                  <a:srgbClr val="00A3A6"/>
                </a:solidFill>
                <a:latin typeface="+mj-lt"/>
              </a:rPr>
              <a:t>Lab</a:t>
            </a:r>
            <a:r>
              <a:rPr lang="fr-FR" sz="2800" b="1" dirty="0">
                <a:solidFill>
                  <a:srgbClr val="00A3A6"/>
                </a:solidFill>
                <a:latin typeface="+mj-lt"/>
              </a:rPr>
              <a:t> » français, Audois</a:t>
            </a:r>
          </a:p>
        </p:txBody>
      </p:sp>
      <p:sp>
        <p:nvSpPr>
          <p:cNvPr id="48" name="ZoneTexte 8"/>
          <p:cNvSpPr txBox="1"/>
          <p:nvPr/>
        </p:nvSpPr>
        <p:spPr bwMode="auto">
          <a:xfrm>
            <a:off x="6742293" y="1931183"/>
            <a:ext cx="2699153" cy="1184940"/>
          </a:xfrm>
          <a:prstGeom prst="rect">
            <a:avLst/>
          </a:prstGeom>
          <a:solidFill>
            <a:schemeClr val="accent5">
              <a:lumMod val="40000"/>
              <a:lumOff val="60000"/>
            </a:schemeClr>
          </a:solidFill>
        </p:spPr>
        <p:txBody>
          <a:bodyPr wrap="square" rtlCol="0">
            <a:spAutoFit/>
          </a:bodyPr>
          <a:lstStyle/>
          <a:p>
            <a:pPr marL="285750" indent="-285750">
              <a:spcAft>
                <a:spcPts val="600"/>
              </a:spcAft>
              <a:buFont typeface="Wingdings"/>
              <a:buChar char="Ø"/>
              <a:defRPr/>
            </a:pPr>
            <a:r>
              <a:rPr lang="fr-FR" sz="1400" b="1" dirty="0"/>
              <a:t>Participation à la démarche pour construire &amp; évaluer des stratégies</a:t>
            </a:r>
          </a:p>
          <a:p>
            <a:pPr algn="just">
              <a:defRPr/>
            </a:pPr>
            <a:r>
              <a:rPr lang="fr-FR" sz="1200" dirty="0"/>
              <a:t>*se réuni pour des ateliers par INRAE / Peut proposer des initiatives</a:t>
            </a:r>
          </a:p>
        </p:txBody>
      </p:sp>
      <p:sp>
        <p:nvSpPr>
          <p:cNvPr id="49" name="ZoneTexte 9"/>
          <p:cNvSpPr txBox="1"/>
          <p:nvPr/>
        </p:nvSpPr>
        <p:spPr bwMode="auto">
          <a:xfrm>
            <a:off x="6763026" y="3572052"/>
            <a:ext cx="2678420" cy="1261884"/>
          </a:xfrm>
          <a:prstGeom prst="rect">
            <a:avLst/>
          </a:prstGeom>
          <a:solidFill>
            <a:schemeClr val="accent3">
              <a:lumMod val="40000"/>
              <a:lumOff val="60000"/>
            </a:schemeClr>
          </a:solidFill>
        </p:spPr>
        <p:txBody>
          <a:bodyPr wrap="square" rtlCol="0">
            <a:spAutoFit/>
          </a:bodyPr>
          <a:lstStyle/>
          <a:p>
            <a:pPr marL="285750" indent="-285750">
              <a:buFont typeface="Wingdings"/>
              <a:buChar char="Ø"/>
              <a:defRPr/>
            </a:pPr>
            <a:r>
              <a:rPr lang="fr-FR" sz="1400" b="1" dirty="0"/>
              <a:t>Appui stratégique au projet</a:t>
            </a:r>
          </a:p>
          <a:p>
            <a:pPr algn="just">
              <a:defRPr/>
            </a:pPr>
            <a:r>
              <a:rPr lang="fr-FR" sz="1200" dirty="0"/>
              <a:t>* est consulté par INRAE pour avis et décisions sur la démarche et pour des choix qui n’auront pas été tranchés en atelier</a:t>
            </a:r>
            <a:endParaRPr dirty="0"/>
          </a:p>
        </p:txBody>
      </p:sp>
      <p:sp>
        <p:nvSpPr>
          <p:cNvPr id="50" name="ZoneTexte 10"/>
          <p:cNvSpPr txBox="1"/>
          <p:nvPr/>
        </p:nvSpPr>
        <p:spPr bwMode="auto">
          <a:xfrm>
            <a:off x="6763026" y="4941168"/>
            <a:ext cx="2678420" cy="892552"/>
          </a:xfrm>
          <a:prstGeom prst="rect">
            <a:avLst/>
          </a:prstGeom>
          <a:solidFill>
            <a:schemeClr val="accent6">
              <a:lumMod val="40000"/>
              <a:lumOff val="60000"/>
            </a:schemeClr>
          </a:solidFill>
        </p:spPr>
        <p:txBody>
          <a:bodyPr wrap="square" rtlCol="0">
            <a:spAutoFit/>
          </a:bodyPr>
          <a:lstStyle/>
          <a:p>
            <a:pPr marL="285750" indent="-285750">
              <a:buFont typeface="Wingdings"/>
              <a:buChar char="Ø"/>
              <a:defRPr/>
            </a:pPr>
            <a:r>
              <a:rPr lang="fr-FR" sz="1400" b="1" dirty="0"/>
              <a:t>Pilotage opérationnel</a:t>
            </a:r>
            <a:endParaRPr dirty="0"/>
          </a:p>
          <a:p>
            <a:pPr>
              <a:defRPr/>
            </a:pPr>
            <a:r>
              <a:rPr lang="fr-FR" sz="1200" dirty="0"/>
              <a:t>*assurer la gestion technique et scientifique du projet</a:t>
            </a:r>
            <a:endParaRPr dirty="0"/>
          </a:p>
          <a:p>
            <a:pPr>
              <a:defRPr/>
            </a:pPr>
            <a:r>
              <a:rPr lang="fr-FR" sz="1200" dirty="0"/>
              <a:t>*livrables à produire pour TALANOA</a:t>
            </a:r>
          </a:p>
        </p:txBody>
      </p:sp>
      <p:sp>
        <p:nvSpPr>
          <p:cNvPr id="51" name="ZoneTexte 21"/>
          <p:cNvSpPr txBox="1"/>
          <p:nvPr/>
        </p:nvSpPr>
        <p:spPr bwMode="auto">
          <a:xfrm>
            <a:off x="6773254" y="5949280"/>
            <a:ext cx="2668192" cy="523220"/>
          </a:xfrm>
          <a:prstGeom prst="rect">
            <a:avLst/>
          </a:prstGeom>
          <a:solidFill>
            <a:schemeClr val="accent4">
              <a:lumMod val="60000"/>
              <a:lumOff val="40000"/>
              <a:alpha val="42000"/>
            </a:schemeClr>
          </a:solidFill>
        </p:spPr>
        <p:txBody>
          <a:bodyPr wrap="square" rtlCol="0" anchor="ctr">
            <a:spAutoFit/>
          </a:bodyPr>
          <a:lstStyle/>
          <a:p>
            <a:pPr marL="285750" indent="-285750">
              <a:buFont typeface="Wingdings"/>
              <a:buChar char="Ø"/>
              <a:defRPr/>
            </a:pPr>
            <a:r>
              <a:rPr lang="fr-FR" sz="1400" b="1" dirty="0"/>
              <a:t>Animation de la démarche</a:t>
            </a:r>
          </a:p>
        </p:txBody>
      </p:sp>
      <p:cxnSp>
        <p:nvCxnSpPr>
          <p:cNvPr id="52" name="Connecteur droit avec flèche 14"/>
          <p:cNvCxnSpPr>
            <a:cxnSpLocks/>
          </p:cNvCxnSpPr>
          <p:nvPr/>
        </p:nvCxnSpPr>
        <p:spPr bwMode="auto">
          <a:xfrm>
            <a:off x="6313251" y="2201580"/>
            <a:ext cx="424336" cy="0"/>
          </a:xfrm>
          <a:prstGeom prst="straightConnector1">
            <a:avLst/>
          </a:prstGeom>
          <a:ln w="28575">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55" name="ZoneTexte 6"/>
          <p:cNvSpPr txBox="1"/>
          <p:nvPr/>
        </p:nvSpPr>
        <p:spPr bwMode="auto">
          <a:xfrm>
            <a:off x="483530" y="1030455"/>
            <a:ext cx="5513326" cy="4048295"/>
          </a:xfrm>
          <a:prstGeom prst="rect">
            <a:avLst/>
          </a:prstGeom>
          <a:noFill/>
        </p:spPr>
        <p:txBody>
          <a:bodyPr wrap="square" numCol="2" rtlCol="0">
            <a:spAutoFit/>
          </a:bodyPr>
          <a:lstStyle/>
          <a:p>
            <a:pPr>
              <a:defRPr/>
            </a:pPr>
            <a:r>
              <a:rPr lang="fr-FR" b="1" dirty="0"/>
              <a:t>Collectivités</a:t>
            </a:r>
            <a:endParaRPr sz="1600" dirty="0"/>
          </a:p>
          <a:p>
            <a:pPr lvl="1">
              <a:buFont typeface="Wingdings"/>
              <a:buChar char="ü"/>
              <a:defRPr/>
            </a:pPr>
            <a:r>
              <a:rPr lang="fr-FR" sz="1100" dirty="0" err="1"/>
              <a:t>Inst</a:t>
            </a:r>
            <a:r>
              <a:rPr lang="fr-FR" sz="1100" dirty="0"/>
              <a:t>. des Eaux de la Montagne Noire</a:t>
            </a:r>
            <a:endParaRPr sz="1200" dirty="0"/>
          </a:p>
          <a:p>
            <a:pPr lvl="1">
              <a:buFont typeface="Wingdings"/>
              <a:buChar char="ü"/>
              <a:defRPr/>
            </a:pPr>
            <a:r>
              <a:rPr lang="fr-FR" sz="1100" dirty="0"/>
              <a:t>Grand Narbonne</a:t>
            </a:r>
            <a:endParaRPr sz="1200" dirty="0"/>
          </a:p>
          <a:p>
            <a:pPr lvl="1">
              <a:buFont typeface="Wingdings"/>
              <a:buChar char="ü"/>
              <a:defRPr/>
            </a:pPr>
            <a:r>
              <a:rPr lang="fr-FR" sz="1100" dirty="0"/>
              <a:t>Carcassonne</a:t>
            </a:r>
            <a:endParaRPr sz="1200" dirty="0"/>
          </a:p>
          <a:p>
            <a:pPr lvl="1">
              <a:buFont typeface="Wingdings"/>
              <a:buChar char="ü"/>
              <a:defRPr/>
            </a:pPr>
            <a:r>
              <a:rPr lang="fr-FR" sz="1100" dirty="0"/>
              <a:t>PNR Narbonnaise</a:t>
            </a:r>
            <a:endParaRPr sz="1200" dirty="0"/>
          </a:p>
          <a:p>
            <a:pPr lvl="1">
              <a:buFont typeface="Wingdings"/>
              <a:buChar char="ü"/>
              <a:defRPr/>
            </a:pPr>
            <a:r>
              <a:rPr lang="fr-FR" sz="1100" dirty="0"/>
              <a:t>PNR Haut Languedoc</a:t>
            </a:r>
            <a:endParaRPr sz="1200" dirty="0"/>
          </a:p>
          <a:p>
            <a:pPr>
              <a:defRPr/>
            </a:pPr>
            <a:r>
              <a:rPr lang="fr-FR" b="1" dirty="0"/>
              <a:t>Services de l’État, Agences, EPIC</a:t>
            </a:r>
            <a:endParaRPr sz="1600" dirty="0"/>
          </a:p>
          <a:p>
            <a:pPr lvl="1">
              <a:buFont typeface="Wingdings"/>
              <a:buChar char="ü"/>
              <a:defRPr/>
            </a:pPr>
            <a:r>
              <a:rPr lang="fr-FR" sz="1100" dirty="0"/>
              <a:t>Agence de l’eau (AERMC)</a:t>
            </a:r>
            <a:endParaRPr sz="1200" dirty="0"/>
          </a:p>
          <a:p>
            <a:pPr lvl="1">
              <a:buFont typeface="Wingdings"/>
              <a:buChar char="ü"/>
              <a:defRPr/>
            </a:pPr>
            <a:r>
              <a:rPr lang="fr-FR" sz="1100" dirty="0"/>
              <a:t>DRAAF, DREAL</a:t>
            </a:r>
            <a:endParaRPr sz="1200" dirty="0"/>
          </a:p>
          <a:p>
            <a:pPr lvl="1">
              <a:buFont typeface="Wingdings"/>
              <a:buChar char="ü"/>
              <a:defRPr/>
            </a:pPr>
            <a:r>
              <a:rPr lang="fr-FR" sz="1100" dirty="0"/>
              <a:t>Voie Navigable de France (VNF)</a:t>
            </a:r>
            <a:endParaRPr sz="1200" dirty="0"/>
          </a:p>
          <a:p>
            <a:pPr lvl="1">
              <a:buFont typeface="Wingdings"/>
              <a:buChar char="ü"/>
              <a:defRPr/>
            </a:pPr>
            <a:r>
              <a:rPr lang="fr-FR" sz="1100" dirty="0"/>
              <a:t>BRGM</a:t>
            </a:r>
            <a:endParaRPr sz="1200" dirty="0"/>
          </a:p>
          <a:p>
            <a:pPr lvl="1">
              <a:buFont typeface="Wingdings"/>
              <a:buChar char="ü"/>
              <a:defRPr/>
            </a:pPr>
            <a:r>
              <a:rPr lang="fr-FR" sz="1100" dirty="0"/>
              <a:t>SAFER</a:t>
            </a:r>
          </a:p>
          <a:p>
            <a:pPr lvl="1">
              <a:buFont typeface="Wingdings"/>
              <a:buChar char="ü"/>
              <a:defRPr/>
            </a:pPr>
            <a:r>
              <a:rPr lang="fr-FR" sz="1100" dirty="0"/>
              <a:t>ARB</a:t>
            </a:r>
            <a:endParaRPr sz="1200" dirty="0"/>
          </a:p>
          <a:p>
            <a:pPr>
              <a:defRPr/>
            </a:pPr>
            <a:r>
              <a:rPr lang="fr-FR" b="1" dirty="0"/>
              <a:t>Usagers de l’eau (autres qu’agriculteurs)</a:t>
            </a:r>
            <a:endParaRPr sz="1600" dirty="0"/>
          </a:p>
          <a:p>
            <a:pPr lvl="1">
              <a:buFont typeface="Wingdings"/>
              <a:buChar char="ü"/>
              <a:defRPr/>
            </a:pPr>
            <a:r>
              <a:rPr lang="fr-FR" sz="1100" dirty="0"/>
              <a:t>EDF</a:t>
            </a:r>
            <a:endParaRPr sz="1200" dirty="0"/>
          </a:p>
          <a:p>
            <a:pPr lvl="1">
              <a:buFont typeface="Wingdings"/>
              <a:buChar char="ü"/>
              <a:defRPr/>
            </a:pPr>
            <a:r>
              <a:rPr lang="fr-FR" sz="1100" dirty="0"/>
              <a:t>Sports d’eau vive</a:t>
            </a:r>
            <a:endParaRPr sz="1200" dirty="0"/>
          </a:p>
          <a:p>
            <a:pPr lvl="1">
              <a:buFont typeface="Wingdings"/>
              <a:buChar char="ü"/>
              <a:defRPr/>
            </a:pPr>
            <a:r>
              <a:rPr lang="fr-FR" sz="1100" dirty="0"/>
              <a:t>Fédération de pêche</a:t>
            </a:r>
            <a:endParaRPr sz="1200" dirty="0"/>
          </a:p>
          <a:p>
            <a:pPr lvl="1">
              <a:buFont typeface="Wingdings"/>
              <a:buChar char="ü"/>
              <a:defRPr/>
            </a:pPr>
            <a:r>
              <a:rPr lang="fr-FR" sz="1100" dirty="0"/>
              <a:t>ECCLA (écologie), Aude Clair, etc. </a:t>
            </a:r>
            <a:endParaRPr sz="1200" dirty="0"/>
          </a:p>
          <a:p>
            <a:pPr>
              <a:buFont typeface="Wingdings"/>
              <a:buChar char="ü"/>
              <a:defRPr/>
            </a:pPr>
            <a:r>
              <a:rPr lang="fr-FR" sz="1100" dirty="0"/>
              <a:t>Chaire Eau &amp; Agriculture de </a:t>
            </a:r>
            <a:r>
              <a:rPr lang="fr-FR" sz="1100" dirty="0" err="1"/>
              <a:t>SupAgro</a:t>
            </a:r>
            <a:endParaRPr lang="fr-FR" sz="1100" dirty="0"/>
          </a:p>
          <a:p>
            <a:pPr>
              <a:buFont typeface="Wingdings"/>
              <a:buChar char="ü"/>
              <a:defRPr/>
            </a:pPr>
            <a:r>
              <a:rPr lang="fr-FR" sz="1100" dirty="0"/>
              <a:t>BRL</a:t>
            </a:r>
          </a:p>
          <a:p>
            <a:pPr>
              <a:defRPr/>
            </a:pPr>
            <a:r>
              <a:rPr lang="fr-FR" b="1" dirty="0"/>
              <a:t>Agriculteurs &amp; représentants</a:t>
            </a:r>
            <a:endParaRPr sz="1600" dirty="0"/>
          </a:p>
          <a:p>
            <a:pPr lvl="1">
              <a:buFont typeface="Wingdings"/>
              <a:buChar char="ü"/>
              <a:defRPr/>
            </a:pPr>
            <a:r>
              <a:rPr lang="fr-FR" sz="1100" dirty="0"/>
              <a:t>Coopératives</a:t>
            </a:r>
            <a:endParaRPr sz="1200" dirty="0"/>
          </a:p>
          <a:p>
            <a:pPr lvl="1">
              <a:buFont typeface="Wingdings"/>
              <a:buChar char="ü"/>
              <a:defRPr/>
            </a:pPr>
            <a:r>
              <a:rPr lang="fr-FR" sz="1100" dirty="0"/>
              <a:t>Vignerons indépendants</a:t>
            </a:r>
            <a:endParaRPr sz="1200" dirty="0"/>
          </a:p>
          <a:p>
            <a:pPr lvl="1">
              <a:buFont typeface="Wingdings"/>
              <a:buChar char="ü"/>
              <a:defRPr/>
            </a:pPr>
            <a:r>
              <a:rPr lang="fr-FR" sz="1100" dirty="0"/>
              <a:t>Unions et Syndicat d’irrigants</a:t>
            </a:r>
            <a:endParaRPr sz="1200" dirty="0"/>
          </a:p>
          <a:p>
            <a:pPr lvl="1">
              <a:buFont typeface="Wingdings"/>
              <a:buChar char="ü"/>
              <a:defRPr/>
            </a:pPr>
            <a:r>
              <a:rPr lang="fr-FR" sz="1100" dirty="0"/>
              <a:t>Syndicats viticoles</a:t>
            </a:r>
            <a:endParaRPr sz="1200" dirty="0"/>
          </a:p>
          <a:p>
            <a:pPr lvl="1">
              <a:buFont typeface="Wingdings"/>
              <a:buChar char="ü"/>
              <a:defRPr/>
            </a:pPr>
            <a:r>
              <a:rPr lang="fr-FR" sz="1100" dirty="0"/>
              <a:t>Interprofessions</a:t>
            </a:r>
            <a:endParaRPr sz="1200" dirty="0"/>
          </a:p>
          <a:p>
            <a:pPr lvl="1">
              <a:buFont typeface="Wingdings"/>
              <a:buChar char="ü"/>
              <a:defRPr/>
            </a:pPr>
            <a:r>
              <a:rPr lang="fr-FR" sz="1100" dirty="0"/>
              <a:t>Associations (CDA, </a:t>
            </a:r>
            <a:r>
              <a:rPr lang="fr-FR" sz="1100" dirty="0" err="1"/>
              <a:t>BioCivam</a:t>
            </a:r>
            <a:r>
              <a:rPr lang="fr-FR" sz="1100" dirty="0"/>
              <a:t>, Maison Paysanne…)</a:t>
            </a:r>
            <a:endParaRPr sz="1200" dirty="0"/>
          </a:p>
          <a:p>
            <a:pPr>
              <a:defRPr/>
            </a:pPr>
            <a:r>
              <a:rPr lang="fr-FR" sz="1200" b="1" dirty="0"/>
              <a:t>Et bien d’autres </a:t>
            </a:r>
            <a:r>
              <a:rPr lang="fr-FR" sz="1200" dirty="0"/>
              <a:t>: BE, fournisseurs de solutions technologiques, banques, assurances, associations…</a:t>
            </a:r>
            <a:endParaRPr dirty="0"/>
          </a:p>
          <a:p>
            <a:pPr>
              <a:buFont typeface="Wingdings"/>
              <a:buChar char="ü"/>
              <a:defRPr/>
            </a:pPr>
            <a:endParaRPr lang="fr-FR" sz="1200" dirty="0"/>
          </a:p>
          <a:p>
            <a:pPr>
              <a:defRPr/>
            </a:pPr>
            <a:endParaRPr lang="fr-FR" sz="1200" dirty="0"/>
          </a:p>
          <a:p>
            <a:pPr>
              <a:buFont typeface="Wingdings"/>
              <a:buChar char="ü"/>
              <a:defRPr/>
            </a:pPr>
            <a:endParaRPr lang="fr-FR" sz="1200" dirty="0"/>
          </a:p>
        </p:txBody>
      </p:sp>
      <p:sp>
        <p:nvSpPr>
          <p:cNvPr id="56" name="ZoneTexte 27"/>
          <p:cNvSpPr txBox="1"/>
          <p:nvPr/>
        </p:nvSpPr>
        <p:spPr bwMode="auto">
          <a:xfrm>
            <a:off x="787343" y="745891"/>
            <a:ext cx="5117847" cy="307777"/>
          </a:xfrm>
          <a:prstGeom prst="rect">
            <a:avLst/>
          </a:prstGeom>
          <a:noFill/>
        </p:spPr>
        <p:txBody>
          <a:bodyPr wrap="square" rtlCol="0">
            <a:spAutoFit/>
          </a:bodyPr>
          <a:lstStyle/>
          <a:p>
            <a:pPr algn="ctr">
              <a:defRPr/>
            </a:pPr>
            <a:r>
              <a:rPr lang="fr-FR" sz="1400" b="1" dirty="0">
                <a:solidFill>
                  <a:schemeClr val="accent5"/>
                </a:solidFill>
              </a:rPr>
              <a:t>GROUPE DE TRAVAIL MULTI-ACTEURS </a:t>
            </a:r>
            <a:r>
              <a:rPr lang="fr-FR" sz="1400" dirty="0"/>
              <a:t>(évolutif)</a:t>
            </a:r>
            <a:endParaRPr lang="fr-FR" sz="1400" b="1" dirty="0">
              <a:solidFill>
                <a:schemeClr val="accent5"/>
              </a:solidFill>
            </a:endParaRPr>
          </a:p>
        </p:txBody>
      </p:sp>
      <p:sp>
        <p:nvSpPr>
          <p:cNvPr id="59" name="Rectangle : coins arrondis 58"/>
          <p:cNvSpPr/>
          <p:nvPr/>
        </p:nvSpPr>
        <p:spPr bwMode="auto">
          <a:xfrm>
            <a:off x="226142" y="719846"/>
            <a:ext cx="6087109" cy="5949514"/>
          </a:xfrm>
          <a:prstGeom prst="roundRect">
            <a:avLst>
              <a:gd name="adj" fmla="val 16667"/>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63" name="Rectangle 15"/>
          <p:cNvSpPr/>
          <p:nvPr/>
        </p:nvSpPr>
        <p:spPr bwMode="auto">
          <a:xfrm>
            <a:off x="2674201" y="4541549"/>
            <a:ext cx="1991032" cy="461665"/>
          </a:xfrm>
          <a:prstGeom prst="rect">
            <a:avLst/>
          </a:prstGeom>
        </p:spPr>
        <p:txBody>
          <a:bodyPr wrap="square">
            <a:spAutoFit/>
          </a:bodyPr>
          <a:lstStyle/>
          <a:p>
            <a:pPr>
              <a:defRPr/>
            </a:pPr>
            <a:r>
              <a:rPr lang="fr-FR" sz="1200" dirty="0">
                <a:solidFill>
                  <a:srgbClr val="000000"/>
                </a:solidFill>
              </a:rPr>
              <a:t> </a:t>
            </a:r>
            <a:endParaRPr dirty="0"/>
          </a:p>
          <a:p>
            <a:pPr>
              <a:buFont typeface="Wingdings"/>
              <a:buChar char="ü"/>
              <a:defRPr/>
            </a:pPr>
            <a:endParaRPr lang="fr-FR" sz="1200" dirty="0">
              <a:solidFill>
                <a:srgbClr val="000000"/>
              </a:solidFill>
            </a:endParaRPr>
          </a:p>
        </p:txBody>
      </p:sp>
      <p:cxnSp>
        <p:nvCxnSpPr>
          <p:cNvPr id="66" name="Connecteur droit avec flèche 23"/>
          <p:cNvCxnSpPr>
            <a:cxnSpLocks/>
            <a:stCxn id="65" idx="6"/>
            <a:endCxn id="51" idx="1"/>
          </p:cNvCxnSpPr>
          <p:nvPr/>
        </p:nvCxnSpPr>
        <p:spPr bwMode="auto">
          <a:xfrm>
            <a:off x="4645597" y="5607011"/>
            <a:ext cx="2127657" cy="603879"/>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7" name="Rectangle 15"/>
          <p:cNvSpPr/>
          <p:nvPr/>
        </p:nvSpPr>
        <p:spPr bwMode="auto">
          <a:xfrm>
            <a:off x="866084" y="5078751"/>
            <a:ext cx="960995" cy="461665"/>
          </a:xfrm>
          <a:prstGeom prst="rect">
            <a:avLst/>
          </a:prstGeom>
        </p:spPr>
        <p:txBody>
          <a:bodyPr wrap="square">
            <a:spAutoFit/>
          </a:bodyPr>
          <a:lstStyle/>
          <a:p>
            <a:pPr>
              <a:defRPr/>
            </a:pPr>
            <a:endParaRPr lang="fr-FR" sz="1200">
              <a:solidFill>
                <a:srgbClr val="000000"/>
              </a:solidFill>
            </a:endParaRPr>
          </a:p>
          <a:p>
            <a:pPr>
              <a:buFont typeface="Wingdings"/>
              <a:buChar char="ü"/>
              <a:defRPr/>
            </a:pPr>
            <a:endParaRPr lang="fr-FR" sz="1200">
              <a:solidFill>
                <a:srgbClr val="000000"/>
              </a:solidFill>
            </a:endParaRPr>
          </a:p>
        </p:txBody>
      </p:sp>
      <p:sp>
        <p:nvSpPr>
          <p:cNvPr id="68" name="ZoneTexte 67"/>
          <p:cNvSpPr txBox="1"/>
          <p:nvPr/>
        </p:nvSpPr>
        <p:spPr bwMode="auto">
          <a:xfrm>
            <a:off x="6935844" y="1531958"/>
            <a:ext cx="2138214" cy="369332"/>
          </a:xfrm>
          <a:prstGeom prst="rect">
            <a:avLst/>
          </a:prstGeom>
          <a:noFill/>
        </p:spPr>
        <p:txBody>
          <a:bodyPr wrap="none" rtlCol="0">
            <a:spAutoFit/>
          </a:bodyPr>
          <a:lstStyle/>
          <a:p>
            <a:pPr>
              <a:defRPr/>
            </a:pPr>
            <a:r>
              <a:rPr lang="fr-FR" b="1"/>
              <a:t>4 niveaux/instances</a:t>
            </a:r>
          </a:p>
        </p:txBody>
      </p:sp>
      <p:grpSp>
        <p:nvGrpSpPr>
          <p:cNvPr id="6" name="Groupe 5"/>
          <p:cNvGrpSpPr/>
          <p:nvPr/>
        </p:nvGrpSpPr>
        <p:grpSpPr>
          <a:xfrm>
            <a:off x="572453" y="5067549"/>
            <a:ext cx="6200801" cy="1512168"/>
            <a:chOff x="500402" y="4966993"/>
            <a:chExt cx="6200801" cy="1401869"/>
          </a:xfrm>
        </p:grpSpPr>
        <p:cxnSp>
          <p:nvCxnSpPr>
            <p:cNvPr id="54" name="Connecteur droit avec flèche 19"/>
            <p:cNvCxnSpPr>
              <a:cxnSpLocks/>
            </p:cNvCxnSpPr>
            <p:nvPr/>
          </p:nvCxnSpPr>
          <p:spPr bwMode="auto">
            <a:xfrm flipV="1">
              <a:off x="4680068" y="5264458"/>
              <a:ext cx="2021135" cy="5890"/>
            </a:xfrm>
            <a:prstGeom prst="straightConnector1">
              <a:avLst/>
            </a:prstGeom>
            <a:ln w="2857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1" name="Rectangle : coins arrondis 60"/>
            <p:cNvSpPr/>
            <p:nvPr/>
          </p:nvSpPr>
          <p:spPr bwMode="auto">
            <a:xfrm>
              <a:off x="500402" y="4966993"/>
              <a:ext cx="4164831" cy="1401869"/>
            </a:xfrm>
            <a:prstGeom prst="roundRect">
              <a:avLst>
                <a:gd name="adj" fmla="val 16667"/>
              </a:avLst>
            </a:prstGeom>
            <a:solidFill>
              <a:schemeClr val="accent6">
                <a:lumMod val="20000"/>
                <a:lumOff val="80000"/>
                <a:alpha val="48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b="1">
                <a:solidFill>
                  <a:schemeClr val="tx1"/>
                </a:solidFill>
              </a:endParaRPr>
            </a:p>
          </p:txBody>
        </p:sp>
        <p:sp>
          <p:nvSpPr>
            <p:cNvPr id="62" name="ZoneTexte 11"/>
            <p:cNvSpPr txBox="1"/>
            <p:nvPr/>
          </p:nvSpPr>
          <p:spPr bwMode="auto">
            <a:xfrm>
              <a:off x="685581" y="4966993"/>
              <a:ext cx="2173147" cy="523220"/>
            </a:xfrm>
            <a:prstGeom prst="rect">
              <a:avLst/>
            </a:prstGeom>
            <a:noFill/>
          </p:spPr>
          <p:txBody>
            <a:bodyPr wrap="square" rtlCol="0">
              <a:spAutoFit/>
            </a:bodyPr>
            <a:lstStyle/>
            <a:p>
              <a:pPr algn="ctr">
                <a:spcAft>
                  <a:spcPts val="600"/>
                </a:spcAft>
                <a:defRPr/>
              </a:pPr>
              <a:r>
                <a:rPr lang="fr-FR" sz="1400" b="1" dirty="0">
                  <a:solidFill>
                    <a:schemeClr val="accent6"/>
                  </a:solidFill>
                </a:rPr>
                <a:t>EQUIPE SCIENTIFIQUE &amp; TECHNIQUE</a:t>
              </a:r>
            </a:p>
          </p:txBody>
        </p:sp>
        <p:sp>
          <p:nvSpPr>
            <p:cNvPr id="69" name="ZoneTexte 68"/>
            <p:cNvSpPr txBox="1"/>
            <p:nvPr/>
          </p:nvSpPr>
          <p:spPr bwMode="auto">
            <a:xfrm>
              <a:off x="733058" y="5402057"/>
              <a:ext cx="3778766" cy="861774"/>
            </a:xfrm>
            <a:prstGeom prst="rect">
              <a:avLst/>
            </a:prstGeom>
            <a:noFill/>
          </p:spPr>
          <p:txBody>
            <a:bodyPr wrap="square" rtlCol="0">
              <a:spAutoFit/>
            </a:bodyPr>
            <a:lstStyle/>
            <a:p>
              <a:pPr>
                <a:defRPr/>
              </a:pPr>
              <a:r>
                <a:rPr lang="fr-FR" sz="1400" b="1" dirty="0">
                  <a:solidFill>
                    <a:schemeClr val="accent6">
                      <a:lumMod val="75000"/>
                    </a:schemeClr>
                  </a:solidFill>
                </a:rPr>
                <a:t>~ </a:t>
              </a:r>
              <a:r>
                <a:rPr lang="fr-FR" sz="1200" dirty="0">
                  <a:solidFill>
                    <a:schemeClr val="accent6">
                      <a:lumMod val="75000"/>
                    </a:schemeClr>
                  </a:solidFill>
                </a:rPr>
                <a:t>10 chercheurs INRAE associés, </a:t>
              </a:r>
              <a:endParaRPr dirty="0"/>
            </a:p>
            <a:p>
              <a:pPr>
                <a:defRPr/>
              </a:pPr>
              <a:r>
                <a:rPr lang="fr-FR" sz="1200" dirty="0">
                  <a:solidFill>
                    <a:schemeClr val="accent6">
                      <a:lumMod val="75000"/>
                    </a:schemeClr>
                  </a:solidFill>
                </a:rPr>
                <a:t>1 Chef de projet à temps pleins (Alexandre ALIX)</a:t>
              </a:r>
              <a:endParaRPr dirty="0"/>
            </a:p>
            <a:p>
              <a:pPr>
                <a:defRPr/>
              </a:pPr>
              <a:r>
                <a:rPr lang="fr-FR" sz="1200" dirty="0">
                  <a:solidFill>
                    <a:schemeClr val="accent6">
                      <a:lumMod val="75000"/>
                    </a:schemeClr>
                  </a:solidFill>
                </a:rPr>
                <a:t>1 Thèse en économie (Juliette Le Gallo)</a:t>
              </a:r>
            </a:p>
            <a:p>
              <a:pPr>
                <a:defRPr/>
              </a:pPr>
              <a:r>
                <a:rPr lang="fr-FR" sz="1200" dirty="0">
                  <a:solidFill>
                    <a:schemeClr val="accent6">
                      <a:lumMod val="75000"/>
                    </a:schemeClr>
                  </a:solidFill>
                </a:rPr>
                <a:t>Des stages de master/ingénieur à définir</a:t>
              </a:r>
            </a:p>
          </p:txBody>
        </p:sp>
      </p:grpSp>
      <p:sp>
        <p:nvSpPr>
          <p:cNvPr id="71" name="ZoneTexte 70"/>
          <p:cNvSpPr txBox="1"/>
          <p:nvPr/>
        </p:nvSpPr>
        <p:spPr bwMode="auto">
          <a:xfrm>
            <a:off x="6131422" y="724252"/>
            <a:ext cx="2570125" cy="584775"/>
          </a:xfrm>
          <a:prstGeom prst="rect">
            <a:avLst/>
          </a:prstGeom>
          <a:noFill/>
        </p:spPr>
        <p:txBody>
          <a:bodyPr wrap="square" rtlCol="0">
            <a:spAutoFit/>
          </a:bodyPr>
          <a:lstStyle/>
          <a:p>
            <a:pPr algn="ctr">
              <a:defRPr/>
            </a:pPr>
            <a:r>
              <a:rPr lang="fr-FR" sz="1600" b="1" dirty="0">
                <a:solidFill>
                  <a:srgbClr val="FF0000"/>
                </a:solidFill>
              </a:rPr>
              <a:t>&gt;200 acteurs identifiées</a:t>
            </a:r>
          </a:p>
          <a:p>
            <a:pPr>
              <a:defRPr/>
            </a:pPr>
            <a:endParaRPr lang="fr-FR" sz="1600" b="1" dirty="0">
              <a:solidFill>
                <a:schemeClr val="accent5">
                  <a:lumMod val="75000"/>
                </a:schemeClr>
              </a:solidFill>
            </a:endParaRPr>
          </a:p>
        </p:txBody>
      </p:sp>
      <p:grpSp>
        <p:nvGrpSpPr>
          <p:cNvPr id="8" name="Groupe 7"/>
          <p:cNvGrpSpPr/>
          <p:nvPr/>
        </p:nvGrpSpPr>
        <p:grpSpPr>
          <a:xfrm>
            <a:off x="3172967" y="3646160"/>
            <a:ext cx="3498992" cy="2353080"/>
            <a:chOff x="3207289" y="3092145"/>
            <a:chExt cx="3012300" cy="2425087"/>
          </a:xfrm>
        </p:grpSpPr>
        <p:sp>
          <p:nvSpPr>
            <p:cNvPr id="57" name="ZoneTexte 7"/>
            <p:cNvSpPr txBox="1"/>
            <p:nvPr/>
          </p:nvSpPr>
          <p:spPr bwMode="auto">
            <a:xfrm>
              <a:off x="3207289" y="3111509"/>
              <a:ext cx="3012300" cy="307777"/>
            </a:xfrm>
            <a:prstGeom prst="rect">
              <a:avLst/>
            </a:prstGeom>
            <a:noFill/>
          </p:spPr>
          <p:txBody>
            <a:bodyPr wrap="square" rtlCol="0">
              <a:spAutoFit/>
            </a:bodyPr>
            <a:lstStyle/>
            <a:p>
              <a:pPr algn="ctr">
                <a:spcAft>
                  <a:spcPts val="600"/>
                </a:spcAft>
                <a:defRPr/>
              </a:pPr>
              <a:r>
                <a:rPr lang="fr-FR" sz="1400" b="1" dirty="0">
                  <a:solidFill>
                    <a:schemeClr val="accent2"/>
                  </a:solidFill>
                </a:rPr>
                <a:t>COMITÉ DE PILOTAGE</a:t>
              </a:r>
              <a:endParaRPr dirty="0"/>
            </a:p>
          </p:txBody>
        </p:sp>
        <p:sp>
          <p:nvSpPr>
            <p:cNvPr id="58" name="Rectangle 15"/>
            <p:cNvSpPr/>
            <p:nvPr/>
          </p:nvSpPr>
          <p:spPr bwMode="auto">
            <a:xfrm>
              <a:off x="3550576" y="3356992"/>
              <a:ext cx="2257392" cy="1569660"/>
            </a:xfrm>
            <a:prstGeom prst="rect">
              <a:avLst/>
            </a:prstGeom>
          </p:spPr>
          <p:txBody>
            <a:bodyPr wrap="square">
              <a:spAutoFit/>
            </a:bodyPr>
            <a:lstStyle/>
            <a:p>
              <a:pPr>
                <a:buFont typeface="Wingdings"/>
                <a:buChar char="ü"/>
                <a:defRPr/>
              </a:pPr>
              <a:r>
                <a:rPr lang="fr-FR" sz="1200" b="1" dirty="0">
                  <a:solidFill>
                    <a:srgbClr val="000000"/>
                  </a:solidFill>
                </a:rPr>
                <a:t> SMMAR</a:t>
              </a:r>
              <a:endParaRPr dirty="0"/>
            </a:p>
            <a:p>
              <a:pPr>
                <a:buFont typeface="Wingdings"/>
                <a:buChar char="ü"/>
                <a:defRPr/>
              </a:pPr>
              <a:r>
                <a:rPr lang="fr-FR" sz="1200" b="1" dirty="0">
                  <a:solidFill>
                    <a:srgbClr val="000000"/>
                  </a:solidFill>
                </a:rPr>
                <a:t> DDT</a:t>
              </a:r>
              <a:endParaRPr dirty="0"/>
            </a:p>
            <a:p>
              <a:pPr>
                <a:buFont typeface="Wingdings"/>
                <a:buChar char="ü"/>
                <a:defRPr/>
              </a:pPr>
              <a:r>
                <a:rPr lang="fr-FR" sz="1200" b="1" dirty="0">
                  <a:solidFill>
                    <a:srgbClr val="000000"/>
                  </a:solidFill>
                </a:rPr>
                <a:t> Département de l’Aude</a:t>
              </a:r>
              <a:endParaRPr dirty="0"/>
            </a:p>
            <a:p>
              <a:pPr>
                <a:buFont typeface="Wingdings"/>
                <a:buChar char="ü"/>
                <a:defRPr/>
              </a:pPr>
              <a:r>
                <a:rPr lang="fr-FR" sz="1200" b="1" dirty="0">
                  <a:solidFill>
                    <a:srgbClr val="000000"/>
                  </a:solidFill>
                </a:rPr>
                <a:t> Union d’Asa de l’Est </a:t>
              </a:r>
              <a:r>
                <a:rPr lang="fr-FR" sz="1200" b="1" dirty="0" err="1">
                  <a:solidFill>
                    <a:srgbClr val="000000"/>
                  </a:solidFill>
                </a:rPr>
                <a:t>Aud</a:t>
              </a:r>
              <a:r>
                <a:rPr lang="fr-FR" sz="1200" b="1" dirty="0">
                  <a:solidFill>
                    <a:srgbClr val="000000"/>
                  </a:solidFill>
                </a:rPr>
                <a:t>.</a:t>
              </a:r>
              <a:endParaRPr dirty="0"/>
            </a:p>
            <a:p>
              <a:pPr>
                <a:buFont typeface="Wingdings"/>
                <a:buChar char="ü"/>
                <a:defRPr/>
              </a:pPr>
              <a:r>
                <a:rPr lang="fr-FR" sz="1200" b="1" dirty="0">
                  <a:solidFill>
                    <a:srgbClr val="000000"/>
                  </a:solidFill>
                </a:rPr>
                <a:t> </a:t>
              </a:r>
              <a:r>
                <a:rPr lang="fr-FR" sz="1200" b="1" dirty="0" err="1">
                  <a:solidFill>
                    <a:srgbClr val="000000"/>
                  </a:solidFill>
                </a:rPr>
                <a:t>Prestasa</a:t>
              </a:r>
              <a:r>
                <a:rPr lang="fr-FR" sz="1200" b="1" dirty="0">
                  <a:solidFill>
                    <a:srgbClr val="000000"/>
                  </a:solidFill>
                </a:rPr>
                <a:t> / Union d’Asa</a:t>
              </a:r>
              <a:endParaRPr dirty="0"/>
            </a:p>
            <a:p>
              <a:pPr>
                <a:buFont typeface="Wingdings"/>
                <a:buChar char="ü"/>
                <a:defRPr/>
              </a:pPr>
              <a:r>
                <a:rPr lang="fr-FR" sz="1200" b="1" dirty="0">
                  <a:solidFill>
                    <a:srgbClr val="000000"/>
                  </a:solidFill>
                </a:rPr>
                <a:t> Chambre d’Agriculture</a:t>
              </a:r>
              <a:endParaRPr dirty="0"/>
            </a:p>
            <a:p>
              <a:pPr>
                <a:buFont typeface="Wingdings"/>
                <a:buChar char="ü"/>
                <a:defRPr/>
              </a:pPr>
              <a:r>
                <a:rPr lang="fr-FR" sz="1200" b="1" dirty="0">
                  <a:solidFill>
                    <a:srgbClr val="000000"/>
                  </a:solidFill>
                </a:rPr>
                <a:t> PNRNM</a:t>
              </a:r>
              <a:endParaRPr dirty="0"/>
            </a:p>
            <a:p>
              <a:pPr>
                <a:buFont typeface="Wingdings"/>
                <a:buChar char="ü"/>
                <a:defRPr/>
              </a:pPr>
              <a:r>
                <a:rPr lang="fr-FR" sz="1200" b="1" dirty="0">
                  <a:solidFill>
                    <a:srgbClr val="000000"/>
                  </a:solidFill>
                </a:rPr>
                <a:t> Agence de l’eau RMC</a:t>
              </a:r>
            </a:p>
          </p:txBody>
        </p:sp>
        <p:sp>
          <p:nvSpPr>
            <p:cNvPr id="60" name="Rectangle : coins arrondis 59"/>
            <p:cNvSpPr/>
            <p:nvPr/>
          </p:nvSpPr>
          <p:spPr bwMode="auto">
            <a:xfrm>
              <a:off x="3450454" y="3092145"/>
              <a:ext cx="2429521" cy="2269496"/>
            </a:xfrm>
            <a:prstGeom prst="roundRect">
              <a:avLst>
                <a:gd name="adj" fmla="val 16667"/>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nvGrpSpPr>
            <p:cNvPr id="7" name="Groupe 6"/>
            <p:cNvGrpSpPr/>
            <p:nvPr/>
          </p:nvGrpSpPr>
          <p:grpSpPr>
            <a:xfrm>
              <a:off x="3371384" y="4868044"/>
              <a:ext cx="1506733" cy="649188"/>
              <a:chOff x="3371384" y="5003936"/>
              <a:chExt cx="1506733" cy="649188"/>
            </a:xfrm>
          </p:grpSpPr>
          <p:sp>
            <p:nvSpPr>
              <p:cNvPr id="64" name="Rectangle 15"/>
              <p:cNvSpPr/>
              <p:nvPr/>
            </p:nvSpPr>
            <p:spPr bwMode="auto">
              <a:xfrm>
                <a:off x="3371384" y="5003936"/>
                <a:ext cx="1506733" cy="649188"/>
              </a:xfrm>
              <a:prstGeom prst="ellipse">
                <a:avLst/>
              </a:prstGeom>
            </p:spPr>
            <p:txBody>
              <a:bodyPr wrap="square">
                <a:spAutoFit/>
              </a:bodyPr>
              <a:lstStyle/>
              <a:p>
                <a:pPr>
                  <a:buFont typeface="Wingdings"/>
                  <a:buChar char="ü"/>
                  <a:defRPr/>
                </a:pPr>
                <a:r>
                  <a:rPr lang="fr-FR" sz="1200" b="1" dirty="0"/>
                  <a:t> INRAE</a:t>
                </a:r>
              </a:p>
              <a:p>
                <a:pPr>
                  <a:buFont typeface="Wingdings"/>
                  <a:buChar char="ü"/>
                  <a:defRPr/>
                </a:pPr>
                <a:endParaRPr lang="fr-FR" sz="1200" dirty="0">
                  <a:solidFill>
                    <a:srgbClr val="000000"/>
                  </a:solidFill>
                </a:endParaRPr>
              </a:p>
            </p:txBody>
          </p:sp>
          <p:sp>
            <p:nvSpPr>
              <p:cNvPr id="65" name="Ellipse 64"/>
              <p:cNvSpPr/>
              <p:nvPr/>
            </p:nvSpPr>
            <p:spPr bwMode="auto">
              <a:xfrm>
                <a:off x="3540306" y="5055148"/>
                <a:ext cx="934778" cy="38749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5" name="Rectangle à coins arrondis 4"/>
            <p:cNvSpPr/>
            <p:nvPr/>
          </p:nvSpPr>
          <p:spPr bwMode="auto">
            <a:xfrm>
              <a:off x="3575720" y="3371545"/>
              <a:ext cx="996775" cy="201471"/>
            </a:xfrm>
            <a:prstGeom prst="roundRect">
              <a:avLst>
                <a:gd name="adj"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cxnSp>
        <p:nvCxnSpPr>
          <p:cNvPr id="31" name="Connecteur droit avec flèche 17"/>
          <p:cNvCxnSpPr>
            <a:cxnSpLocks/>
            <a:endCxn id="33" idx="1"/>
          </p:cNvCxnSpPr>
          <p:nvPr/>
        </p:nvCxnSpPr>
        <p:spPr bwMode="auto">
          <a:xfrm flipV="1">
            <a:off x="4758747" y="3358733"/>
            <a:ext cx="5202376" cy="638597"/>
          </a:xfrm>
          <a:prstGeom prst="straightConnector1">
            <a:avLst/>
          </a:prstGeom>
          <a:ln w="28575">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9"/>
          <p:cNvSpPr txBox="1"/>
          <p:nvPr/>
        </p:nvSpPr>
        <p:spPr bwMode="auto">
          <a:xfrm>
            <a:off x="9961123" y="2712402"/>
            <a:ext cx="2159541" cy="1292662"/>
          </a:xfrm>
          <a:prstGeom prst="rect">
            <a:avLst/>
          </a:prstGeom>
          <a:solidFill>
            <a:schemeClr val="accent3">
              <a:lumMod val="40000"/>
              <a:lumOff val="60000"/>
            </a:schemeClr>
          </a:solidFill>
        </p:spPr>
        <p:txBody>
          <a:bodyPr wrap="square" rtlCol="0">
            <a:spAutoFit/>
          </a:bodyPr>
          <a:lstStyle/>
          <a:p>
            <a:pPr marL="285750" indent="-285750">
              <a:buFont typeface="Wingdings"/>
              <a:buChar char="Ø"/>
              <a:defRPr/>
            </a:pPr>
            <a:r>
              <a:rPr lang="fr-FR" sz="1400" u="sng" dirty="0"/>
              <a:t>Rapporteur du groupe d’acteurs dans le projet européen</a:t>
            </a:r>
            <a:endParaRPr dirty="0"/>
          </a:p>
          <a:p>
            <a:pPr>
              <a:defRPr/>
            </a:pPr>
            <a:r>
              <a:rPr lang="fr-FR" sz="1100" dirty="0"/>
              <a:t>Participera aux 2 ateliers</a:t>
            </a:r>
          </a:p>
          <a:p>
            <a:pPr>
              <a:defRPr/>
            </a:pPr>
            <a:r>
              <a:rPr lang="fr-FR" sz="1100" dirty="0"/>
              <a:t>internationaux du projet</a:t>
            </a:r>
            <a:endParaRPr dirty="0"/>
          </a:p>
        </p:txBody>
      </p:sp>
      <p:pic>
        <p:nvPicPr>
          <p:cNvPr id="35" name="Image 34"/>
          <p:cNvPicPr>
            <a:picLocks noChangeAspect="1"/>
          </p:cNvPicPr>
          <p:nvPr/>
        </p:nvPicPr>
        <p:blipFill>
          <a:blip r:embed="rId3"/>
          <a:stretch/>
        </p:blipFill>
        <p:spPr bwMode="auto">
          <a:xfrm>
            <a:off x="9889787" y="3585092"/>
            <a:ext cx="2096310" cy="2139990"/>
          </a:xfrm>
          <a:prstGeom prst="rect">
            <a:avLst/>
          </a:prstGeom>
        </p:spPr>
      </p:pic>
      <p:sp>
        <p:nvSpPr>
          <p:cNvPr id="39" name="ZoneTexte 9"/>
          <p:cNvSpPr txBox="1"/>
          <p:nvPr/>
        </p:nvSpPr>
        <p:spPr bwMode="auto">
          <a:xfrm>
            <a:off x="9961122" y="5335713"/>
            <a:ext cx="2159541" cy="892552"/>
          </a:xfrm>
          <a:prstGeom prst="rect">
            <a:avLst/>
          </a:prstGeom>
          <a:solidFill>
            <a:schemeClr val="accent3">
              <a:lumMod val="40000"/>
              <a:lumOff val="60000"/>
            </a:schemeClr>
          </a:solidFill>
        </p:spPr>
        <p:txBody>
          <a:bodyPr wrap="square" rtlCol="0">
            <a:spAutoFit/>
          </a:bodyPr>
          <a:lstStyle/>
          <a:p>
            <a:pPr marL="285750" indent="-285750">
              <a:buFont typeface="Wingdings"/>
              <a:buChar char="Ø"/>
              <a:defRPr/>
            </a:pPr>
            <a:r>
              <a:rPr lang="fr-FR" sz="1400"/>
              <a:t>High Level Experts Advisory Board</a:t>
            </a:r>
          </a:p>
          <a:p>
            <a:pPr>
              <a:defRPr/>
            </a:pPr>
            <a:r>
              <a:rPr lang="fr-FR" sz="1200"/>
              <a:t>1 expert du BRGM et autres internationaux</a:t>
            </a:r>
            <a:endParaRPr lang="fr-FR" sz="1050"/>
          </a:p>
        </p:txBody>
      </p:sp>
      <p:sp>
        <p:nvSpPr>
          <p:cNvPr id="12" name="Double flèche verticale 11"/>
          <p:cNvSpPr/>
          <p:nvPr/>
        </p:nvSpPr>
        <p:spPr bwMode="auto">
          <a:xfrm>
            <a:off x="10937942" y="4170870"/>
            <a:ext cx="268322" cy="319776"/>
          </a:xfrm>
          <a:prstGeom prst="upDownArrow">
            <a:avLst>
              <a:gd name="adj1" fmla="val 50000"/>
              <a:gd name="adj2" fmla="val 35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2" name="Double flèche verticale 41"/>
          <p:cNvSpPr/>
          <p:nvPr/>
        </p:nvSpPr>
        <p:spPr bwMode="auto">
          <a:xfrm>
            <a:off x="10937942" y="4914358"/>
            <a:ext cx="268322" cy="319776"/>
          </a:xfrm>
          <a:prstGeom prst="upDownArrow">
            <a:avLst>
              <a:gd name="adj1" fmla="val 50000"/>
              <a:gd name="adj2" fmla="val 35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Ellipse 1"/>
          <p:cNvSpPr/>
          <p:nvPr/>
        </p:nvSpPr>
        <p:spPr>
          <a:xfrm>
            <a:off x="9696651" y="838341"/>
            <a:ext cx="2495349" cy="155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Un site internet </a:t>
            </a:r>
            <a:br>
              <a:rPr lang="fr-FR" i="1" dirty="0"/>
            </a:br>
            <a:r>
              <a:rPr lang="fr-FR" i="1" dirty="0"/>
              <a:t>&amp; un groupe Facebook pour garder le contact</a:t>
            </a:r>
          </a:p>
        </p:txBody>
      </p:sp>
      <p:cxnSp>
        <p:nvCxnSpPr>
          <p:cNvPr id="53" name="Connecteur droit avec flèche 17"/>
          <p:cNvCxnSpPr>
            <a:cxnSpLocks/>
          </p:cNvCxnSpPr>
          <p:nvPr/>
        </p:nvCxnSpPr>
        <p:spPr bwMode="auto">
          <a:xfrm>
            <a:off x="5983194" y="4005064"/>
            <a:ext cx="790060" cy="0"/>
          </a:xfrm>
          <a:prstGeom prst="straightConnector1">
            <a:avLst/>
          </a:prstGeom>
          <a:ln w="28575">
            <a:solidFill>
              <a:schemeClr val="accent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79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8" name="Google Shape;101;p4"/>
          <p:cNvSpPr/>
          <p:nvPr/>
        </p:nvSpPr>
        <p:spPr bwMode="auto">
          <a:xfrm>
            <a:off x="7250049" y="931899"/>
            <a:ext cx="2456755" cy="5116634"/>
          </a:xfrm>
          <a:prstGeom prst="rect">
            <a:avLst/>
          </a:prstGeom>
          <a:solidFill>
            <a:srgbClr val="F7CAAC"/>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grpSp>
        <p:nvGrpSpPr>
          <p:cNvPr id="94" name="Google Shape;94;p4"/>
          <p:cNvGrpSpPr/>
          <p:nvPr/>
        </p:nvGrpSpPr>
        <p:grpSpPr bwMode="auto">
          <a:xfrm>
            <a:off x="-33233" y="939762"/>
            <a:ext cx="12203049" cy="5116698"/>
            <a:chOff x="0" y="931899"/>
            <a:chExt cx="12203049" cy="5116698"/>
          </a:xfrm>
        </p:grpSpPr>
        <p:sp>
          <p:nvSpPr>
            <p:cNvPr id="95" name="Google Shape;95;p4"/>
            <p:cNvSpPr/>
            <p:nvPr/>
          </p:nvSpPr>
          <p:spPr bwMode="auto">
            <a:xfrm>
              <a:off x="5592925" y="931963"/>
              <a:ext cx="1677326" cy="511657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grpSp>
          <p:nvGrpSpPr>
            <p:cNvPr id="96" name="Google Shape;96;p4"/>
            <p:cNvGrpSpPr/>
            <p:nvPr/>
          </p:nvGrpSpPr>
          <p:grpSpPr bwMode="auto">
            <a:xfrm>
              <a:off x="0" y="931899"/>
              <a:ext cx="12203049" cy="5116698"/>
              <a:chOff x="0" y="1455617"/>
              <a:chExt cx="12203049" cy="5116698"/>
            </a:xfrm>
          </p:grpSpPr>
          <p:sp>
            <p:nvSpPr>
              <p:cNvPr id="97" name="Google Shape;97;p4"/>
              <p:cNvSpPr/>
              <p:nvPr/>
            </p:nvSpPr>
            <p:spPr bwMode="auto">
              <a:xfrm>
                <a:off x="0" y="1455681"/>
                <a:ext cx="1773594" cy="5116570"/>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sp>
            <p:nvSpPr>
              <p:cNvPr id="98" name="Google Shape;98;p4"/>
              <p:cNvSpPr/>
              <p:nvPr/>
            </p:nvSpPr>
            <p:spPr bwMode="auto">
              <a:xfrm>
                <a:off x="4474912" y="1455681"/>
                <a:ext cx="2774874" cy="5116570"/>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sp>
            <p:nvSpPr>
              <p:cNvPr id="99" name="Google Shape;99;p4"/>
              <p:cNvSpPr/>
              <p:nvPr/>
            </p:nvSpPr>
            <p:spPr bwMode="auto">
              <a:xfrm>
                <a:off x="1716646" y="1455744"/>
                <a:ext cx="2755191" cy="5116571"/>
              </a:xfrm>
              <a:prstGeom prst="rect">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sp>
            <p:nvSpPr>
              <p:cNvPr id="100" name="Google Shape;100;p4"/>
              <p:cNvSpPr/>
              <p:nvPr/>
            </p:nvSpPr>
            <p:spPr bwMode="auto">
              <a:xfrm>
                <a:off x="9705917" y="1455617"/>
                <a:ext cx="2497132" cy="5116634"/>
              </a:xfrm>
              <a:prstGeom prst="rect">
                <a:avLst/>
              </a:prstGeom>
              <a:solidFill>
                <a:srgbClr val="F4B081"/>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sp>
            <p:nvSpPr>
              <p:cNvPr id="101" name="Google Shape;101;p4"/>
              <p:cNvSpPr/>
              <p:nvPr/>
            </p:nvSpPr>
            <p:spPr bwMode="auto">
              <a:xfrm>
                <a:off x="7258108" y="1455617"/>
                <a:ext cx="1536524" cy="5116634"/>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grpSp>
      </p:grpSp>
      <p:cxnSp>
        <p:nvCxnSpPr>
          <p:cNvPr id="102" name="Google Shape;102;p4"/>
          <p:cNvCxnSpPr>
            <a:cxnSpLocks/>
          </p:cNvCxnSpPr>
          <p:nvPr/>
        </p:nvCxnSpPr>
        <p:spPr bwMode="auto">
          <a:xfrm rot="10800000" flipH="1">
            <a:off x="565713" y="3678889"/>
            <a:ext cx="0" cy="897267"/>
          </a:xfrm>
          <a:prstGeom prst="straightConnector1">
            <a:avLst/>
          </a:prstGeom>
          <a:noFill/>
          <a:ln w="25400" cap="flat" cmpd="sng">
            <a:solidFill>
              <a:srgbClr val="000000"/>
            </a:solidFill>
            <a:prstDash val="dash"/>
            <a:round/>
            <a:headEnd type="diamond" w="med" len="med"/>
            <a:tailEnd type="diamond" w="med" len="med"/>
          </a:ln>
        </p:spPr>
      </p:cxnSp>
      <p:sp>
        <p:nvSpPr>
          <p:cNvPr id="103" name="Google Shape;103;p4"/>
          <p:cNvSpPr txBox="1"/>
          <p:nvPr/>
        </p:nvSpPr>
        <p:spPr bwMode="auto">
          <a:xfrm>
            <a:off x="-37474" y="1876264"/>
            <a:ext cx="1678536" cy="646290"/>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r>
              <a:rPr lang="fr-FR" sz="1800" b="0" i="0" u="none" strike="noStrike" cap="none">
                <a:solidFill>
                  <a:srgbClr val="C55A11"/>
                </a:solidFill>
                <a:latin typeface="Calibri"/>
                <a:ea typeface="Calibri"/>
                <a:cs typeface="Calibri"/>
              </a:rPr>
              <a:t>Début du </a:t>
            </a:r>
            <a:br>
              <a:rPr lang="fr-FR" sz="1800" b="0" i="0" u="none" strike="noStrike" cap="none">
                <a:solidFill>
                  <a:srgbClr val="C55A11"/>
                </a:solidFill>
                <a:latin typeface="Calibri"/>
                <a:ea typeface="Calibri"/>
                <a:cs typeface="Calibri"/>
              </a:rPr>
            </a:br>
            <a:r>
              <a:rPr lang="fr-FR" sz="1800" b="0" i="0" u="none" strike="noStrike" cap="none">
                <a:solidFill>
                  <a:srgbClr val="C55A11"/>
                </a:solidFill>
                <a:latin typeface="Calibri"/>
                <a:ea typeface="Calibri"/>
                <a:cs typeface="Calibri"/>
              </a:rPr>
              <a:t>projet</a:t>
            </a:r>
            <a:endParaRPr sz="1800" b="0" i="0" u="none" strike="noStrike" cap="none">
              <a:solidFill>
                <a:srgbClr val="C55A11"/>
              </a:solidFill>
              <a:latin typeface="Calibri"/>
              <a:ea typeface="Calibri"/>
              <a:cs typeface="Calibri"/>
            </a:endParaRPr>
          </a:p>
        </p:txBody>
      </p:sp>
      <p:sp>
        <p:nvSpPr>
          <p:cNvPr id="104" name="Google Shape;104;p4"/>
          <p:cNvSpPr txBox="1"/>
          <p:nvPr/>
        </p:nvSpPr>
        <p:spPr bwMode="auto">
          <a:xfrm>
            <a:off x="15514" y="4568943"/>
            <a:ext cx="1299074" cy="584735"/>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r>
              <a:rPr lang="fr-FR" sz="1600" b="0" i="0" u="none" strike="noStrike" cap="none">
                <a:solidFill>
                  <a:schemeClr val="dk1"/>
                </a:solidFill>
                <a:latin typeface="Calibri"/>
                <a:ea typeface="Calibri"/>
                <a:cs typeface="Calibri"/>
              </a:rPr>
              <a:t>Entretiens bilatéraux</a:t>
            </a:r>
            <a:endParaRPr sz="1600" b="0" i="0" u="none" strike="noStrike" cap="none">
              <a:solidFill>
                <a:schemeClr val="dk1"/>
              </a:solidFill>
              <a:latin typeface="Calibri"/>
              <a:ea typeface="Calibri"/>
              <a:cs typeface="Calibri"/>
            </a:endParaRPr>
          </a:p>
        </p:txBody>
      </p:sp>
      <p:pic>
        <p:nvPicPr>
          <p:cNvPr id="105" name="Google Shape;105;p4" descr="noun_1333621_cc"/>
          <p:cNvPicPr/>
          <p:nvPr/>
        </p:nvPicPr>
        <p:blipFill>
          <a:blip r:embed="rId3">
            <a:alphaModFix/>
          </a:blip>
          <a:stretch/>
        </p:blipFill>
        <p:spPr bwMode="auto">
          <a:xfrm>
            <a:off x="2126202" y="1165903"/>
            <a:ext cx="711911" cy="621350"/>
          </a:xfrm>
          <a:prstGeom prst="rect">
            <a:avLst/>
          </a:prstGeom>
          <a:noFill/>
          <a:ln>
            <a:noFill/>
          </a:ln>
        </p:spPr>
      </p:pic>
      <p:cxnSp>
        <p:nvCxnSpPr>
          <p:cNvPr id="106" name="Google Shape;106;p4"/>
          <p:cNvCxnSpPr>
            <a:cxnSpLocks/>
          </p:cNvCxnSpPr>
          <p:nvPr/>
        </p:nvCxnSpPr>
        <p:spPr bwMode="auto">
          <a:xfrm rot="10800000">
            <a:off x="2115403" y="2442163"/>
            <a:ext cx="0" cy="921932"/>
          </a:xfrm>
          <a:prstGeom prst="straightConnector1">
            <a:avLst/>
          </a:prstGeom>
          <a:noFill/>
          <a:ln w="25400" cap="flat" cmpd="sng">
            <a:solidFill>
              <a:srgbClr val="000000"/>
            </a:solidFill>
            <a:prstDash val="dash"/>
            <a:round/>
            <a:headEnd type="diamond" w="med" len="med"/>
            <a:tailEnd type="diamond" w="med" len="med"/>
          </a:ln>
        </p:spPr>
      </p:cxnSp>
      <p:sp>
        <p:nvSpPr>
          <p:cNvPr id="107" name="Google Shape;107;p4"/>
          <p:cNvSpPr txBox="1"/>
          <p:nvPr/>
        </p:nvSpPr>
        <p:spPr bwMode="auto">
          <a:xfrm>
            <a:off x="1716162" y="1839489"/>
            <a:ext cx="2433154" cy="646290"/>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800">
                <a:solidFill>
                  <a:schemeClr val="dk1"/>
                </a:solidFill>
                <a:latin typeface="Calibri"/>
                <a:ea typeface="Calibri"/>
                <a:cs typeface="Calibri"/>
              </a:rPr>
              <a:t>Réunion de lancement</a:t>
            </a:r>
            <a:br>
              <a:rPr lang="fr-FR" sz="1800" b="0" i="0" u="none" strike="noStrike" cap="none">
                <a:solidFill>
                  <a:schemeClr val="dk1"/>
                </a:solidFill>
                <a:latin typeface="Calibri"/>
                <a:ea typeface="Calibri"/>
                <a:cs typeface="Calibri"/>
              </a:rPr>
            </a:br>
            <a:r>
              <a:rPr lang="fr-FR" sz="1800" b="0" i="0" u="none" strike="noStrike" cap="none">
                <a:solidFill>
                  <a:schemeClr val="dk1"/>
                </a:solidFill>
                <a:latin typeface="Calibri"/>
                <a:ea typeface="Calibri"/>
                <a:cs typeface="Calibri"/>
              </a:rPr>
              <a:t>&amp; 1</a:t>
            </a:r>
            <a:r>
              <a:rPr lang="fr-FR" sz="1800" baseline="30000">
                <a:solidFill>
                  <a:schemeClr val="dk1"/>
                </a:solidFill>
                <a:latin typeface="Calibri"/>
                <a:ea typeface="Calibri"/>
                <a:cs typeface="Calibri"/>
              </a:rPr>
              <a:t>er</a:t>
            </a:r>
            <a:r>
              <a:rPr lang="fr-FR" sz="1800" b="0" i="0" u="none" strike="noStrike" cap="none">
                <a:solidFill>
                  <a:schemeClr val="dk1"/>
                </a:solidFill>
                <a:latin typeface="Calibri"/>
                <a:ea typeface="Calibri"/>
                <a:cs typeface="Calibri"/>
              </a:rPr>
              <a:t> atelier</a:t>
            </a:r>
            <a:endParaRPr sz="1800" b="0" i="0" u="none" strike="noStrike" cap="none">
              <a:solidFill>
                <a:schemeClr val="dk1"/>
              </a:solidFill>
              <a:latin typeface="Calibri"/>
              <a:ea typeface="Calibri"/>
              <a:cs typeface="Calibri"/>
            </a:endParaRPr>
          </a:p>
        </p:txBody>
      </p:sp>
      <p:sp>
        <p:nvSpPr>
          <p:cNvPr id="108" name="Google Shape;108;p4"/>
          <p:cNvSpPr txBox="1"/>
          <p:nvPr/>
        </p:nvSpPr>
        <p:spPr bwMode="auto">
          <a:xfrm>
            <a:off x="2101911" y="2552145"/>
            <a:ext cx="2467022" cy="738623"/>
          </a:xfrm>
          <a:prstGeom prst="rect">
            <a:avLst/>
          </a:prstGeom>
          <a:noFill/>
          <a:ln>
            <a:noFill/>
          </a:ln>
        </p:spPr>
        <p:txBody>
          <a:bodyPr spcFirstLastPara="1" wrap="square" lIns="91425" tIns="45700" rIns="91425" bIns="45700" anchor="t" anchorCtr="0">
            <a:spAutoFit/>
          </a:bodyPr>
          <a:lstStyle/>
          <a:p>
            <a:pPr marL="108000" lvl="0" indent="-108000">
              <a:buClr>
                <a:srgbClr val="7F7F7F"/>
              </a:buClr>
              <a:buSzPts val="1050"/>
              <a:buFont typeface="Arial"/>
              <a:buChar char="•"/>
              <a:defRPr/>
            </a:pPr>
            <a:r>
              <a:rPr lang="fr-FR" sz="1050">
                <a:solidFill>
                  <a:srgbClr val="7F7F7F"/>
                </a:solidFill>
                <a:latin typeface="Calibri"/>
                <a:ea typeface="Calibri"/>
                <a:cs typeface="Calibri"/>
              </a:rPr>
              <a:t>Présenter l'approche</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Echanger sur l'état des connaissances</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Esquisser les facteurs de changement</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Recueillir les attentes/enjeux</a:t>
            </a:r>
            <a:endParaRPr sz="1050" b="0" i="0" u="none" strike="noStrike" cap="none">
              <a:solidFill>
                <a:srgbClr val="7F7F7F"/>
              </a:solidFill>
              <a:latin typeface="Calibri"/>
              <a:ea typeface="Calibri"/>
              <a:cs typeface="Calibri"/>
            </a:endParaRPr>
          </a:p>
        </p:txBody>
      </p:sp>
      <p:cxnSp>
        <p:nvCxnSpPr>
          <p:cNvPr id="109" name="Google Shape;109;p4"/>
          <p:cNvCxnSpPr>
            <a:cxnSpLocks/>
          </p:cNvCxnSpPr>
          <p:nvPr/>
        </p:nvCxnSpPr>
        <p:spPr bwMode="auto">
          <a:xfrm rot="10800000">
            <a:off x="43515" y="2552704"/>
            <a:ext cx="0" cy="812452"/>
          </a:xfrm>
          <a:prstGeom prst="straightConnector1">
            <a:avLst/>
          </a:prstGeom>
          <a:noFill/>
          <a:ln w="25400" cap="flat" cmpd="sng">
            <a:solidFill>
              <a:srgbClr val="C55A11"/>
            </a:solidFill>
            <a:prstDash val="dash"/>
            <a:round/>
            <a:headEnd type="diamond" w="med" len="med"/>
            <a:tailEnd type="diamond" w="med" len="med"/>
          </a:ln>
        </p:spPr>
      </p:cxnSp>
      <p:sp>
        <p:nvSpPr>
          <p:cNvPr id="110" name="Google Shape;110;p4"/>
          <p:cNvSpPr txBox="1"/>
          <p:nvPr/>
        </p:nvSpPr>
        <p:spPr bwMode="auto">
          <a:xfrm>
            <a:off x="2576508" y="4372913"/>
            <a:ext cx="1584869" cy="338514"/>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Clr>
                <a:srgbClr val="000000"/>
              </a:buClr>
              <a:buSzPts val="1800"/>
              <a:buFont typeface="Arial"/>
              <a:buNone/>
              <a:defRPr/>
            </a:pPr>
            <a:r>
              <a:rPr lang="fr-FR" sz="1600" b="0" i="0" u="none" strike="noStrike" cap="none">
                <a:solidFill>
                  <a:schemeClr val="dk1"/>
                </a:solidFill>
                <a:latin typeface="Calibri"/>
                <a:ea typeface="Calibri"/>
                <a:cs typeface="Calibri"/>
              </a:rPr>
              <a:t>COPIL 1</a:t>
            </a:r>
            <a:endParaRPr sz="1600" b="0" i="0" u="none" strike="noStrike" cap="none">
              <a:solidFill>
                <a:schemeClr val="dk1"/>
              </a:solidFill>
              <a:latin typeface="Calibri"/>
              <a:ea typeface="Calibri"/>
              <a:cs typeface="Calibri"/>
            </a:endParaRPr>
          </a:p>
        </p:txBody>
      </p:sp>
      <p:pic>
        <p:nvPicPr>
          <p:cNvPr id="111" name="Google Shape;111;p4" descr="noun_1333621_cc"/>
          <p:cNvPicPr/>
          <p:nvPr/>
        </p:nvPicPr>
        <p:blipFill>
          <a:blip r:embed="rId3">
            <a:alphaModFix/>
          </a:blip>
          <a:stretch/>
        </p:blipFill>
        <p:spPr bwMode="auto">
          <a:xfrm>
            <a:off x="8279742" y="1179573"/>
            <a:ext cx="711911" cy="621350"/>
          </a:xfrm>
          <a:prstGeom prst="rect">
            <a:avLst/>
          </a:prstGeom>
          <a:noFill/>
          <a:ln>
            <a:noFill/>
          </a:ln>
        </p:spPr>
      </p:pic>
      <p:sp>
        <p:nvSpPr>
          <p:cNvPr id="112" name="Google Shape;112;p4"/>
          <p:cNvSpPr txBox="1"/>
          <p:nvPr/>
        </p:nvSpPr>
        <p:spPr bwMode="auto">
          <a:xfrm>
            <a:off x="8065660" y="1794401"/>
            <a:ext cx="1614737" cy="369332"/>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800"/>
              <a:buFont typeface="Arial"/>
              <a:buNone/>
              <a:defRPr/>
            </a:pPr>
            <a:r>
              <a:rPr lang="fr-FR" sz="1800" b="0" i="0" u="none" strike="noStrike" cap="none">
                <a:solidFill>
                  <a:schemeClr val="dk1"/>
                </a:solidFill>
                <a:latin typeface="Calibri"/>
                <a:ea typeface="Calibri"/>
                <a:cs typeface="Calibri"/>
              </a:rPr>
              <a:t>3</a:t>
            </a:r>
            <a:r>
              <a:rPr lang="fr-FR" sz="1800" b="0" i="0" u="none" strike="noStrike" cap="none" baseline="30000">
                <a:solidFill>
                  <a:schemeClr val="dk1"/>
                </a:solidFill>
                <a:latin typeface="Calibri"/>
                <a:ea typeface="Calibri"/>
                <a:cs typeface="Calibri"/>
              </a:rPr>
              <a:t>ème</a:t>
            </a:r>
            <a:r>
              <a:rPr lang="fr-FR" sz="1800" b="0" i="0" u="none" strike="noStrike" cap="none">
                <a:solidFill>
                  <a:schemeClr val="dk1"/>
                </a:solidFill>
                <a:latin typeface="Calibri"/>
                <a:ea typeface="Calibri"/>
                <a:cs typeface="Calibri"/>
              </a:rPr>
              <a:t> atelier</a:t>
            </a:r>
            <a:endParaRPr sz="1800" b="0" i="0" u="none" strike="noStrike" cap="none">
              <a:solidFill>
                <a:schemeClr val="dk1"/>
              </a:solidFill>
              <a:latin typeface="Calibri"/>
              <a:ea typeface="Calibri"/>
              <a:cs typeface="Calibri"/>
            </a:endParaRPr>
          </a:p>
        </p:txBody>
      </p:sp>
      <p:cxnSp>
        <p:nvCxnSpPr>
          <p:cNvPr id="113" name="Google Shape;113;p4"/>
          <p:cNvCxnSpPr>
            <a:cxnSpLocks/>
          </p:cNvCxnSpPr>
          <p:nvPr/>
        </p:nvCxnSpPr>
        <p:spPr bwMode="auto">
          <a:xfrm>
            <a:off x="4946153" y="2155577"/>
            <a:ext cx="0" cy="1218378"/>
          </a:xfrm>
          <a:prstGeom prst="straightConnector1">
            <a:avLst/>
          </a:prstGeom>
          <a:noFill/>
          <a:ln w="25400" cap="flat" cmpd="sng">
            <a:solidFill>
              <a:srgbClr val="000000"/>
            </a:solidFill>
            <a:prstDash val="dash"/>
            <a:round/>
            <a:headEnd type="diamond" w="med" len="med"/>
            <a:tailEnd type="diamond" w="med" len="med"/>
          </a:ln>
        </p:spPr>
      </p:cxnSp>
      <p:pic>
        <p:nvPicPr>
          <p:cNvPr id="114" name="Google Shape;114;p4" descr="noun_1333621_cc"/>
          <p:cNvPicPr/>
          <p:nvPr/>
        </p:nvPicPr>
        <p:blipFill>
          <a:blip r:embed="rId3">
            <a:alphaModFix/>
          </a:blip>
          <a:stretch/>
        </p:blipFill>
        <p:spPr bwMode="auto">
          <a:xfrm>
            <a:off x="10636581" y="1154550"/>
            <a:ext cx="711911" cy="621350"/>
          </a:xfrm>
          <a:prstGeom prst="rect">
            <a:avLst/>
          </a:prstGeom>
          <a:noFill/>
          <a:ln>
            <a:noFill/>
          </a:ln>
        </p:spPr>
      </p:pic>
      <p:sp>
        <p:nvSpPr>
          <p:cNvPr id="115" name="Google Shape;115;p4"/>
          <p:cNvSpPr txBox="1"/>
          <p:nvPr/>
        </p:nvSpPr>
        <p:spPr bwMode="auto">
          <a:xfrm>
            <a:off x="10239668" y="1852277"/>
            <a:ext cx="1614737" cy="646290"/>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800"/>
              <a:buFont typeface="Arial"/>
              <a:buNone/>
              <a:defRPr/>
            </a:pPr>
            <a:r>
              <a:rPr lang="fr-FR" sz="1800" b="0" i="0" u="none" strike="noStrike" cap="none" dirty="0">
                <a:solidFill>
                  <a:schemeClr val="dk1"/>
                </a:solidFill>
                <a:latin typeface="Calibri"/>
                <a:ea typeface="Calibri"/>
                <a:cs typeface="Calibri"/>
              </a:rPr>
              <a:t>4</a:t>
            </a:r>
            <a:r>
              <a:rPr lang="fr-FR" sz="1800" b="0" i="0" u="none" strike="noStrike" cap="none" baseline="30000" dirty="0">
                <a:solidFill>
                  <a:schemeClr val="dk1"/>
                </a:solidFill>
                <a:latin typeface="Calibri"/>
                <a:ea typeface="Calibri"/>
                <a:cs typeface="Calibri"/>
              </a:rPr>
              <a:t>ème</a:t>
            </a:r>
            <a:r>
              <a:rPr lang="fr-FR" sz="1800" b="0" i="0" u="none" strike="noStrike" cap="none" dirty="0">
                <a:solidFill>
                  <a:schemeClr val="dk1"/>
                </a:solidFill>
                <a:latin typeface="Calibri"/>
                <a:ea typeface="Calibri"/>
                <a:cs typeface="Calibri"/>
              </a:rPr>
              <a:t> &amp; 5</a:t>
            </a:r>
            <a:r>
              <a:rPr lang="fr-FR" sz="1800" b="0" i="0" u="none" strike="noStrike" cap="none" baseline="30000" dirty="0">
                <a:solidFill>
                  <a:schemeClr val="dk1"/>
                </a:solidFill>
                <a:latin typeface="Calibri"/>
                <a:ea typeface="Calibri"/>
                <a:cs typeface="Calibri"/>
              </a:rPr>
              <a:t>ème</a:t>
            </a:r>
            <a:r>
              <a:rPr lang="fr-FR" sz="1800" b="0" i="0" u="none" strike="noStrike" cap="none" dirty="0">
                <a:solidFill>
                  <a:schemeClr val="dk1"/>
                </a:solidFill>
                <a:latin typeface="Calibri"/>
                <a:ea typeface="Calibri"/>
                <a:cs typeface="Calibri"/>
              </a:rPr>
              <a:t> atelier</a:t>
            </a:r>
            <a:endParaRPr sz="1800" b="0" i="0" u="none" strike="noStrike" cap="none" dirty="0">
              <a:solidFill>
                <a:schemeClr val="dk1"/>
              </a:solidFill>
              <a:latin typeface="Calibri"/>
              <a:ea typeface="Calibri"/>
              <a:cs typeface="Calibri"/>
            </a:endParaRPr>
          </a:p>
        </p:txBody>
      </p:sp>
      <p:pic>
        <p:nvPicPr>
          <p:cNvPr id="116" name="Google Shape;116;p4" descr="noun_1484494_cc"/>
          <p:cNvPicPr/>
          <p:nvPr/>
        </p:nvPicPr>
        <p:blipFill>
          <a:blip r:embed="rId4">
            <a:alphaModFix/>
          </a:blip>
          <a:srcRect l="18893" t="5824" r="16655" b="49532"/>
          <a:stretch/>
        </p:blipFill>
        <p:spPr bwMode="auto">
          <a:xfrm>
            <a:off x="9269677" y="4797219"/>
            <a:ext cx="433915" cy="250640"/>
          </a:xfrm>
          <a:prstGeom prst="rect">
            <a:avLst/>
          </a:prstGeom>
          <a:noFill/>
          <a:ln>
            <a:noFill/>
          </a:ln>
        </p:spPr>
      </p:pic>
      <p:pic>
        <p:nvPicPr>
          <p:cNvPr id="117" name="Google Shape;117;p4" descr="noun_1484494_cc"/>
          <p:cNvPicPr/>
          <p:nvPr/>
        </p:nvPicPr>
        <p:blipFill>
          <a:blip r:embed="rId5">
            <a:alphaModFix/>
          </a:blip>
          <a:srcRect l="21916" t="839" r="16521" b="49532"/>
          <a:stretch/>
        </p:blipFill>
        <p:spPr bwMode="auto">
          <a:xfrm>
            <a:off x="4495214" y="5336023"/>
            <a:ext cx="424354" cy="285277"/>
          </a:xfrm>
          <a:prstGeom prst="rect">
            <a:avLst/>
          </a:prstGeom>
          <a:noFill/>
          <a:ln>
            <a:noFill/>
          </a:ln>
        </p:spPr>
      </p:pic>
      <p:sp>
        <p:nvSpPr>
          <p:cNvPr id="118" name="Google Shape;118;p4"/>
          <p:cNvSpPr txBox="1"/>
          <p:nvPr/>
        </p:nvSpPr>
        <p:spPr bwMode="auto">
          <a:xfrm>
            <a:off x="9197511" y="2328999"/>
            <a:ext cx="2108499" cy="900206"/>
          </a:xfrm>
          <a:prstGeom prst="rect">
            <a:avLst/>
          </a:prstGeom>
          <a:noFill/>
          <a:ln>
            <a:noFill/>
          </a:ln>
        </p:spPr>
        <p:txBody>
          <a:bodyPr spcFirstLastPara="1" wrap="square" lIns="91425" tIns="45700" rIns="91425" bIns="45700" anchor="t" anchorCtr="0">
            <a:spAutoFit/>
          </a:bodyPr>
          <a:lstStyle/>
          <a:p>
            <a:pPr marL="108000" lvl="0" indent="-108000" algn="r">
              <a:buClr>
                <a:srgbClr val="7F7F7F"/>
              </a:buClr>
              <a:buSzPts val="1050"/>
              <a:buFont typeface="Arial"/>
              <a:buChar char="•"/>
              <a:defRPr/>
            </a:pPr>
            <a:r>
              <a:rPr lang="fr-FR" sz="1050" dirty="0">
                <a:solidFill>
                  <a:srgbClr val="7F7F7F"/>
                </a:solidFill>
                <a:latin typeface="Calibri"/>
                <a:ea typeface="Calibri"/>
                <a:cs typeface="Calibri"/>
              </a:rPr>
              <a:t>Présentation des résultats</a:t>
            </a:r>
            <a:endParaRPr dirty="0"/>
          </a:p>
          <a:p>
            <a:pPr marL="108000" lvl="0" indent="-108000" algn="r">
              <a:buClr>
                <a:srgbClr val="7F7F7F"/>
              </a:buClr>
              <a:buSzPts val="1050"/>
              <a:buFont typeface="Arial"/>
              <a:buChar char="•"/>
              <a:defRPr/>
            </a:pPr>
            <a:r>
              <a:rPr lang="fr-FR" sz="1050" dirty="0">
                <a:solidFill>
                  <a:srgbClr val="7F7F7F"/>
                </a:solidFill>
                <a:latin typeface="Calibri"/>
                <a:ea typeface="Calibri"/>
                <a:cs typeface="Calibri"/>
              </a:rPr>
              <a:t>Identification de stratégies solides</a:t>
            </a:r>
            <a:endParaRPr dirty="0"/>
          </a:p>
          <a:p>
            <a:pPr marL="108000" lvl="0" indent="-108000" algn="r">
              <a:buClr>
                <a:srgbClr val="7F7F7F"/>
              </a:buClr>
              <a:buSzPts val="1050"/>
              <a:buFont typeface="Arial"/>
              <a:buChar char="•"/>
              <a:defRPr/>
            </a:pPr>
            <a:r>
              <a:rPr lang="fr-FR" sz="1050" dirty="0">
                <a:solidFill>
                  <a:srgbClr val="7F7F7F"/>
                </a:solidFill>
                <a:latin typeface="Calibri"/>
                <a:ea typeface="Calibri"/>
                <a:cs typeface="Calibri"/>
              </a:rPr>
              <a:t>Plan de mise en œuvre de ces stratégies</a:t>
            </a:r>
            <a:endParaRPr sz="1050" b="0" i="0" u="none" strike="noStrike" cap="none" dirty="0">
              <a:solidFill>
                <a:srgbClr val="7F7F7F"/>
              </a:solidFill>
              <a:latin typeface="Calibri"/>
              <a:ea typeface="Calibri"/>
              <a:cs typeface="Calibri"/>
            </a:endParaRPr>
          </a:p>
        </p:txBody>
      </p:sp>
      <p:sp>
        <p:nvSpPr>
          <p:cNvPr id="120" name="Google Shape;120;p4"/>
          <p:cNvSpPr txBox="1"/>
          <p:nvPr/>
        </p:nvSpPr>
        <p:spPr bwMode="auto">
          <a:xfrm>
            <a:off x="9423762" y="3985163"/>
            <a:ext cx="1612046" cy="307736"/>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400" b="0" i="0" u="none" strike="noStrike" cap="none" dirty="0">
                <a:solidFill>
                  <a:schemeClr val="dk1"/>
                </a:solidFill>
                <a:latin typeface="Calibri"/>
                <a:ea typeface="Calibri"/>
                <a:cs typeface="Calibri"/>
              </a:rPr>
              <a:t>Webinaire data</a:t>
            </a:r>
            <a:endParaRPr sz="1400" b="0" i="0" u="none" strike="noStrike" cap="none" dirty="0">
              <a:solidFill>
                <a:schemeClr val="dk1"/>
              </a:solidFill>
              <a:latin typeface="Calibri"/>
              <a:ea typeface="Calibri"/>
              <a:cs typeface="Calibri"/>
            </a:endParaRPr>
          </a:p>
        </p:txBody>
      </p:sp>
      <p:sp>
        <p:nvSpPr>
          <p:cNvPr id="121" name="Google Shape;121;p4"/>
          <p:cNvSpPr txBox="1"/>
          <p:nvPr/>
        </p:nvSpPr>
        <p:spPr bwMode="auto">
          <a:xfrm>
            <a:off x="1708999" y="5748924"/>
            <a:ext cx="2762838" cy="307736"/>
          </a:xfrm>
          <a:prstGeom prst="rect">
            <a:avLst/>
          </a:prstGeom>
          <a:noFill/>
          <a:ln>
            <a:noFill/>
          </a:ln>
        </p:spPr>
        <p:txBody>
          <a:bodyPr spcFirstLastPara="1" wrap="square" lIns="91425" tIns="45700" rIns="91425" bIns="45700" anchor="t" anchorCtr="0">
            <a:spAutoFit/>
          </a:bodyPr>
          <a:lstStyle/>
          <a:p>
            <a:pPr lvl="0" algn="ctr">
              <a:defRPr/>
            </a:pPr>
            <a:r>
              <a:rPr lang="fr-FR" i="1">
                <a:solidFill>
                  <a:schemeClr val="dk1"/>
                </a:solidFill>
                <a:latin typeface="Calibri"/>
                <a:ea typeface="Calibri"/>
                <a:cs typeface="Calibri"/>
              </a:rPr>
              <a:t>1</a:t>
            </a:r>
            <a:r>
              <a:rPr lang="fr-FR" i="1" baseline="30000">
                <a:solidFill>
                  <a:schemeClr val="dk1"/>
                </a:solidFill>
                <a:latin typeface="Calibri"/>
                <a:ea typeface="Calibri"/>
                <a:cs typeface="Calibri"/>
              </a:rPr>
              <a:t>er</a:t>
            </a:r>
            <a:r>
              <a:rPr lang="fr-FR" i="1">
                <a:solidFill>
                  <a:schemeClr val="dk1"/>
                </a:solidFill>
                <a:latin typeface="Calibri"/>
                <a:ea typeface="Calibri"/>
                <a:cs typeface="Calibri"/>
              </a:rPr>
              <a:t> cycle d'ateliers</a:t>
            </a:r>
            <a:endParaRPr sz="1400" b="0" i="1" u="none" strike="noStrike" cap="none">
              <a:solidFill>
                <a:schemeClr val="dk1"/>
              </a:solidFill>
              <a:latin typeface="Calibri"/>
              <a:ea typeface="Calibri"/>
              <a:cs typeface="Calibri"/>
            </a:endParaRPr>
          </a:p>
        </p:txBody>
      </p:sp>
      <p:sp>
        <p:nvSpPr>
          <p:cNvPr id="122" name="Google Shape;122;p4"/>
          <p:cNvSpPr txBox="1"/>
          <p:nvPr/>
        </p:nvSpPr>
        <p:spPr bwMode="auto">
          <a:xfrm>
            <a:off x="4479485" y="5742647"/>
            <a:ext cx="2776632" cy="307736"/>
          </a:xfrm>
          <a:prstGeom prst="rect">
            <a:avLst/>
          </a:prstGeom>
          <a:noFill/>
          <a:ln>
            <a:noFill/>
          </a:ln>
        </p:spPr>
        <p:txBody>
          <a:bodyPr spcFirstLastPara="1" wrap="square" lIns="91425" tIns="45700" rIns="91425" bIns="45700" anchor="t" anchorCtr="0">
            <a:spAutoFit/>
          </a:bodyPr>
          <a:lstStyle/>
          <a:p>
            <a:pPr lvl="0" algn="ctr">
              <a:defRPr/>
            </a:pPr>
            <a:r>
              <a:rPr lang="fr-FR" i="1">
                <a:solidFill>
                  <a:schemeClr val="dk1"/>
                </a:solidFill>
                <a:latin typeface="Calibri"/>
                <a:ea typeface="Calibri"/>
                <a:cs typeface="Calibri"/>
              </a:rPr>
              <a:t>2</a:t>
            </a:r>
            <a:r>
              <a:rPr lang="fr-FR" i="1" baseline="30000">
                <a:solidFill>
                  <a:schemeClr val="dk1"/>
                </a:solidFill>
                <a:latin typeface="Calibri"/>
                <a:ea typeface="Calibri"/>
                <a:cs typeface="Calibri"/>
              </a:rPr>
              <a:t>ème</a:t>
            </a:r>
            <a:r>
              <a:rPr lang="fr-FR" i="1">
                <a:solidFill>
                  <a:schemeClr val="dk1"/>
                </a:solidFill>
                <a:latin typeface="Calibri"/>
                <a:ea typeface="Calibri"/>
                <a:cs typeface="Calibri"/>
              </a:rPr>
              <a:t> cycle d'ateliers</a:t>
            </a:r>
            <a:endParaRPr/>
          </a:p>
        </p:txBody>
      </p:sp>
      <p:sp>
        <p:nvSpPr>
          <p:cNvPr id="123" name="Google Shape;123;p4"/>
          <p:cNvSpPr txBox="1"/>
          <p:nvPr/>
        </p:nvSpPr>
        <p:spPr bwMode="auto">
          <a:xfrm>
            <a:off x="7256116" y="5742647"/>
            <a:ext cx="2475937" cy="305886"/>
          </a:xfrm>
          <a:prstGeom prst="rect">
            <a:avLst/>
          </a:prstGeom>
          <a:noFill/>
          <a:ln>
            <a:noFill/>
          </a:ln>
        </p:spPr>
        <p:txBody>
          <a:bodyPr spcFirstLastPara="1" wrap="square" lIns="91425" tIns="45700" rIns="91425" bIns="45700" anchor="t" anchorCtr="0">
            <a:spAutoFit/>
          </a:bodyPr>
          <a:lstStyle/>
          <a:p>
            <a:pPr lvl="0" algn="ctr">
              <a:defRPr/>
            </a:pPr>
            <a:r>
              <a:rPr lang="fr-FR" i="1">
                <a:solidFill>
                  <a:schemeClr val="dk1"/>
                </a:solidFill>
                <a:latin typeface="Calibri"/>
                <a:ea typeface="Calibri"/>
                <a:cs typeface="Calibri"/>
              </a:rPr>
              <a:t>3</a:t>
            </a:r>
            <a:r>
              <a:rPr lang="fr-FR" i="1" baseline="30000">
                <a:solidFill>
                  <a:schemeClr val="dk1"/>
                </a:solidFill>
                <a:latin typeface="Calibri"/>
                <a:ea typeface="Calibri"/>
                <a:cs typeface="Calibri"/>
              </a:rPr>
              <a:t>ème</a:t>
            </a:r>
            <a:r>
              <a:rPr lang="fr-FR" i="1">
                <a:solidFill>
                  <a:schemeClr val="dk1"/>
                </a:solidFill>
                <a:latin typeface="Calibri"/>
                <a:ea typeface="Calibri"/>
                <a:cs typeface="Calibri"/>
              </a:rPr>
              <a:t> cycle d'ateliers</a:t>
            </a:r>
            <a:endParaRPr/>
          </a:p>
        </p:txBody>
      </p:sp>
      <p:sp>
        <p:nvSpPr>
          <p:cNvPr id="124" name="Google Shape;124;p4"/>
          <p:cNvSpPr txBox="1"/>
          <p:nvPr/>
        </p:nvSpPr>
        <p:spPr bwMode="auto">
          <a:xfrm>
            <a:off x="9703747" y="5732567"/>
            <a:ext cx="2499302" cy="315966"/>
          </a:xfrm>
          <a:prstGeom prst="rect">
            <a:avLst/>
          </a:prstGeom>
          <a:noFill/>
          <a:ln>
            <a:noFill/>
          </a:ln>
        </p:spPr>
        <p:txBody>
          <a:bodyPr spcFirstLastPara="1" wrap="square" lIns="91425" tIns="45700" rIns="91425" bIns="45700" anchor="t" anchorCtr="0">
            <a:spAutoFit/>
          </a:bodyPr>
          <a:lstStyle/>
          <a:p>
            <a:pPr lvl="0" algn="ctr">
              <a:defRPr/>
            </a:pPr>
            <a:r>
              <a:rPr lang="fr-FR" i="1">
                <a:solidFill>
                  <a:schemeClr val="dk1"/>
                </a:solidFill>
                <a:latin typeface="Calibri"/>
                <a:ea typeface="Calibri"/>
                <a:cs typeface="Calibri"/>
              </a:rPr>
              <a:t>4</a:t>
            </a:r>
            <a:r>
              <a:rPr lang="fr-FR" i="1" baseline="30000">
                <a:solidFill>
                  <a:schemeClr val="dk1"/>
                </a:solidFill>
                <a:latin typeface="Calibri"/>
                <a:ea typeface="Calibri"/>
                <a:cs typeface="Calibri"/>
              </a:rPr>
              <a:t>ème</a:t>
            </a:r>
            <a:r>
              <a:rPr lang="fr-FR" i="1">
                <a:solidFill>
                  <a:schemeClr val="dk1"/>
                </a:solidFill>
                <a:latin typeface="Calibri"/>
                <a:ea typeface="Calibri"/>
                <a:cs typeface="Calibri"/>
              </a:rPr>
              <a:t> cycle d'ateliers</a:t>
            </a:r>
            <a:endParaRPr/>
          </a:p>
        </p:txBody>
      </p:sp>
      <p:pic>
        <p:nvPicPr>
          <p:cNvPr id="125" name="Google Shape;125;p4" descr="noun_1333621_cc"/>
          <p:cNvPicPr/>
          <p:nvPr/>
        </p:nvPicPr>
        <p:blipFill>
          <a:blip r:embed="rId3">
            <a:alphaModFix/>
          </a:blip>
          <a:stretch/>
        </p:blipFill>
        <p:spPr bwMode="auto">
          <a:xfrm>
            <a:off x="4746242" y="1175431"/>
            <a:ext cx="711911" cy="621350"/>
          </a:xfrm>
          <a:prstGeom prst="rect">
            <a:avLst/>
          </a:prstGeom>
          <a:noFill/>
          <a:ln>
            <a:noFill/>
          </a:ln>
        </p:spPr>
      </p:pic>
      <p:sp>
        <p:nvSpPr>
          <p:cNvPr id="126" name="Google Shape;126;p4"/>
          <p:cNvSpPr txBox="1"/>
          <p:nvPr/>
        </p:nvSpPr>
        <p:spPr bwMode="auto">
          <a:xfrm>
            <a:off x="4337926" y="1792698"/>
            <a:ext cx="1674122" cy="369291"/>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Clr>
                <a:srgbClr val="000000"/>
              </a:buClr>
              <a:buSzPts val="1800"/>
              <a:buFont typeface="Arial"/>
              <a:buNone/>
              <a:defRPr/>
            </a:pPr>
            <a:r>
              <a:rPr lang="fr-FR" sz="1800" b="0" i="0" u="none" strike="noStrike" cap="none">
                <a:solidFill>
                  <a:schemeClr val="dk1"/>
                </a:solidFill>
                <a:latin typeface="Calibri"/>
                <a:ea typeface="Calibri"/>
                <a:cs typeface="Calibri"/>
              </a:rPr>
              <a:t>2</a:t>
            </a:r>
            <a:r>
              <a:rPr lang="fr-FR" sz="1800" b="0" i="0" u="none" strike="noStrike" cap="none" baseline="30000">
                <a:solidFill>
                  <a:schemeClr val="dk1"/>
                </a:solidFill>
                <a:latin typeface="Calibri"/>
                <a:ea typeface="Calibri"/>
                <a:cs typeface="Calibri"/>
              </a:rPr>
              <a:t>ème</a:t>
            </a:r>
            <a:r>
              <a:rPr lang="fr-FR" sz="1800" b="0" i="0" u="none" strike="noStrike" cap="none">
                <a:solidFill>
                  <a:schemeClr val="dk1"/>
                </a:solidFill>
                <a:latin typeface="Calibri"/>
                <a:ea typeface="Calibri"/>
                <a:cs typeface="Calibri"/>
              </a:rPr>
              <a:t> atelier</a:t>
            </a:r>
            <a:endParaRPr sz="1800" b="0" i="0" u="none" strike="noStrike" cap="none">
              <a:solidFill>
                <a:schemeClr val="dk1"/>
              </a:solidFill>
              <a:latin typeface="Calibri"/>
              <a:ea typeface="Calibri"/>
              <a:cs typeface="Calibri"/>
            </a:endParaRPr>
          </a:p>
        </p:txBody>
      </p:sp>
      <p:sp>
        <p:nvSpPr>
          <p:cNvPr id="127" name="Google Shape;127;p4"/>
          <p:cNvSpPr txBox="1"/>
          <p:nvPr/>
        </p:nvSpPr>
        <p:spPr bwMode="auto">
          <a:xfrm>
            <a:off x="4930549" y="2416734"/>
            <a:ext cx="2007954" cy="738664"/>
          </a:xfrm>
          <a:prstGeom prst="rect">
            <a:avLst/>
          </a:prstGeom>
          <a:noFill/>
          <a:ln>
            <a:noFill/>
          </a:ln>
        </p:spPr>
        <p:txBody>
          <a:bodyPr spcFirstLastPara="1" wrap="square" lIns="91425" tIns="45700" rIns="91425" bIns="45700" anchor="t" anchorCtr="0">
            <a:spAutoFit/>
          </a:bodyPr>
          <a:lstStyle/>
          <a:p>
            <a:pPr marL="108000" lvl="0" indent="-108000">
              <a:buClr>
                <a:srgbClr val="7F7F7F"/>
              </a:buClr>
              <a:buSzPts val="1050"/>
              <a:buFont typeface="Arial"/>
              <a:buChar char="•"/>
              <a:defRPr/>
            </a:pPr>
            <a:r>
              <a:rPr lang="fr-FR" sz="1050">
                <a:solidFill>
                  <a:srgbClr val="7F7F7F"/>
                </a:solidFill>
                <a:latin typeface="Calibri"/>
                <a:ea typeface="Calibri"/>
                <a:cs typeface="Calibri"/>
              </a:rPr>
              <a:t>Présentation de la modélisation</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Jeux sérieux</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Co-évaluation</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Identification des stratégies</a:t>
            </a:r>
            <a:endParaRPr sz="1050" b="0" i="0" u="none" strike="noStrike" cap="none">
              <a:solidFill>
                <a:srgbClr val="7F7F7F"/>
              </a:solidFill>
              <a:latin typeface="Calibri"/>
              <a:ea typeface="Calibri"/>
              <a:cs typeface="Calibri"/>
            </a:endParaRPr>
          </a:p>
        </p:txBody>
      </p:sp>
      <p:sp>
        <p:nvSpPr>
          <p:cNvPr id="128" name="Google Shape;128;p4"/>
          <p:cNvSpPr txBox="1"/>
          <p:nvPr/>
        </p:nvSpPr>
        <p:spPr bwMode="auto">
          <a:xfrm>
            <a:off x="5486843" y="4484663"/>
            <a:ext cx="1486792" cy="954067"/>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400" b="0" i="0" u="none" strike="noStrike" cap="none">
                <a:solidFill>
                  <a:schemeClr val="dk1"/>
                </a:solidFill>
                <a:latin typeface="Calibri"/>
                <a:ea typeface="Calibri"/>
                <a:cs typeface="Calibri"/>
              </a:rPr>
              <a:t>Webinaire de présentation du projet </a:t>
            </a:r>
            <a:r>
              <a:rPr lang="fr-FR" sz="1400">
                <a:solidFill>
                  <a:schemeClr val="dk1"/>
                </a:solidFill>
                <a:latin typeface="Calibri"/>
                <a:ea typeface="Calibri"/>
                <a:cs typeface="Calibri"/>
              </a:rPr>
              <a:t>et son avancée</a:t>
            </a:r>
            <a:endParaRPr sz="1600"/>
          </a:p>
        </p:txBody>
      </p:sp>
      <p:sp>
        <p:nvSpPr>
          <p:cNvPr id="129" name="Google Shape;129;p4"/>
          <p:cNvSpPr txBox="1"/>
          <p:nvPr/>
        </p:nvSpPr>
        <p:spPr bwMode="auto">
          <a:xfrm>
            <a:off x="7739025" y="2244849"/>
            <a:ext cx="1746671" cy="1061789"/>
          </a:xfrm>
          <a:prstGeom prst="rect">
            <a:avLst/>
          </a:prstGeom>
          <a:noFill/>
          <a:ln>
            <a:noFill/>
          </a:ln>
        </p:spPr>
        <p:txBody>
          <a:bodyPr spcFirstLastPara="1" wrap="square" lIns="91425" tIns="45700" rIns="91425" bIns="45700" anchor="t" anchorCtr="0">
            <a:spAutoFit/>
          </a:bodyPr>
          <a:lstStyle/>
          <a:p>
            <a:pPr marL="108000" lvl="0" indent="-108000">
              <a:buClr>
                <a:srgbClr val="7F7F7F"/>
              </a:buClr>
              <a:buSzPts val="1050"/>
              <a:buFont typeface="Arial"/>
              <a:buChar char="•"/>
              <a:defRPr/>
            </a:pPr>
            <a:r>
              <a:rPr lang="fr-FR" sz="1050">
                <a:solidFill>
                  <a:srgbClr val="7F7F7F"/>
                </a:solidFill>
                <a:latin typeface="Calibri"/>
                <a:ea typeface="Calibri"/>
                <a:cs typeface="Calibri"/>
              </a:rPr>
              <a:t>Examen/co-construction de stratégies</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Jeu sérieux</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Compréhension des modèles</a:t>
            </a:r>
            <a:endParaRPr/>
          </a:p>
          <a:p>
            <a:pPr marL="108000" lvl="0" indent="-108000">
              <a:buClr>
                <a:srgbClr val="7F7F7F"/>
              </a:buClr>
              <a:buSzPts val="1050"/>
              <a:buFont typeface="Arial"/>
              <a:buChar char="•"/>
              <a:defRPr/>
            </a:pPr>
            <a:endParaRPr sz="1050" b="0" i="0" u="none" strike="noStrike" cap="none">
              <a:solidFill>
                <a:srgbClr val="7F7F7F"/>
              </a:solidFill>
              <a:latin typeface="Calibri"/>
              <a:ea typeface="Calibri"/>
              <a:cs typeface="Calibri"/>
            </a:endParaRPr>
          </a:p>
        </p:txBody>
      </p:sp>
      <p:sp>
        <p:nvSpPr>
          <p:cNvPr id="130" name="Google Shape;130;p4"/>
          <p:cNvSpPr txBox="1"/>
          <p:nvPr/>
        </p:nvSpPr>
        <p:spPr bwMode="auto">
          <a:xfrm>
            <a:off x="9998770" y="4576156"/>
            <a:ext cx="1837266" cy="923289"/>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800" b="0" i="1" u="none" strike="noStrike" cap="none" dirty="0">
                <a:solidFill>
                  <a:srgbClr val="2F5496"/>
                </a:solidFill>
                <a:latin typeface="Calibri"/>
                <a:ea typeface="Calibri"/>
                <a:cs typeface="Calibri"/>
              </a:rPr>
              <a:t>2</a:t>
            </a:r>
            <a:r>
              <a:rPr lang="fr-FR" sz="1800" b="0" i="1" u="none" strike="noStrike" cap="none" baseline="30000" dirty="0">
                <a:solidFill>
                  <a:srgbClr val="2F5496"/>
                </a:solidFill>
                <a:latin typeface="Calibri"/>
                <a:ea typeface="Calibri"/>
                <a:cs typeface="Calibri"/>
              </a:rPr>
              <a:t>ème</a:t>
            </a:r>
            <a:r>
              <a:rPr lang="fr-FR" sz="1800" b="0" i="1" u="none" strike="noStrike" cap="none" dirty="0">
                <a:solidFill>
                  <a:srgbClr val="2F5496"/>
                </a:solidFill>
                <a:latin typeface="Calibri"/>
                <a:ea typeface="Calibri"/>
                <a:cs typeface="Calibri"/>
              </a:rPr>
              <a:t> Atelier International</a:t>
            </a:r>
            <a:endParaRPr dirty="0"/>
          </a:p>
          <a:p>
            <a:pPr marL="0" marR="0" lvl="0" indent="0" algn="ctr">
              <a:lnSpc>
                <a:spcPct val="100000"/>
              </a:lnSpc>
              <a:spcBef>
                <a:spcPts val="0"/>
              </a:spcBef>
              <a:spcAft>
                <a:spcPts val="0"/>
              </a:spcAft>
              <a:buNone/>
              <a:defRPr/>
            </a:pPr>
            <a:r>
              <a:rPr lang="fr-FR" sz="1800" i="1" dirty="0">
                <a:solidFill>
                  <a:srgbClr val="2F5496"/>
                </a:solidFill>
                <a:latin typeface="Calibri"/>
                <a:cs typeface="Calibri"/>
              </a:rPr>
              <a:t>??</a:t>
            </a:r>
            <a:endParaRPr sz="1400" b="0" i="0" u="none" strike="noStrike" cap="none" dirty="0">
              <a:solidFill>
                <a:srgbClr val="000000"/>
              </a:solidFill>
              <a:latin typeface="Arial"/>
              <a:ea typeface="Arial"/>
              <a:cs typeface="Arial"/>
            </a:endParaRPr>
          </a:p>
        </p:txBody>
      </p:sp>
      <p:pic>
        <p:nvPicPr>
          <p:cNvPr id="131" name="Google Shape;131;p4" descr="noun_1484494_cc"/>
          <p:cNvPicPr/>
          <p:nvPr/>
        </p:nvPicPr>
        <p:blipFill>
          <a:blip r:embed="rId5">
            <a:alphaModFix/>
          </a:blip>
          <a:srcRect l="21916" t="839" r="16521" b="49532"/>
          <a:stretch/>
        </p:blipFill>
        <p:spPr bwMode="auto">
          <a:xfrm>
            <a:off x="6027174" y="5470048"/>
            <a:ext cx="424354" cy="285277"/>
          </a:xfrm>
          <a:prstGeom prst="rect">
            <a:avLst/>
          </a:prstGeom>
          <a:noFill/>
          <a:ln>
            <a:noFill/>
          </a:ln>
        </p:spPr>
      </p:pic>
      <p:sp>
        <p:nvSpPr>
          <p:cNvPr id="132" name="Google Shape;132;p4"/>
          <p:cNvSpPr txBox="1"/>
          <p:nvPr/>
        </p:nvSpPr>
        <p:spPr bwMode="auto">
          <a:xfrm>
            <a:off x="3711" y="5748724"/>
            <a:ext cx="1705287" cy="307736"/>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Clr>
                <a:srgbClr val="000000"/>
              </a:buClr>
              <a:buSzPts val="1400"/>
              <a:buFont typeface="Arial"/>
              <a:buNone/>
              <a:defRPr/>
            </a:pPr>
            <a:r>
              <a:rPr lang="fr-FR" sz="1400" b="0" i="1" u="none" strike="noStrike" cap="none">
                <a:solidFill>
                  <a:schemeClr val="dk1"/>
                </a:solidFill>
                <a:latin typeface="Calibri"/>
                <a:ea typeface="Calibri"/>
                <a:cs typeface="Calibri"/>
              </a:rPr>
              <a:t>Initiation</a:t>
            </a:r>
            <a:endParaRPr sz="1400" b="0" i="1" u="none" strike="noStrike" cap="none">
              <a:solidFill>
                <a:schemeClr val="dk1"/>
              </a:solidFill>
              <a:latin typeface="Calibri"/>
              <a:ea typeface="Calibri"/>
              <a:cs typeface="Calibri"/>
            </a:endParaRPr>
          </a:p>
        </p:txBody>
      </p:sp>
      <p:sp>
        <p:nvSpPr>
          <p:cNvPr id="133" name="Google Shape;133;p4"/>
          <p:cNvSpPr txBox="1"/>
          <p:nvPr/>
        </p:nvSpPr>
        <p:spPr bwMode="auto">
          <a:xfrm>
            <a:off x="4209386" y="4520531"/>
            <a:ext cx="1056756" cy="830956"/>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Clr>
                <a:srgbClr val="000000"/>
              </a:buClr>
              <a:buSzPts val="1600"/>
              <a:buFont typeface="Arial"/>
              <a:buNone/>
              <a:defRPr/>
            </a:pPr>
            <a:r>
              <a:rPr lang="fr-FR" sz="1600" b="0" i="0" u="none" strike="noStrike" cap="none">
                <a:solidFill>
                  <a:schemeClr val="dk1"/>
                </a:solidFill>
                <a:latin typeface="Calibri"/>
                <a:ea typeface="Calibri"/>
                <a:cs typeface="Calibri"/>
              </a:rPr>
              <a:t>Atelier</a:t>
            </a:r>
            <a:endParaRPr/>
          </a:p>
          <a:p>
            <a:pPr marL="0" marR="0" lvl="0" indent="0" algn="ctr">
              <a:lnSpc>
                <a:spcPct val="100000"/>
              </a:lnSpc>
              <a:spcBef>
                <a:spcPts val="0"/>
              </a:spcBef>
              <a:spcAft>
                <a:spcPts val="0"/>
              </a:spcAft>
              <a:buClr>
                <a:srgbClr val="000000"/>
              </a:buClr>
              <a:buSzPts val="1600"/>
              <a:buFont typeface="Arial"/>
              <a:buNone/>
              <a:defRPr/>
            </a:pPr>
            <a:r>
              <a:rPr lang="fr-FR" sz="1600" b="0" i="0" u="none" strike="noStrike" cap="none">
                <a:solidFill>
                  <a:schemeClr val="dk1"/>
                </a:solidFill>
                <a:latin typeface="Calibri"/>
                <a:ea typeface="Calibri"/>
                <a:cs typeface="Calibri"/>
              </a:rPr>
              <a:t>Agro-</a:t>
            </a:r>
            <a:br>
              <a:rPr lang="fr-FR" sz="1600" b="0" i="0" u="none" strike="noStrike" cap="none">
                <a:solidFill>
                  <a:schemeClr val="dk1"/>
                </a:solidFill>
                <a:latin typeface="Calibri"/>
                <a:ea typeface="Calibri"/>
                <a:cs typeface="Calibri"/>
              </a:rPr>
            </a:br>
            <a:r>
              <a:rPr lang="fr-FR" sz="1600">
                <a:solidFill>
                  <a:schemeClr val="dk1"/>
                </a:solidFill>
                <a:latin typeface="Calibri"/>
                <a:ea typeface="Calibri"/>
                <a:cs typeface="Calibri"/>
              </a:rPr>
              <a:t>é</a:t>
            </a:r>
            <a:r>
              <a:rPr lang="fr-FR" sz="1600" b="0" i="0" u="none" strike="noStrike" cap="none">
                <a:solidFill>
                  <a:schemeClr val="dk1"/>
                </a:solidFill>
                <a:latin typeface="Calibri"/>
                <a:ea typeface="Calibri"/>
                <a:cs typeface="Calibri"/>
              </a:rPr>
              <a:t>cologie</a:t>
            </a:r>
            <a:endParaRPr sz="1600" b="0" i="0" u="none" strike="noStrike" cap="none">
              <a:solidFill>
                <a:schemeClr val="dk1"/>
              </a:solidFill>
              <a:latin typeface="Calibri"/>
              <a:ea typeface="Calibri"/>
              <a:cs typeface="Calibri"/>
            </a:endParaRPr>
          </a:p>
        </p:txBody>
      </p:sp>
      <p:sp>
        <p:nvSpPr>
          <p:cNvPr id="134" name="Google Shape;134;p4"/>
          <p:cNvSpPr txBox="1"/>
          <p:nvPr/>
        </p:nvSpPr>
        <p:spPr bwMode="auto">
          <a:xfrm>
            <a:off x="11417676" y="1948708"/>
            <a:ext cx="873458" cy="584735"/>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600" b="0" i="0" u="none" strike="noStrike" cap="none">
                <a:solidFill>
                  <a:srgbClr val="C55A11"/>
                </a:solidFill>
                <a:latin typeface="Calibri"/>
                <a:ea typeface="Calibri"/>
                <a:cs typeface="Calibri"/>
              </a:rPr>
              <a:t>Fin du projet</a:t>
            </a:r>
            <a:endParaRPr sz="1600" b="0" i="0" u="none" strike="noStrike" cap="none">
              <a:solidFill>
                <a:srgbClr val="C55A11"/>
              </a:solidFill>
              <a:latin typeface="Calibri"/>
              <a:ea typeface="Calibri"/>
              <a:cs typeface="Calibri"/>
            </a:endParaRPr>
          </a:p>
        </p:txBody>
      </p:sp>
      <p:cxnSp>
        <p:nvCxnSpPr>
          <p:cNvPr id="135" name="Google Shape;135;p4"/>
          <p:cNvCxnSpPr>
            <a:cxnSpLocks/>
          </p:cNvCxnSpPr>
          <p:nvPr/>
        </p:nvCxnSpPr>
        <p:spPr bwMode="auto">
          <a:xfrm rot="10800000">
            <a:off x="12009751" y="2616119"/>
            <a:ext cx="0" cy="731540"/>
          </a:xfrm>
          <a:prstGeom prst="straightConnector1">
            <a:avLst/>
          </a:prstGeom>
          <a:noFill/>
          <a:ln w="25400" cap="flat" cmpd="sng">
            <a:solidFill>
              <a:srgbClr val="C55A11"/>
            </a:solidFill>
            <a:prstDash val="dash"/>
            <a:round/>
            <a:headEnd type="diamond" w="med" len="med"/>
            <a:tailEnd type="diamond" w="med" len="med"/>
          </a:ln>
        </p:spPr>
      </p:cxnSp>
      <p:sp>
        <p:nvSpPr>
          <p:cNvPr id="136" name="Google Shape;136;p4"/>
          <p:cNvSpPr txBox="1"/>
          <p:nvPr/>
        </p:nvSpPr>
        <p:spPr bwMode="auto">
          <a:xfrm>
            <a:off x="941696" y="5123940"/>
            <a:ext cx="1036971" cy="584735"/>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600" b="0" i="0" u="none" strike="noStrike" cap="none">
                <a:solidFill>
                  <a:schemeClr val="dk1"/>
                </a:solidFill>
                <a:latin typeface="Calibri"/>
                <a:ea typeface="Calibri"/>
                <a:cs typeface="Calibri"/>
              </a:rPr>
              <a:t>Mission de terrain</a:t>
            </a:r>
            <a:endParaRPr sz="1600" b="0" i="0" u="none" strike="noStrike" cap="none">
              <a:solidFill>
                <a:schemeClr val="dk1"/>
              </a:solidFill>
              <a:latin typeface="Calibri"/>
              <a:ea typeface="Calibri"/>
              <a:cs typeface="Calibri"/>
            </a:endParaRPr>
          </a:p>
        </p:txBody>
      </p:sp>
      <p:cxnSp>
        <p:nvCxnSpPr>
          <p:cNvPr id="137" name="Google Shape;137;p4"/>
          <p:cNvCxnSpPr>
            <a:cxnSpLocks/>
          </p:cNvCxnSpPr>
          <p:nvPr/>
        </p:nvCxnSpPr>
        <p:spPr bwMode="auto">
          <a:xfrm rot="10800000" flipH="1">
            <a:off x="1490949" y="3672521"/>
            <a:ext cx="0" cy="1421961"/>
          </a:xfrm>
          <a:prstGeom prst="straightConnector1">
            <a:avLst/>
          </a:prstGeom>
          <a:noFill/>
          <a:ln w="25400" cap="flat" cmpd="sng">
            <a:solidFill>
              <a:srgbClr val="000000"/>
            </a:solidFill>
            <a:prstDash val="dash"/>
            <a:round/>
            <a:headEnd type="diamond" w="med" len="med"/>
            <a:tailEnd type="diamond" w="med" len="med"/>
          </a:ln>
        </p:spPr>
      </p:cxnSp>
      <p:sp>
        <p:nvSpPr>
          <p:cNvPr id="138" name="Google Shape;138;p4"/>
          <p:cNvSpPr txBox="1"/>
          <p:nvPr/>
        </p:nvSpPr>
        <p:spPr bwMode="auto">
          <a:xfrm>
            <a:off x="26309" y="2481514"/>
            <a:ext cx="1908911" cy="900206"/>
          </a:xfrm>
          <a:prstGeom prst="rect">
            <a:avLst/>
          </a:prstGeom>
          <a:noFill/>
          <a:ln>
            <a:noFill/>
          </a:ln>
        </p:spPr>
        <p:txBody>
          <a:bodyPr spcFirstLastPara="1" wrap="square" lIns="91425" tIns="45700" rIns="91425" bIns="45700" anchor="t" anchorCtr="0">
            <a:spAutoFit/>
          </a:bodyPr>
          <a:lstStyle/>
          <a:p>
            <a:pPr marL="108000" lvl="0" indent="-108000">
              <a:buClr>
                <a:srgbClr val="7F7F7F"/>
              </a:buClr>
              <a:buSzPts val="1050"/>
              <a:buFont typeface="Arial"/>
              <a:buChar char="•"/>
              <a:defRPr/>
            </a:pPr>
            <a:r>
              <a:rPr lang="fr-FR" sz="1050">
                <a:solidFill>
                  <a:srgbClr val="7F7F7F"/>
                </a:solidFill>
                <a:latin typeface="Calibri"/>
                <a:ea typeface="Calibri"/>
                <a:cs typeface="Calibri"/>
              </a:rPr>
              <a:t>Méthodologie</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Recherche de données</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Recrutement</a:t>
            </a:r>
            <a:endParaRPr/>
          </a:p>
          <a:p>
            <a:pPr marL="108000" lvl="0" indent="-108000">
              <a:buClr>
                <a:srgbClr val="7F7F7F"/>
              </a:buClr>
              <a:buSzPts val="1050"/>
              <a:buFont typeface="Arial"/>
              <a:buChar char="•"/>
              <a:defRPr/>
            </a:pPr>
            <a:r>
              <a:rPr lang="fr-FR" sz="1050">
                <a:solidFill>
                  <a:srgbClr val="7F7F7F"/>
                </a:solidFill>
                <a:latin typeface="Calibri"/>
                <a:ea typeface="Calibri"/>
                <a:cs typeface="Calibri"/>
              </a:rPr>
              <a:t>Identification des parties prenantes</a:t>
            </a:r>
            <a:endParaRPr sz="1050" b="0" i="0" u="none" strike="noStrike" cap="none">
              <a:solidFill>
                <a:srgbClr val="7F7F7F"/>
              </a:solidFill>
              <a:latin typeface="Calibri"/>
              <a:ea typeface="Calibri"/>
              <a:cs typeface="Calibri"/>
            </a:endParaRPr>
          </a:p>
        </p:txBody>
      </p:sp>
      <p:cxnSp>
        <p:nvCxnSpPr>
          <p:cNvPr id="139" name="Google Shape;139;p4"/>
          <p:cNvCxnSpPr>
            <a:cxnSpLocks/>
          </p:cNvCxnSpPr>
          <p:nvPr/>
        </p:nvCxnSpPr>
        <p:spPr bwMode="auto">
          <a:xfrm rot="10800000" flipH="1">
            <a:off x="3373287" y="3689634"/>
            <a:ext cx="0" cy="570861"/>
          </a:xfrm>
          <a:prstGeom prst="straightConnector1">
            <a:avLst/>
          </a:prstGeom>
          <a:noFill/>
          <a:ln w="25400" cap="flat" cmpd="sng">
            <a:solidFill>
              <a:srgbClr val="000000"/>
            </a:solidFill>
            <a:prstDash val="dash"/>
            <a:round/>
            <a:headEnd type="diamond" w="med" len="med"/>
            <a:tailEnd type="diamond" w="med" len="med"/>
          </a:ln>
        </p:spPr>
      </p:cxnSp>
      <p:sp>
        <p:nvSpPr>
          <p:cNvPr id="140" name="Google Shape;140;p4"/>
          <p:cNvSpPr txBox="1"/>
          <p:nvPr/>
        </p:nvSpPr>
        <p:spPr bwMode="auto">
          <a:xfrm>
            <a:off x="8164800" y="4673783"/>
            <a:ext cx="1680176" cy="923289"/>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800" b="0" i="1" u="none" strike="noStrike" cap="none" dirty="0">
                <a:solidFill>
                  <a:srgbClr val="2F5496"/>
                </a:solidFill>
                <a:latin typeface="Calibri"/>
                <a:ea typeface="Calibri"/>
                <a:cs typeface="Calibri"/>
              </a:rPr>
              <a:t>1</a:t>
            </a:r>
            <a:r>
              <a:rPr lang="fr-FR" sz="1800" i="1" baseline="30000" dirty="0">
                <a:solidFill>
                  <a:srgbClr val="2F5496"/>
                </a:solidFill>
                <a:latin typeface="Calibri"/>
                <a:ea typeface="Calibri"/>
                <a:cs typeface="Calibri"/>
              </a:rPr>
              <a:t>er</a:t>
            </a:r>
            <a:r>
              <a:rPr lang="fr-FR" sz="1800" i="1" dirty="0">
                <a:solidFill>
                  <a:srgbClr val="2F5496"/>
                </a:solidFill>
                <a:latin typeface="Calibri"/>
                <a:ea typeface="Calibri"/>
                <a:cs typeface="Calibri"/>
              </a:rPr>
              <a:t> Atelier International (Lisbonne)</a:t>
            </a:r>
            <a:endParaRPr dirty="0"/>
          </a:p>
        </p:txBody>
      </p:sp>
      <p:cxnSp>
        <p:nvCxnSpPr>
          <p:cNvPr id="141" name="Google Shape;141;p4"/>
          <p:cNvCxnSpPr>
            <a:cxnSpLocks/>
          </p:cNvCxnSpPr>
          <p:nvPr/>
        </p:nvCxnSpPr>
        <p:spPr bwMode="auto">
          <a:xfrm rot="10800000">
            <a:off x="4601346" y="3685525"/>
            <a:ext cx="0" cy="787393"/>
          </a:xfrm>
          <a:prstGeom prst="straightConnector1">
            <a:avLst/>
          </a:prstGeom>
          <a:noFill/>
          <a:ln w="25400" cap="flat" cmpd="sng">
            <a:solidFill>
              <a:srgbClr val="000000"/>
            </a:solidFill>
            <a:prstDash val="dash"/>
            <a:round/>
            <a:headEnd type="diamond" w="med" len="med"/>
            <a:tailEnd type="diamond" w="med" len="med"/>
          </a:ln>
        </p:spPr>
      </p:cxnSp>
      <p:cxnSp>
        <p:nvCxnSpPr>
          <p:cNvPr id="142" name="Google Shape;142;p4"/>
          <p:cNvCxnSpPr>
            <a:cxnSpLocks/>
          </p:cNvCxnSpPr>
          <p:nvPr/>
        </p:nvCxnSpPr>
        <p:spPr bwMode="auto">
          <a:xfrm rot="10800000">
            <a:off x="6469576" y="3682061"/>
            <a:ext cx="1" cy="828000"/>
          </a:xfrm>
          <a:prstGeom prst="straightConnector1">
            <a:avLst/>
          </a:prstGeom>
          <a:noFill/>
          <a:ln w="25400" cap="flat" cmpd="sng">
            <a:solidFill>
              <a:schemeClr val="tx1"/>
            </a:solidFill>
            <a:prstDash val="dash"/>
            <a:round/>
            <a:headEnd type="diamond" w="med" len="med"/>
            <a:tailEnd type="diamond" w="med" len="med"/>
          </a:ln>
        </p:spPr>
      </p:cxnSp>
      <p:cxnSp>
        <p:nvCxnSpPr>
          <p:cNvPr id="143" name="Google Shape;143;p4"/>
          <p:cNvCxnSpPr>
            <a:cxnSpLocks/>
          </p:cNvCxnSpPr>
          <p:nvPr/>
        </p:nvCxnSpPr>
        <p:spPr bwMode="auto">
          <a:xfrm flipV="1">
            <a:off x="9095697" y="3667427"/>
            <a:ext cx="0" cy="1044000"/>
          </a:xfrm>
          <a:prstGeom prst="straightConnector1">
            <a:avLst/>
          </a:prstGeom>
          <a:noFill/>
          <a:ln w="25400" cap="flat" cmpd="sng">
            <a:solidFill>
              <a:srgbClr val="8296B0"/>
            </a:solidFill>
            <a:prstDash val="dash"/>
            <a:round/>
            <a:headEnd type="diamond" w="med" len="med"/>
            <a:tailEnd type="diamond" w="med" len="med"/>
          </a:ln>
        </p:spPr>
      </p:cxnSp>
      <p:cxnSp>
        <p:nvCxnSpPr>
          <p:cNvPr id="144" name="Google Shape;144;p4"/>
          <p:cNvCxnSpPr>
            <a:cxnSpLocks/>
          </p:cNvCxnSpPr>
          <p:nvPr/>
        </p:nvCxnSpPr>
        <p:spPr bwMode="auto">
          <a:xfrm rot="10800000">
            <a:off x="11491866" y="3678888"/>
            <a:ext cx="0" cy="842584"/>
          </a:xfrm>
          <a:prstGeom prst="straightConnector1">
            <a:avLst/>
          </a:prstGeom>
          <a:noFill/>
          <a:ln w="25400" cap="flat" cmpd="sng">
            <a:solidFill>
              <a:srgbClr val="8296B0"/>
            </a:solidFill>
            <a:prstDash val="dash"/>
            <a:round/>
            <a:headEnd type="diamond" w="med" len="med"/>
            <a:tailEnd type="diamond" w="med" len="med"/>
          </a:ln>
        </p:spPr>
      </p:cxnSp>
      <p:sp>
        <p:nvSpPr>
          <p:cNvPr id="145" name="Google Shape;145;p4"/>
          <p:cNvSpPr/>
          <p:nvPr/>
        </p:nvSpPr>
        <p:spPr bwMode="auto">
          <a:xfrm>
            <a:off x="0" y="3281002"/>
            <a:ext cx="12148002" cy="494189"/>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Calibri"/>
              <a:ea typeface="Calibri"/>
              <a:cs typeface="Calibri"/>
            </a:endParaRPr>
          </a:p>
        </p:txBody>
      </p:sp>
      <p:sp>
        <p:nvSpPr>
          <p:cNvPr id="146" name="Google Shape;146;p4"/>
          <p:cNvSpPr/>
          <p:nvPr/>
        </p:nvSpPr>
        <p:spPr bwMode="auto">
          <a:xfrm>
            <a:off x="-61702" y="3389098"/>
            <a:ext cx="949343"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June 21</a:t>
            </a:r>
            <a:endParaRPr sz="1200" b="1" i="0" u="none" strike="noStrike" cap="none">
              <a:solidFill>
                <a:schemeClr val="dk1"/>
              </a:solidFill>
              <a:latin typeface="Calibri"/>
              <a:ea typeface="Calibri"/>
              <a:cs typeface="Calibri"/>
            </a:endParaRPr>
          </a:p>
        </p:txBody>
      </p:sp>
      <p:sp>
        <p:nvSpPr>
          <p:cNvPr id="147" name="Google Shape;147;p4"/>
          <p:cNvSpPr/>
          <p:nvPr/>
        </p:nvSpPr>
        <p:spPr bwMode="auto">
          <a:xfrm>
            <a:off x="1781242" y="3385474"/>
            <a:ext cx="912495"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June 22</a:t>
            </a:r>
            <a:endParaRPr sz="1400" b="0" i="0" u="none" strike="noStrike" cap="none">
              <a:solidFill>
                <a:srgbClr val="000000"/>
              </a:solidFill>
              <a:latin typeface="Arial"/>
              <a:ea typeface="Arial"/>
              <a:cs typeface="Arial"/>
            </a:endParaRPr>
          </a:p>
        </p:txBody>
      </p:sp>
      <p:sp>
        <p:nvSpPr>
          <p:cNvPr id="148" name="Google Shape;148;p4"/>
          <p:cNvSpPr/>
          <p:nvPr/>
        </p:nvSpPr>
        <p:spPr bwMode="auto">
          <a:xfrm>
            <a:off x="3305551" y="3372300"/>
            <a:ext cx="1129027" cy="27699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Dec. 22</a:t>
            </a:r>
            <a:endParaRPr sz="1200" b="1" i="0" u="none" strike="noStrike" cap="none">
              <a:solidFill>
                <a:schemeClr val="dk1"/>
              </a:solidFill>
              <a:latin typeface="Calibri"/>
              <a:ea typeface="Calibri"/>
              <a:cs typeface="Calibri"/>
            </a:endParaRPr>
          </a:p>
        </p:txBody>
      </p:sp>
      <p:sp>
        <p:nvSpPr>
          <p:cNvPr id="149" name="Google Shape;149;p4"/>
          <p:cNvSpPr/>
          <p:nvPr/>
        </p:nvSpPr>
        <p:spPr bwMode="auto">
          <a:xfrm>
            <a:off x="7059062" y="3387567"/>
            <a:ext cx="1452020"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Sept. 23     Oct. 23</a:t>
            </a:r>
            <a:endParaRPr sz="1200" b="1" i="0" u="none" strike="noStrike" cap="none">
              <a:solidFill>
                <a:schemeClr val="dk1"/>
              </a:solidFill>
              <a:latin typeface="Calibri"/>
              <a:ea typeface="Calibri"/>
              <a:cs typeface="Calibri"/>
            </a:endParaRPr>
          </a:p>
        </p:txBody>
      </p:sp>
      <p:sp>
        <p:nvSpPr>
          <p:cNvPr id="150" name="Google Shape;150;p4"/>
          <p:cNvSpPr/>
          <p:nvPr/>
        </p:nvSpPr>
        <p:spPr bwMode="auto">
          <a:xfrm>
            <a:off x="9347489" y="3394726"/>
            <a:ext cx="1183763"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dirty="0">
                <a:solidFill>
                  <a:schemeClr val="dk1"/>
                </a:solidFill>
                <a:latin typeface="Calibri"/>
                <a:ea typeface="Calibri"/>
                <a:cs typeface="Calibri"/>
              </a:rPr>
              <a:t> sept 24</a:t>
            </a:r>
            <a:endParaRPr sz="1200" b="1" i="0" u="none" strike="noStrike" cap="none" dirty="0">
              <a:solidFill>
                <a:schemeClr val="dk1"/>
              </a:solidFill>
              <a:latin typeface="Calibri"/>
              <a:ea typeface="Calibri"/>
              <a:cs typeface="Calibri"/>
            </a:endParaRPr>
          </a:p>
        </p:txBody>
      </p:sp>
      <p:sp>
        <p:nvSpPr>
          <p:cNvPr id="151" name="Google Shape;151;p4"/>
          <p:cNvSpPr/>
          <p:nvPr/>
        </p:nvSpPr>
        <p:spPr bwMode="auto">
          <a:xfrm>
            <a:off x="4411757" y="3389602"/>
            <a:ext cx="1334742"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Fev. - Mars 23</a:t>
            </a:r>
            <a:endParaRPr sz="1400" b="0" i="0" u="none" strike="noStrike" cap="none">
              <a:solidFill>
                <a:srgbClr val="000000"/>
              </a:solidFill>
              <a:latin typeface="Arial"/>
              <a:ea typeface="Arial"/>
              <a:cs typeface="Arial"/>
            </a:endParaRPr>
          </a:p>
        </p:txBody>
      </p:sp>
      <p:sp>
        <p:nvSpPr>
          <p:cNvPr id="152" name="Google Shape;152;p4"/>
          <p:cNvSpPr/>
          <p:nvPr/>
        </p:nvSpPr>
        <p:spPr bwMode="auto">
          <a:xfrm>
            <a:off x="10599051" y="3394726"/>
            <a:ext cx="799284"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Dec. 24</a:t>
            </a:r>
            <a:endParaRPr sz="1200" b="1" i="0" u="none" strike="noStrike" cap="none">
              <a:solidFill>
                <a:schemeClr val="dk1"/>
              </a:solidFill>
              <a:latin typeface="Calibri"/>
              <a:ea typeface="Calibri"/>
              <a:cs typeface="Calibri"/>
            </a:endParaRPr>
          </a:p>
        </p:txBody>
      </p:sp>
      <p:sp>
        <p:nvSpPr>
          <p:cNvPr id="153" name="Google Shape;153;p4"/>
          <p:cNvSpPr/>
          <p:nvPr/>
        </p:nvSpPr>
        <p:spPr bwMode="auto">
          <a:xfrm>
            <a:off x="6337152" y="3385677"/>
            <a:ext cx="713851"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July 23</a:t>
            </a:r>
            <a:endParaRPr sz="1200" b="1" i="0" u="none" strike="noStrike" cap="none">
              <a:solidFill>
                <a:schemeClr val="dk1"/>
              </a:solidFill>
              <a:latin typeface="Calibri"/>
              <a:ea typeface="Calibri"/>
              <a:cs typeface="Calibri"/>
            </a:endParaRPr>
          </a:p>
        </p:txBody>
      </p:sp>
      <p:sp>
        <p:nvSpPr>
          <p:cNvPr id="154" name="Google Shape;154;p4"/>
          <p:cNvSpPr/>
          <p:nvPr/>
        </p:nvSpPr>
        <p:spPr bwMode="auto">
          <a:xfrm>
            <a:off x="11491866" y="3388124"/>
            <a:ext cx="672045"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June 25</a:t>
            </a:r>
            <a:endParaRPr sz="1200" b="1" i="0" u="none" strike="noStrike" cap="none">
              <a:solidFill>
                <a:schemeClr val="dk1"/>
              </a:solidFill>
              <a:latin typeface="Calibri"/>
              <a:ea typeface="Calibri"/>
              <a:cs typeface="Calibri"/>
            </a:endParaRPr>
          </a:p>
        </p:txBody>
      </p:sp>
      <p:cxnSp>
        <p:nvCxnSpPr>
          <p:cNvPr id="155" name="Google Shape;155;p4"/>
          <p:cNvCxnSpPr>
            <a:cxnSpLocks/>
          </p:cNvCxnSpPr>
          <p:nvPr/>
        </p:nvCxnSpPr>
        <p:spPr bwMode="auto">
          <a:xfrm flipV="1">
            <a:off x="8798765" y="2135997"/>
            <a:ext cx="0" cy="152373"/>
          </a:xfrm>
          <a:prstGeom prst="straightConnector1">
            <a:avLst/>
          </a:prstGeom>
          <a:noFill/>
          <a:ln w="25400" cap="flat" cmpd="sng">
            <a:solidFill>
              <a:schemeClr val="bg1">
                <a:lumMod val="50000"/>
              </a:schemeClr>
            </a:solidFill>
            <a:prstDash val="dash"/>
            <a:round/>
            <a:headEnd type="diamond" w="med" len="med"/>
            <a:tailEnd type="diamond" w="med" len="med"/>
          </a:ln>
        </p:spPr>
      </p:cxnSp>
      <p:cxnSp>
        <p:nvCxnSpPr>
          <p:cNvPr id="156" name="Google Shape;156;p4"/>
          <p:cNvCxnSpPr>
            <a:cxnSpLocks/>
          </p:cNvCxnSpPr>
          <p:nvPr/>
        </p:nvCxnSpPr>
        <p:spPr bwMode="auto">
          <a:xfrm rot="10800000" flipH="1">
            <a:off x="11331589" y="2244849"/>
            <a:ext cx="0" cy="1118462"/>
          </a:xfrm>
          <a:prstGeom prst="straightConnector1">
            <a:avLst/>
          </a:prstGeom>
          <a:noFill/>
          <a:ln w="25400" cap="flat" cmpd="sng">
            <a:solidFill>
              <a:srgbClr val="8296B0"/>
            </a:solidFill>
            <a:prstDash val="dash"/>
            <a:round/>
            <a:headEnd type="diamond" w="med" len="med"/>
            <a:tailEnd type="diamond" w="med" len="med"/>
          </a:ln>
        </p:spPr>
      </p:cxnSp>
      <p:cxnSp>
        <p:nvCxnSpPr>
          <p:cNvPr id="157" name="Google Shape;157;p4"/>
          <p:cNvCxnSpPr>
            <a:cxnSpLocks/>
          </p:cNvCxnSpPr>
          <p:nvPr/>
        </p:nvCxnSpPr>
        <p:spPr bwMode="auto">
          <a:xfrm rot="10800000">
            <a:off x="5732870" y="3678888"/>
            <a:ext cx="0" cy="366080"/>
          </a:xfrm>
          <a:prstGeom prst="straightConnector1">
            <a:avLst/>
          </a:prstGeom>
          <a:noFill/>
          <a:ln w="25400" cap="flat" cmpd="sng">
            <a:solidFill>
              <a:schemeClr val="tx1"/>
            </a:solidFill>
            <a:prstDash val="dash"/>
            <a:round/>
            <a:headEnd type="diamond" w="med" len="med"/>
            <a:tailEnd type="diamond" w="med" len="med"/>
          </a:ln>
        </p:spPr>
      </p:cxnSp>
      <p:sp>
        <p:nvSpPr>
          <p:cNvPr id="158" name="Google Shape;158;p4"/>
          <p:cNvSpPr txBox="1"/>
          <p:nvPr/>
        </p:nvSpPr>
        <p:spPr bwMode="auto">
          <a:xfrm>
            <a:off x="4906596" y="4043012"/>
            <a:ext cx="1584869" cy="338514"/>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Clr>
                <a:srgbClr val="000000"/>
              </a:buClr>
              <a:buSzPts val="1800"/>
              <a:buFont typeface="Arial"/>
              <a:buNone/>
              <a:defRPr/>
            </a:pPr>
            <a:r>
              <a:rPr lang="fr-FR" sz="1600" b="0" i="0" u="none" strike="noStrike" cap="none">
                <a:solidFill>
                  <a:schemeClr val="dk1"/>
                </a:solidFill>
                <a:latin typeface="Calibri"/>
                <a:ea typeface="Calibri"/>
                <a:cs typeface="Calibri"/>
              </a:rPr>
              <a:t>COPIL 2</a:t>
            </a:r>
            <a:endParaRPr sz="1600" b="0" i="0" u="none" strike="noStrike" cap="none">
              <a:solidFill>
                <a:schemeClr val="dk1"/>
              </a:solidFill>
              <a:latin typeface="Calibri"/>
              <a:ea typeface="Calibri"/>
              <a:cs typeface="Calibri"/>
            </a:endParaRPr>
          </a:p>
        </p:txBody>
      </p:sp>
      <p:sp>
        <p:nvSpPr>
          <p:cNvPr id="161" name="Google Shape;161;p4"/>
          <p:cNvSpPr/>
          <p:nvPr/>
        </p:nvSpPr>
        <p:spPr bwMode="auto">
          <a:xfrm>
            <a:off x="8337492" y="3388124"/>
            <a:ext cx="1154496"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dirty="0">
                <a:solidFill>
                  <a:schemeClr val="dk1"/>
                </a:solidFill>
                <a:latin typeface="Calibri"/>
                <a:ea typeface="Calibri"/>
                <a:cs typeface="Calibri"/>
              </a:rPr>
              <a:t> Nov. 23</a:t>
            </a:r>
            <a:endParaRPr sz="1200" b="1" i="0" u="none" strike="noStrike" cap="none" dirty="0">
              <a:solidFill>
                <a:schemeClr val="dk1"/>
              </a:solidFill>
              <a:latin typeface="Calibri"/>
              <a:ea typeface="Calibri"/>
              <a:cs typeface="Calibri"/>
            </a:endParaRPr>
          </a:p>
        </p:txBody>
      </p:sp>
      <p:sp>
        <p:nvSpPr>
          <p:cNvPr id="74" name="Google Shape;153;p4"/>
          <p:cNvSpPr/>
          <p:nvPr/>
        </p:nvSpPr>
        <p:spPr bwMode="auto">
          <a:xfrm>
            <a:off x="5465361" y="3388124"/>
            <a:ext cx="670458" cy="276959"/>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Clr>
                <a:srgbClr val="000000"/>
              </a:buClr>
              <a:buSzPts val="1200"/>
              <a:buFont typeface="Arial"/>
              <a:buNone/>
              <a:defRPr/>
            </a:pPr>
            <a:r>
              <a:rPr lang="fr-FR" sz="1200" b="1" i="0" u="none" strike="noStrike" cap="none">
                <a:solidFill>
                  <a:schemeClr val="dk1"/>
                </a:solidFill>
                <a:latin typeface="Calibri"/>
                <a:ea typeface="Calibri"/>
                <a:cs typeface="Calibri"/>
              </a:rPr>
              <a:t>Juin</a:t>
            </a:r>
            <a:r>
              <a:rPr lang="fr-FR" sz="1200" b="1">
                <a:solidFill>
                  <a:schemeClr val="dk1"/>
                </a:solidFill>
                <a:latin typeface="Calibri"/>
                <a:ea typeface="Calibri"/>
                <a:cs typeface="Calibri"/>
              </a:rPr>
              <a:t> </a:t>
            </a:r>
            <a:r>
              <a:rPr lang="fr-FR" sz="1200" b="1" i="0" u="none" strike="noStrike" cap="none">
                <a:solidFill>
                  <a:schemeClr val="dk1"/>
                </a:solidFill>
                <a:latin typeface="Calibri"/>
                <a:ea typeface="Calibri"/>
                <a:cs typeface="Calibri"/>
              </a:rPr>
              <a:t>23</a:t>
            </a:r>
            <a:endParaRPr sz="1200" b="1" i="0" u="none" strike="noStrike" cap="none">
              <a:solidFill>
                <a:schemeClr val="dk1"/>
              </a:solidFill>
              <a:latin typeface="Calibri"/>
              <a:ea typeface="Calibri"/>
              <a:cs typeface="Calibri"/>
            </a:endParaRPr>
          </a:p>
        </p:txBody>
      </p:sp>
      <p:cxnSp>
        <p:nvCxnSpPr>
          <p:cNvPr id="75" name="Google Shape;155;p4"/>
          <p:cNvCxnSpPr>
            <a:cxnSpLocks/>
          </p:cNvCxnSpPr>
          <p:nvPr/>
        </p:nvCxnSpPr>
        <p:spPr bwMode="auto">
          <a:xfrm rot="10800000" flipH="1">
            <a:off x="8794648" y="2998271"/>
            <a:ext cx="0" cy="288000"/>
          </a:xfrm>
          <a:prstGeom prst="straightConnector1">
            <a:avLst/>
          </a:prstGeom>
          <a:noFill/>
          <a:ln w="25400" cap="flat" cmpd="sng">
            <a:solidFill>
              <a:schemeClr val="bg1">
                <a:lumMod val="50000"/>
              </a:schemeClr>
            </a:solidFill>
            <a:prstDash val="dash"/>
            <a:round/>
            <a:headEnd type="diamond" w="med" len="med"/>
            <a:tailEnd type="diamond" w="med" len="med"/>
          </a:ln>
        </p:spPr>
      </p:cxnSp>
      <p:cxnSp>
        <p:nvCxnSpPr>
          <p:cNvPr id="77" name="Google Shape;155;p4"/>
          <p:cNvCxnSpPr>
            <a:cxnSpLocks/>
          </p:cNvCxnSpPr>
          <p:nvPr/>
        </p:nvCxnSpPr>
        <p:spPr bwMode="auto">
          <a:xfrm flipH="1" flipV="1">
            <a:off x="8798765" y="2493849"/>
            <a:ext cx="0" cy="252000"/>
          </a:xfrm>
          <a:prstGeom prst="straightConnector1">
            <a:avLst/>
          </a:prstGeom>
          <a:noFill/>
          <a:ln w="25400" cap="flat" cmpd="sng">
            <a:solidFill>
              <a:schemeClr val="bg1">
                <a:lumMod val="50000"/>
              </a:schemeClr>
            </a:solidFill>
            <a:prstDash val="dash"/>
            <a:round/>
            <a:headEnd type="diamond" w="med" len="med"/>
            <a:tailEnd type="diamond" w="med" len="med"/>
          </a:ln>
        </p:spPr>
      </p:cxnSp>
      <p:cxnSp>
        <p:nvCxnSpPr>
          <p:cNvPr id="81" name="Google Shape;142;p4"/>
          <p:cNvCxnSpPr>
            <a:cxnSpLocks/>
          </p:cNvCxnSpPr>
          <p:nvPr/>
        </p:nvCxnSpPr>
        <p:spPr bwMode="auto">
          <a:xfrm rot="10800000">
            <a:off x="7267631" y="3680936"/>
            <a:ext cx="1" cy="288000"/>
          </a:xfrm>
          <a:prstGeom prst="straightConnector1">
            <a:avLst/>
          </a:prstGeom>
          <a:noFill/>
          <a:ln w="25400" cap="flat" cmpd="sng">
            <a:solidFill>
              <a:schemeClr val="tx1"/>
            </a:solidFill>
            <a:prstDash val="dash"/>
            <a:round/>
            <a:headEnd type="diamond" w="med" len="med"/>
            <a:tailEnd type="diamond" w="med" len="med"/>
          </a:ln>
        </p:spPr>
      </p:cxnSp>
      <p:sp>
        <p:nvSpPr>
          <p:cNvPr id="82" name="Google Shape;128;p4"/>
          <p:cNvSpPr txBox="1"/>
          <p:nvPr/>
        </p:nvSpPr>
        <p:spPr bwMode="auto">
          <a:xfrm>
            <a:off x="6468625" y="3917088"/>
            <a:ext cx="1607234" cy="954067"/>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400" b="0" i="0" u="none" strike="noStrike" cap="none">
                <a:solidFill>
                  <a:schemeClr val="dk1"/>
                </a:solidFill>
                <a:latin typeface="Calibri"/>
                <a:ea typeface="Calibri"/>
                <a:cs typeface="Calibri"/>
              </a:rPr>
              <a:t>Webinaire = Résultats Stage Diversité des irrgiants</a:t>
            </a:r>
            <a:endParaRPr sz="1600"/>
          </a:p>
        </p:txBody>
      </p:sp>
      <p:pic>
        <p:nvPicPr>
          <p:cNvPr id="83" name="Google Shape;131;p4" descr="noun_1484494_cc"/>
          <p:cNvPicPr/>
          <p:nvPr/>
        </p:nvPicPr>
        <p:blipFill>
          <a:blip r:embed="rId5">
            <a:alphaModFix/>
          </a:blip>
          <a:srcRect l="21916" t="839" r="16521" b="49532"/>
          <a:stretch/>
        </p:blipFill>
        <p:spPr bwMode="auto">
          <a:xfrm>
            <a:off x="6966698" y="3078941"/>
            <a:ext cx="424354" cy="285277"/>
          </a:xfrm>
          <a:prstGeom prst="rect">
            <a:avLst/>
          </a:prstGeom>
          <a:noFill/>
          <a:ln>
            <a:noFill/>
          </a:ln>
        </p:spPr>
      </p:pic>
      <p:sp>
        <p:nvSpPr>
          <p:cNvPr id="84" name="Titre 1"/>
          <p:cNvSpPr txBox="1"/>
          <p:nvPr/>
        </p:nvSpPr>
        <p:spPr bwMode="auto">
          <a:xfrm>
            <a:off x="743192" y="149638"/>
            <a:ext cx="10216343" cy="888251"/>
          </a:xfrm>
          <a:prstGeom prst="rect">
            <a:avLst/>
          </a:prstGeom>
        </p:spPr>
        <p:txBody>
          <a:bodyPr vert="horz" lIns="0" tIns="46800" rIns="91440" bIns="45720" rtlCol="0" anchor="ctr">
            <a:normAutofit/>
          </a:bodyPr>
          <a:lstStyle>
            <a:lvl1pPr marL="457200" indent="-457200" algn="l" defTabSz="914400">
              <a:lnSpc>
                <a:spcPct val="90000"/>
              </a:lnSpc>
              <a:spcBef>
                <a:spcPts val="0"/>
              </a:spcBef>
              <a:buFontTx/>
              <a:buBlip>
                <a:blip r:embed="rId6"/>
              </a:buBlip>
              <a:defRPr sz="3000" b="1">
                <a:solidFill>
                  <a:srgbClr val="00A3A6"/>
                </a:solidFill>
                <a:latin typeface="+mj-lt"/>
                <a:ea typeface="+mj-ea"/>
                <a:cs typeface="+mj-cs"/>
              </a:defRPr>
            </a:lvl1pPr>
          </a:lstStyle>
          <a:p>
            <a:pPr>
              <a:defRPr/>
            </a:pPr>
            <a:r>
              <a:rPr lang="fr-FR"/>
              <a:t>Où en sommes-nous?</a:t>
            </a:r>
            <a:endParaRPr/>
          </a:p>
        </p:txBody>
      </p:sp>
      <p:sp>
        <p:nvSpPr>
          <p:cNvPr id="76" name="Google Shape;120;p4">
            <a:extLst>
              <a:ext uri="{FF2B5EF4-FFF2-40B4-BE49-F238E27FC236}">
                <a16:creationId xmlns:a16="http://schemas.microsoft.com/office/drawing/2014/main" id="{4CAA9A83-F9B5-4FF9-81A8-1ED7766821E8}"/>
              </a:ext>
            </a:extLst>
          </p:cNvPr>
          <p:cNvSpPr txBox="1"/>
          <p:nvPr/>
        </p:nvSpPr>
        <p:spPr bwMode="auto">
          <a:xfrm>
            <a:off x="8943806" y="3770125"/>
            <a:ext cx="704801" cy="307736"/>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400" b="0" i="0" u="none" strike="noStrike" cap="none" dirty="0">
                <a:solidFill>
                  <a:schemeClr val="dk1"/>
                </a:solidFill>
                <a:latin typeface="Calibri"/>
                <a:ea typeface="Calibri"/>
                <a:cs typeface="Calibri"/>
              </a:rPr>
              <a:t>COPIL</a:t>
            </a:r>
            <a:endParaRPr sz="1400" b="0" i="0" u="none" strike="noStrike" cap="none" dirty="0">
              <a:solidFill>
                <a:schemeClr val="dk1"/>
              </a:solidFill>
              <a:latin typeface="Calibri"/>
              <a:ea typeface="Calibri"/>
              <a:cs typeface="Calibri"/>
            </a:endParaRPr>
          </a:p>
        </p:txBody>
      </p:sp>
      <p:cxnSp>
        <p:nvCxnSpPr>
          <p:cNvPr id="79" name="Google Shape;155;p4">
            <a:extLst>
              <a:ext uri="{FF2B5EF4-FFF2-40B4-BE49-F238E27FC236}">
                <a16:creationId xmlns:a16="http://schemas.microsoft.com/office/drawing/2014/main" id="{BAE74C26-33F0-45D8-9DF0-113BF64B3D81}"/>
              </a:ext>
            </a:extLst>
          </p:cNvPr>
          <p:cNvCxnSpPr>
            <a:cxnSpLocks/>
          </p:cNvCxnSpPr>
          <p:nvPr/>
        </p:nvCxnSpPr>
        <p:spPr bwMode="auto">
          <a:xfrm rot="10800000" flipH="1">
            <a:off x="9599951" y="3631191"/>
            <a:ext cx="0" cy="288000"/>
          </a:xfrm>
          <a:prstGeom prst="straightConnector1">
            <a:avLst/>
          </a:prstGeom>
          <a:noFill/>
          <a:ln w="25400" cap="flat" cmpd="sng">
            <a:solidFill>
              <a:schemeClr val="bg1">
                <a:lumMod val="50000"/>
              </a:schemeClr>
            </a:solidFill>
            <a:prstDash val="dash"/>
            <a:round/>
            <a:headEnd type="diamond" w="med" len="med"/>
            <a:tailEnd type="diamond" w="med" len="med"/>
          </a:ln>
        </p:spPr>
      </p:cxnSp>
      <p:cxnSp>
        <p:nvCxnSpPr>
          <p:cNvPr id="80" name="Google Shape;155;p4">
            <a:extLst>
              <a:ext uri="{FF2B5EF4-FFF2-40B4-BE49-F238E27FC236}">
                <a16:creationId xmlns:a16="http://schemas.microsoft.com/office/drawing/2014/main" id="{3B8A85D8-F08D-4340-A72F-6C9D2A322102}"/>
              </a:ext>
            </a:extLst>
          </p:cNvPr>
          <p:cNvCxnSpPr>
            <a:cxnSpLocks/>
          </p:cNvCxnSpPr>
          <p:nvPr/>
        </p:nvCxnSpPr>
        <p:spPr bwMode="auto">
          <a:xfrm flipH="1" flipV="1">
            <a:off x="10525493" y="3649299"/>
            <a:ext cx="5759" cy="744822"/>
          </a:xfrm>
          <a:prstGeom prst="straightConnector1">
            <a:avLst/>
          </a:prstGeom>
          <a:noFill/>
          <a:ln w="25400" cap="flat" cmpd="sng">
            <a:solidFill>
              <a:schemeClr val="bg1">
                <a:lumMod val="50000"/>
              </a:schemeClr>
            </a:solidFill>
            <a:prstDash val="dash"/>
            <a:round/>
            <a:headEnd type="diamond" w="med" len="med"/>
            <a:tailEnd type="diamond" w="med" len="med"/>
          </a:ln>
        </p:spPr>
      </p:cxnSp>
      <p:cxnSp>
        <p:nvCxnSpPr>
          <p:cNvPr id="85" name="Google Shape;155;p4">
            <a:extLst>
              <a:ext uri="{FF2B5EF4-FFF2-40B4-BE49-F238E27FC236}">
                <a16:creationId xmlns:a16="http://schemas.microsoft.com/office/drawing/2014/main" id="{0DAFD18C-98E6-41F3-92EE-019AF4BEAE6C}"/>
              </a:ext>
            </a:extLst>
          </p:cNvPr>
          <p:cNvCxnSpPr>
            <a:cxnSpLocks/>
          </p:cNvCxnSpPr>
          <p:nvPr/>
        </p:nvCxnSpPr>
        <p:spPr bwMode="auto">
          <a:xfrm rot="10800000" flipH="1">
            <a:off x="10270553" y="3662433"/>
            <a:ext cx="0" cy="288000"/>
          </a:xfrm>
          <a:prstGeom prst="straightConnector1">
            <a:avLst/>
          </a:prstGeom>
          <a:noFill/>
          <a:ln w="25400" cap="flat" cmpd="sng">
            <a:solidFill>
              <a:schemeClr val="bg1">
                <a:lumMod val="50000"/>
              </a:schemeClr>
            </a:solidFill>
            <a:prstDash val="dash"/>
            <a:round/>
            <a:headEnd type="diamond" w="med" len="med"/>
            <a:tailEnd type="diamond" w="med" len="med"/>
          </a:ln>
        </p:spPr>
      </p:cxnSp>
      <p:sp>
        <p:nvSpPr>
          <p:cNvPr id="86" name="Google Shape;120;p4">
            <a:extLst>
              <a:ext uri="{FF2B5EF4-FFF2-40B4-BE49-F238E27FC236}">
                <a16:creationId xmlns:a16="http://schemas.microsoft.com/office/drawing/2014/main" id="{8A60E889-5B21-4CFF-A820-22EC0DA6E0BF}"/>
              </a:ext>
            </a:extLst>
          </p:cNvPr>
          <p:cNvSpPr txBox="1"/>
          <p:nvPr/>
        </p:nvSpPr>
        <p:spPr bwMode="auto">
          <a:xfrm>
            <a:off x="9429195" y="4325747"/>
            <a:ext cx="1524203" cy="307736"/>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defRPr/>
            </a:pPr>
            <a:r>
              <a:rPr lang="fr-FR" sz="1400" b="0" i="0" u="none" strike="noStrike" cap="none" dirty="0">
                <a:solidFill>
                  <a:schemeClr val="dk1"/>
                </a:solidFill>
                <a:latin typeface="Calibri"/>
                <a:ea typeface="Calibri"/>
                <a:cs typeface="Calibri"/>
              </a:rPr>
              <a:t>Stratégie</a:t>
            </a:r>
            <a:endParaRPr sz="1400" b="0" i="0" u="none" strike="noStrike" cap="none" dirty="0">
              <a:solidFill>
                <a:schemeClr val="dk1"/>
              </a:solidFill>
              <a:latin typeface="Calibri"/>
              <a:ea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4EBDDFD-0271-494B-A844-EC143C212AFE}"/>
              </a:ext>
            </a:extLst>
          </p:cNvPr>
          <p:cNvSpPr>
            <a:spLocks noGrp="1"/>
          </p:cNvSpPr>
          <p:nvPr>
            <p:ph idx="1"/>
          </p:nvPr>
        </p:nvSpPr>
        <p:spPr>
          <a:xfrm>
            <a:off x="1122336" y="1747095"/>
            <a:ext cx="9985546" cy="4252063"/>
          </a:xfrm>
        </p:spPr>
        <p:txBody>
          <a:bodyPr>
            <a:normAutofit fontScale="70000" lnSpcReduction="20000"/>
          </a:bodyPr>
          <a:lstStyle/>
          <a:p>
            <a:pPr marL="0" indent="0">
              <a:buNone/>
            </a:pPr>
            <a:r>
              <a:rPr lang="fr-FR" dirty="0"/>
              <a:t>Atelier II . Ces objectifs avaient été identifiés sur chaque table / SSP</a:t>
            </a:r>
          </a:p>
          <a:p>
            <a:r>
              <a:rPr lang="fr-FR" dirty="0"/>
              <a:t>Ecologie / Eau</a:t>
            </a:r>
          </a:p>
          <a:p>
            <a:pPr lvl="1"/>
            <a:r>
              <a:rPr lang="fr-FR" dirty="0"/>
              <a:t>Minimiser la demande en eau</a:t>
            </a:r>
          </a:p>
          <a:p>
            <a:pPr lvl="1"/>
            <a:r>
              <a:rPr lang="fr-FR" dirty="0"/>
              <a:t>Développer l’offre en eau</a:t>
            </a:r>
          </a:p>
          <a:p>
            <a:pPr lvl="1"/>
            <a:r>
              <a:rPr lang="fr-FR" dirty="0"/>
              <a:t>Gestion des paysages et sécurité incendie (minimiser les friches)</a:t>
            </a:r>
          </a:p>
          <a:p>
            <a:r>
              <a:rPr lang="fr-FR" dirty="0"/>
              <a:t>Agriculture - Economie</a:t>
            </a:r>
          </a:p>
          <a:p>
            <a:pPr lvl="1"/>
            <a:r>
              <a:rPr lang="fr-FR" dirty="0"/>
              <a:t>Développement potentiel nourricier / satisfaire la demande alimentaire</a:t>
            </a:r>
          </a:p>
          <a:p>
            <a:pPr lvl="1"/>
            <a:r>
              <a:rPr lang="fr-FR" dirty="0"/>
              <a:t>Priorité viticole</a:t>
            </a:r>
          </a:p>
          <a:p>
            <a:pPr lvl="1"/>
            <a:r>
              <a:rPr lang="fr-FR" dirty="0"/>
              <a:t>Priorité culture à fortes valeurs ajoutées</a:t>
            </a:r>
          </a:p>
          <a:p>
            <a:pPr lvl="1"/>
            <a:r>
              <a:rPr lang="fr-FR" dirty="0"/>
              <a:t>Développer l’agriculture écologique</a:t>
            </a:r>
          </a:p>
          <a:p>
            <a:pPr lvl="1"/>
            <a:r>
              <a:rPr lang="fr-FR" dirty="0"/>
              <a:t>Conserver les sol</a:t>
            </a:r>
          </a:p>
          <a:p>
            <a:r>
              <a:rPr lang="fr-FR" dirty="0"/>
              <a:t>Social - Economie</a:t>
            </a:r>
          </a:p>
          <a:p>
            <a:pPr lvl="1"/>
            <a:r>
              <a:rPr lang="fr-FR" dirty="0"/>
              <a:t>Solidarité amont/aval</a:t>
            </a:r>
          </a:p>
          <a:p>
            <a:pPr lvl="1"/>
            <a:r>
              <a:rPr lang="fr-FR" dirty="0"/>
              <a:t>Maintien de l’emploi agricole</a:t>
            </a:r>
          </a:p>
          <a:p>
            <a:pPr lvl="1"/>
            <a:r>
              <a:rPr lang="fr-FR" dirty="0"/>
              <a:t>Projet partagé (concertation)</a:t>
            </a:r>
          </a:p>
          <a:p>
            <a:r>
              <a:rPr lang="fr-FR" dirty="0"/>
              <a:t>Economie publique</a:t>
            </a:r>
          </a:p>
          <a:p>
            <a:pPr lvl="1"/>
            <a:r>
              <a:rPr lang="fr-FR" dirty="0"/>
              <a:t>Coût/bénéfice pour le territoire ou récupération des coûts, éviter le regret</a:t>
            </a:r>
          </a:p>
        </p:txBody>
      </p:sp>
      <p:sp>
        <p:nvSpPr>
          <p:cNvPr id="3" name="Titre 2">
            <a:extLst>
              <a:ext uri="{FF2B5EF4-FFF2-40B4-BE49-F238E27FC236}">
                <a16:creationId xmlns:a16="http://schemas.microsoft.com/office/drawing/2014/main" id="{6BEAF557-1028-4BE8-9847-AD9EC5FF2550}"/>
              </a:ext>
            </a:extLst>
          </p:cNvPr>
          <p:cNvSpPr>
            <a:spLocks noGrp="1"/>
          </p:cNvSpPr>
          <p:nvPr>
            <p:ph type="title"/>
          </p:nvPr>
        </p:nvSpPr>
        <p:spPr/>
        <p:txBody>
          <a:bodyPr/>
          <a:lstStyle/>
          <a:p>
            <a:r>
              <a:rPr lang="fr-FR" dirty="0"/>
              <a:t>Les objectifs</a:t>
            </a:r>
            <a:endParaRPr lang="en-GB" dirty="0"/>
          </a:p>
        </p:txBody>
      </p:sp>
      <p:sp>
        <p:nvSpPr>
          <p:cNvPr id="4" name="Sous-titre 3">
            <a:extLst>
              <a:ext uri="{FF2B5EF4-FFF2-40B4-BE49-F238E27FC236}">
                <a16:creationId xmlns:a16="http://schemas.microsoft.com/office/drawing/2014/main" id="{6C7EE70C-2216-46FE-B237-7489D20551AE}"/>
              </a:ext>
            </a:extLst>
          </p:cNvPr>
          <p:cNvSpPr>
            <a:spLocks noGrp="1"/>
          </p:cNvSpPr>
          <p:nvPr>
            <p:ph type="subTitle" idx="10"/>
          </p:nvPr>
        </p:nvSpPr>
        <p:spPr/>
        <p:txBody>
          <a:bodyPr/>
          <a:lstStyle/>
          <a:p>
            <a:r>
              <a:rPr lang="fr-FR" dirty="0"/>
              <a:t>Ils permettent de justifier une stratégie</a:t>
            </a:r>
            <a:endParaRPr lang="en-GB" dirty="0"/>
          </a:p>
        </p:txBody>
      </p:sp>
      <p:sp>
        <p:nvSpPr>
          <p:cNvPr id="6" name="Accolade fermante 5">
            <a:extLst>
              <a:ext uri="{FF2B5EF4-FFF2-40B4-BE49-F238E27FC236}">
                <a16:creationId xmlns:a16="http://schemas.microsoft.com/office/drawing/2014/main" id="{14D5BD5E-06A2-4853-A9DF-4E1BE24C8430}"/>
              </a:ext>
            </a:extLst>
          </p:cNvPr>
          <p:cNvSpPr/>
          <p:nvPr/>
        </p:nvSpPr>
        <p:spPr>
          <a:xfrm>
            <a:off x="7764088" y="2166991"/>
            <a:ext cx="964276" cy="3832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ZoneTexte 6">
            <a:extLst>
              <a:ext uri="{FF2B5EF4-FFF2-40B4-BE49-F238E27FC236}">
                <a16:creationId xmlns:a16="http://schemas.microsoft.com/office/drawing/2014/main" id="{2296FEED-FE5F-4A8B-A026-714A4778A90B}"/>
              </a:ext>
            </a:extLst>
          </p:cNvPr>
          <p:cNvSpPr txBox="1"/>
          <p:nvPr/>
        </p:nvSpPr>
        <p:spPr>
          <a:xfrm>
            <a:off x="8716934" y="3759908"/>
            <a:ext cx="2402378" cy="646331"/>
          </a:xfrm>
          <a:prstGeom prst="rect">
            <a:avLst/>
          </a:prstGeom>
          <a:noFill/>
        </p:spPr>
        <p:txBody>
          <a:bodyPr wrap="square" rtlCol="0">
            <a:spAutoFit/>
          </a:bodyPr>
          <a:lstStyle/>
          <a:p>
            <a:r>
              <a:rPr lang="fr-FR" dirty="0"/>
              <a:t>Adaptation au changement climatique</a:t>
            </a:r>
            <a:endParaRPr lang="en-GB" dirty="0"/>
          </a:p>
        </p:txBody>
      </p:sp>
    </p:spTree>
    <p:extLst>
      <p:ext uri="{BB962C8B-B14F-4D97-AF65-F5344CB8AC3E}">
        <p14:creationId xmlns:p14="http://schemas.microsoft.com/office/powerpoint/2010/main" val="2355087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50C45F3-E5B8-44D6-90C8-CF39AAB4BB50}"/>
              </a:ext>
            </a:extLst>
          </p:cNvPr>
          <p:cNvSpPr>
            <a:spLocks noGrp="1"/>
          </p:cNvSpPr>
          <p:nvPr>
            <p:ph idx="1"/>
          </p:nvPr>
        </p:nvSpPr>
        <p:spPr/>
        <p:txBody>
          <a:bodyPr/>
          <a:lstStyle/>
          <a:p>
            <a:endParaRPr lang="en-GB"/>
          </a:p>
        </p:txBody>
      </p:sp>
      <p:sp>
        <p:nvSpPr>
          <p:cNvPr id="3" name="Titre 2">
            <a:extLst>
              <a:ext uri="{FF2B5EF4-FFF2-40B4-BE49-F238E27FC236}">
                <a16:creationId xmlns:a16="http://schemas.microsoft.com/office/drawing/2014/main" id="{FB61D883-3A52-4BD0-9FEA-1FE5DCAE39F6}"/>
              </a:ext>
            </a:extLst>
          </p:cNvPr>
          <p:cNvSpPr>
            <a:spLocks noGrp="1"/>
          </p:cNvSpPr>
          <p:nvPr>
            <p:ph type="title"/>
          </p:nvPr>
        </p:nvSpPr>
        <p:spPr/>
        <p:txBody>
          <a:bodyPr/>
          <a:lstStyle/>
          <a:p>
            <a:r>
              <a:rPr lang="fr-FR" dirty="0"/>
              <a:t>Adaptation du zonage</a:t>
            </a:r>
            <a:endParaRPr lang="en-GB" dirty="0"/>
          </a:p>
        </p:txBody>
      </p:sp>
      <p:sp>
        <p:nvSpPr>
          <p:cNvPr id="4" name="Sous-titre 3">
            <a:extLst>
              <a:ext uri="{FF2B5EF4-FFF2-40B4-BE49-F238E27FC236}">
                <a16:creationId xmlns:a16="http://schemas.microsoft.com/office/drawing/2014/main" id="{027AB0B1-149C-4EFD-8856-10F7BED63F5B}"/>
              </a:ext>
            </a:extLst>
          </p:cNvPr>
          <p:cNvSpPr>
            <a:spLocks noGrp="1"/>
          </p:cNvSpPr>
          <p:nvPr>
            <p:ph type="subTitle" idx="10"/>
          </p:nvPr>
        </p:nvSpPr>
        <p:spPr/>
        <p:txBody>
          <a:bodyPr/>
          <a:lstStyle/>
          <a:p>
            <a:r>
              <a:rPr lang="fr-FR" dirty="0"/>
              <a:t>4 =&gt; 6 zones (+ Aude amont pour l’hydro et + Aude médiane // Haut Minervois)</a:t>
            </a:r>
            <a:endParaRPr lang="en-GB" dirty="0"/>
          </a:p>
        </p:txBody>
      </p:sp>
      <p:pic>
        <p:nvPicPr>
          <p:cNvPr id="6" name="Image 5">
            <a:extLst>
              <a:ext uri="{FF2B5EF4-FFF2-40B4-BE49-F238E27FC236}">
                <a16:creationId xmlns:a16="http://schemas.microsoft.com/office/drawing/2014/main" id="{C4DB5453-3D47-4ADD-9620-0E13BD52907D}"/>
              </a:ext>
            </a:extLst>
          </p:cNvPr>
          <p:cNvPicPr>
            <a:picLocks noChangeAspect="1"/>
          </p:cNvPicPr>
          <p:nvPr/>
        </p:nvPicPr>
        <p:blipFill>
          <a:blip r:embed="rId2"/>
          <a:stretch>
            <a:fillRect/>
          </a:stretch>
        </p:blipFill>
        <p:spPr>
          <a:xfrm>
            <a:off x="35984" y="1634894"/>
            <a:ext cx="6618815" cy="5103292"/>
          </a:xfrm>
          <a:prstGeom prst="rect">
            <a:avLst/>
          </a:prstGeom>
        </p:spPr>
      </p:pic>
      <p:pic>
        <p:nvPicPr>
          <p:cNvPr id="8" name="Image 7">
            <a:extLst>
              <a:ext uri="{FF2B5EF4-FFF2-40B4-BE49-F238E27FC236}">
                <a16:creationId xmlns:a16="http://schemas.microsoft.com/office/drawing/2014/main" id="{A9A616FF-7549-4DA3-8063-79B1CBDBE0FC}"/>
              </a:ext>
            </a:extLst>
          </p:cNvPr>
          <p:cNvPicPr>
            <a:picLocks noChangeAspect="1"/>
          </p:cNvPicPr>
          <p:nvPr/>
        </p:nvPicPr>
        <p:blipFill>
          <a:blip r:embed="rId3"/>
          <a:stretch>
            <a:fillRect/>
          </a:stretch>
        </p:blipFill>
        <p:spPr>
          <a:xfrm>
            <a:off x="5968013" y="1934677"/>
            <a:ext cx="5766787" cy="4732742"/>
          </a:xfrm>
          <a:prstGeom prst="rect">
            <a:avLst/>
          </a:prstGeom>
        </p:spPr>
      </p:pic>
      <p:pic>
        <p:nvPicPr>
          <p:cNvPr id="10" name="Image 9">
            <a:extLst>
              <a:ext uri="{FF2B5EF4-FFF2-40B4-BE49-F238E27FC236}">
                <a16:creationId xmlns:a16="http://schemas.microsoft.com/office/drawing/2014/main" id="{8527C589-7B3C-4112-9B23-CBB719BF3C04}"/>
              </a:ext>
            </a:extLst>
          </p:cNvPr>
          <p:cNvPicPr>
            <a:picLocks noChangeAspect="1"/>
          </p:cNvPicPr>
          <p:nvPr/>
        </p:nvPicPr>
        <p:blipFill>
          <a:blip r:embed="rId4"/>
          <a:stretch>
            <a:fillRect/>
          </a:stretch>
        </p:blipFill>
        <p:spPr>
          <a:xfrm>
            <a:off x="10775126" y="5611028"/>
            <a:ext cx="1158065" cy="1192463"/>
          </a:xfrm>
          <a:prstGeom prst="rect">
            <a:avLst/>
          </a:prstGeom>
        </p:spPr>
      </p:pic>
    </p:spTree>
    <p:extLst>
      <p:ext uri="{BB962C8B-B14F-4D97-AF65-F5344CB8AC3E}">
        <p14:creationId xmlns:p14="http://schemas.microsoft.com/office/powerpoint/2010/main" val="142678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FB556-EAAF-48DA-9A88-83986A4D7A37}"/>
              </a:ext>
            </a:extLst>
          </p:cNvPr>
          <p:cNvSpPr>
            <a:spLocks noGrp="1"/>
          </p:cNvSpPr>
          <p:nvPr>
            <p:ph type="title"/>
          </p:nvPr>
        </p:nvSpPr>
        <p:spPr/>
        <p:txBody>
          <a:bodyPr/>
          <a:lstStyle/>
          <a:p>
            <a:r>
              <a:rPr lang="fr-FR" dirty="0"/>
              <a:t>Retour sur le webinaire données</a:t>
            </a:r>
            <a:endParaRPr lang="en-GB" dirty="0"/>
          </a:p>
        </p:txBody>
      </p:sp>
      <p:sp>
        <p:nvSpPr>
          <p:cNvPr id="3" name="Espace réservé du contenu 2">
            <a:extLst>
              <a:ext uri="{FF2B5EF4-FFF2-40B4-BE49-F238E27FC236}">
                <a16:creationId xmlns:a16="http://schemas.microsoft.com/office/drawing/2014/main" id="{628138FE-7694-4F10-B9FC-E288669C3165}"/>
              </a:ext>
            </a:extLst>
          </p:cNvPr>
          <p:cNvSpPr>
            <a:spLocks noGrp="1"/>
          </p:cNvSpPr>
          <p:nvPr>
            <p:ph idx="1"/>
          </p:nvPr>
        </p:nvSpPr>
        <p:spPr>
          <a:xfrm>
            <a:off x="628649" y="1424045"/>
            <a:ext cx="8691995" cy="4207828"/>
          </a:xfrm>
        </p:spPr>
        <p:txBody>
          <a:bodyPr>
            <a:normAutofit fontScale="85000" lnSpcReduction="10000"/>
          </a:bodyPr>
          <a:lstStyle/>
          <a:p>
            <a:r>
              <a:rPr lang="fr-FR" dirty="0"/>
              <a:t>19 participants</a:t>
            </a:r>
          </a:p>
          <a:p>
            <a:r>
              <a:rPr lang="fr-FR" dirty="0"/>
              <a:t>Thèmes : zonage, climat, agriculture, ressource en eau, usage de l’eau</a:t>
            </a:r>
          </a:p>
          <a:p>
            <a:r>
              <a:rPr lang="fr-FR" dirty="0"/>
              <a:t>Données + rapport sur un google drive – validées (31 </a:t>
            </a:r>
            <a:r>
              <a:rPr lang="fr-FR" dirty="0" err="1"/>
              <a:t>déc</a:t>
            </a:r>
            <a:r>
              <a:rPr lang="fr-FR" dirty="0"/>
              <a:t> 2024)</a:t>
            </a:r>
          </a:p>
          <a:p>
            <a:r>
              <a:rPr lang="fr-FR" dirty="0"/>
              <a:t>Les participants ont soulevées l’importance des données du besoin en eau des plantes </a:t>
            </a:r>
          </a:p>
          <a:p>
            <a:pPr lvl="1"/>
            <a:r>
              <a:rPr lang="fr-FR" dirty="0"/>
              <a:t>longuement discutées </a:t>
            </a:r>
          </a:p>
          <a:p>
            <a:pPr lvl="1"/>
            <a:r>
              <a:rPr lang="fr-FR" dirty="0"/>
              <a:t>et les ordres de grandeurs validées par les participants</a:t>
            </a:r>
          </a:p>
          <a:p>
            <a:r>
              <a:rPr lang="fr-FR" dirty="0"/>
              <a:t>Une étude de la CA11 sur ce thème, certains éléments partagés pour validation</a:t>
            </a:r>
          </a:p>
          <a:p>
            <a:endParaRPr lang="fr-FR" dirty="0"/>
          </a:p>
          <a:p>
            <a:r>
              <a:rPr lang="fr-FR" i="1" dirty="0"/>
              <a:t>Reste : un a/r avec les unions d’ASA pour valider les données considérées sur les ASA</a:t>
            </a:r>
            <a:endParaRPr lang="en-GB" i="1" dirty="0"/>
          </a:p>
        </p:txBody>
      </p:sp>
    </p:spTree>
    <p:extLst>
      <p:ext uri="{BB962C8B-B14F-4D97-AF65-F5344CB8AC3E}">
        <p14:creationId xmlns:p14="http://schemas.microsoft.com/office/powerpoint/2010/main" val="406145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B2C92-1917-414F-86B4-45F95585561E}"/>
              </a:ext>
            </a:extLst>
          </p:cNvPr>
          <p:cNvSpPr>
            <a:spLocks noGrp="1"/>
          </p:cNvSpPr>
          <p:nvPr>
            <p:ph type="title"/>
          </p:nvPr>
        </p:nvSpPr>
        <p:spPr/>
        <p:txBody>
          <a:bodyPr/>
          <a:lstStyle/>
          <a:p>
            <a:r>
              <a:rPr lang="fr-FR" dirty="0"/>
              <a:t>Webinaire stratégie</a:t>
            </a:r>
            <a:endParaRPr lang="en-GB" dirty="0"/>
          </a:p>
        </p:txBody>
      </p:sp>
      <p:sp>
        <p:nvSpPr>
          <p:cNvPr id="3" name="Espace réservé du contenu 2">
            <a:extLst>
              <a:ext uri="{FF2B5EF4-FFF2-40B4-BE49-F238E27FC236}">
                <a16:creationId xmlns:a16="http://schemas.microsoft.com/office/drawing/2014/main" id="{E742E39E-0607-4B9F-B3DA-BD785642BFF5}"/>
              </a:ext>
            </a:extLst>
          </p:cNvPr>
          <p:cNvSpPr>
            <a:spLocks noGrp="1"/>
          </p:cNvSpPr>
          <p:nvPr>
            <p:ph idx="1"/>
          </p:nvPr>
        </p:nvSpPr>
        <p:spPr>
          <a:xfrm>
            <a:off x="628650" y="1424045"/>
            <a:ext cx="8785514" cy="3334991"/>
          </a:xfrm>
        </p:spPr>
        <p:txBody>
          <a:bodyPr>
            <a:normAutofit fontScale="85000" lnSpcReduction="20000"/>
          </a:bodyPr>
          <a:lstStyle/>
          <a:p>
            <a:r>
              <a:rPr lang="fr-FR" dirty="0" err="1"/>
              <a:t>Obj</a:t>
            </a:r>
            <a:r>
              <a:rPr lang="fr-FR" dirty="0"/>
              <a:t> : Relance du chantier stratégie</a:t>
            </a:r>
          </a:p>
          <a:p>
            <a:r>
              <a:rPr lang="fr-FR" dirty="0"/>
              <a:t>Présentation de la méthode</a:t>
            </a:r>
          </a:p>
          <a:p>
            <a:r>
              <a:rPr lang="fr-FR" dirty="0"/>
              <a:t>18 participants </a:t>
            </a:r>
          </a:p>
          <a:p>
            <a:r>
              <a:rPr lang="fr-FR" dirty="0"/>
              <a:t>Partage d’initiatives </a:t>
            </a:r>
          </a:p>
          <a:p>
            <a:pPr lvl="1"/>
            <a:r>
              <a:rPr lang="fr-FR" dirty="0"/>
              <a:t>CODEV du Grand Narbonne sur « Stocker, faire pleuvoir »</a:t>
            </a:r>
          </a:p>
          <a:p>
            <a:pPr lvl="1"/>
            <a:r>
              <a:rPr lang="fr-FR" dirty="0"/>
              <a:t>Études SMMAR sur optimisation stockage/ressource (à venir)</a:t>
            </a:r>
          </a:p>
          <a:p>
            <a:r>
              <a:rPr lang="fr-FR" dirty="0"/>
              <a:t>Partage des personnes/institutions à mobiliser dans les groupes</a:t>
            </a:r>
          </a:p>
          <a:p>
            <a:r>
              <a:rPr lang="fr-FR" dirty="0"/>
              <a:t>Echange sur l’implication sur la suite </a:t>
            </a:r>
          </a:p>
          <a:p>
            <a:pPr lvl="1"/>
            <a:r>
              <a:rPr lang="fr-FR" dirty="0"/>
              <a:t>formation des groupe</a:t>
            </a:r>
          </a:p>
          <a:p>
            <a:pPr lvl="1"/>
            <a:r>
              <a:rPr lang="fr-FR" dirty="0"/>
              <a:t>Webinaire 2h / mois max</a:t>
            </a:r>
            <a:endParaRPr lang="en-GB" dirty="0"/>
          </a:p>
        </p:txBody>
      </p:sp>
    </p:spTree>
    <p:extLst>
      <p:ext uri="{BB962C8B-B14F-4D97-AF65-F5344CB8AC3E}">
        <p14:creationId xmlns:p14="http://schemas.microsoft.com/office/powerpoint/2010/main" val="52793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4ED1A-6F60-4594-A34B-5DE3D3A9089D}"/>
              </a:ext>
            </a:extLst>
          </p:cNvPr>
          <p:cNvSpPr>
            <a:spLocks noGrp="1"/>
          </p:cNvSpPr>
          <p:nvPr>
            <p:ph type="title"/>
          </p:nvPr>
        </p:nvSpPr>
        <p:spPr/>
        <p:txBody>
          <a:bodyPr>
            <a:normAutofit/>
          </a:bodyPr>
          <a:lstStyle/>
          <a:p>
            <a:r>
              <a:rPr lang="fr-FR" dirty="0"/>
              <a:t>5 sessions de préparations d’aujourd’hui</a:t>
            </a:r>
            <a:endParaRPr lang="en-GB" dirty="0"/>
          </a:p>
        </p:txBody>
      </p:sp>
      <p:sp>
        <p:nvSpPr>
          <p:cNvPr id="3" name="Espace réservé du contenu 2">
            <a:extLst>
              <a:ext uri="{FF2B5EF4-FFF2-40B4-BE49-F238E27FC236}">
                <a16:creationId xmlns:a16="http://schemas.microsoft.com/office/drawing/2014/main" id="{DE45999F-1BBB-46BF-A39A-7FA84C8E0751}"/>
              </a:ext>
            </a:extLst>
          </p:cNvPr>
          <p:cNvSpPr>
            <a:spLocks noGrp="1"/>
          </p:cNvSpPr>
          <p:nvPr>
            <p:ph idx="1"/>
          </p:nvPr>
        </p:nvSpPr>
        <p:spPr/>
        <p:txBody>
          <a:bodyPr/>
          <a:lstStyle/>
          <a:p>
            <a:r>
              <a:rPr lang="fr-FR" dirty="0"/>
              <a:t>7-&gt;13 janvier</a:t>
            </a:r>
          </a:p>
          <a:p>
            <a:r>
              <a:rPr lang="fr-FR" dirty="0"/>
              <a:t>Entre 5 et 10 participants / groupe</a:t>
            </a:r>
          </a:p>
          <a:p>
            <a:r>
              <a:rPr lang="fr-FR" dirty="0"/>
              <a:t>Restitutions aujourd’hui</a:t>
            </a:r>
            <a:endParaRPr lang="en-GB" dirty="0"/>
          </a:p>
          <a:p>
            <a:r>
              <a:rPr lang="en-GB" dirty="0"/>
              <a:t>Les </a:t>
            </a:r>
            <a:r>
              <a:rPr lang="en-GB" dirty="0" err="1"/>
              <a:t>groupes</a:t>
            </a:r>
            <a:r>
              <a:rPr lang="en-GB" dirty="0"/>
              <a:t> </a:t>
            </a:r>
            <a:r>
              <a:rPr lang="en-GB" dirty="0" err="1"/>
              <a:t>sont</a:t>
            </a:r>
            <a:r>
              <a:rPr lang="en-GB" dirty="0"/>
              <a:t> bien </a:t>
            </a:r>
            <a:r>
              <a:rPr lang="en-GB" dirty="0" err="1"/>
              <a:t>entendus</a:t>
            </a:r>
            <a:r>
              <a:rPr lang="en-GB" dirty="0"/>
              <a:t> </a:t>
            </a:r>
            <a:r>
              <a:rPr lang="en-GB" dirty="0" err="1"/>
              <a:t>ouverts</a:t>
            </a:r>
            <a:endParaRPr lang="fr-FR" dirty="0"/>
          </a:p>
        </p:txBody>
      </p:sp>
    </p:spTree>
    <p:extLst>
      <p:ext uri="{BB962C8B-B14F-4D97-AF65-F5344CB8AC3E}">
        <p14:creationId xmlns:p14="http://schemas.microsoft.com/office/powerpoint/2010/main" val="162254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modèle intégré</a:t>
            </a:r>
          </a:p>
        </p:txBody>
      </p:sp>
      <p:cxnSp>
        <p:nvCxnSpPr>
          <p:cNvPr id="4" name="Connecteur droit 3"/>
          <p:cNvCxnSpPr>
            <a:cxnSpLocks/>
          </p:cNvCxnSpPr>
          <p:nvPr/>
        </p:nvCxnSpPr>
        <p:spPr bwMode="auto">
          <a:xfrm flipH="1">
            <a:off x="1785763" y="1430519"/>
            <a:ext cx="65110" cy="4825885"/>
          </a:xfrm>
          <a:prstGeom prst="line">
            <a:avLst/>
          </a:prstGeom>
          <a:ln w="38100">
            <a:solidFill>
              <a:srgbClr val="C4DC8F">
                <a:alpha val="40000"/>
              </a:srgbClr>
            </a:solidFill>
            <a:prstDash val="sysDot"/>
          </a:ln>
        </p:spPr>
        <p:style>
          <a:lnRef idx="1">
            <a:schemeClr val="accent1"/>
          </a:lnRef>
          <a:fillRef idx="0">
            <a:schemeClr val="accent1"/>
          </a:fillRef>
          <a:effectRef idx="0">
            <a:schemeClr val="accent1"/>
          </a:effectRef>
          <a:fontRef idx="minor">
            <a:schemeClr val="tx1"/>
          </a:fontRef>
        </p:style>
      </p:cxnSp>
      <p:sp>
        <p:nvSpPr>
          <p:cNvPr id="5" name="Espace réservé du texte 2"/>
          <p:cNvSpPr txBox="1">
            <a:spLocks/>
          </p:cNvSpPr>
          <p:nvPr/>
        </p:nvSpPr>
        <p:spPr bwMode="auto">
          <a:xfrm>
            <a:off x="117820" y="1327167"/>
            <a:ext cx="1245175" cy="543348"/>
          </a:xfrm>
          <a:prstGeom prst="rect">
            <a:avLst/>
          </a:prstGeom>
        </p:spPr>
        <p:txBody>
          <a:bodyPr vertOverflow="overflow" horzOverflow="overflow" vert="horz" wrap="square" lIns="91440" tIns="45720" rIns="91440" bIns="45720" numCol="1" spcCol="0" rtlCol="0" fromWordArt="0" anchor="t" anchorCtr="0" forceAA="0" compatLnSpc="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1800">
                <a:solidFill>
                  <a:schemeClr val="accent2"/>
                </a:solidFill>
              </a:rPr>
              <a:t>Calibration</a:t>
            </a:r>
            <a:endParaRPr lang="fr-FR"/>
          </a:p>
        </p:txBody>
      </p:sp>
      <p:sp>
        <p:nvSpPr>
          <p:cNvPr id="6" name="ZoneTexte 5"/>
          <p:cNvSpPr txBox="1"/>
          <p:nvPr/>
        </p:nvSpPr>
        <p:spPr bwMode="auto">
          <a:xfrm rot="10800000" flipV="1">
            <a:off x="3157229" y="5637851"/>
            <a:ext cx="1848923" cy="738664"/>
          </a:xfrm>
          <a:prstGeom prst="rect">
            <a:avLst/>
          </a:prstGeom>
          <a:noFill/>
        </p:spPr>
        <p:txBody>
          <a:bodyPr wrap="square" rtlCol="0">
            <a:spAutoFit/>
          </a:bodyPr>
          <a:lstStyle/>
          <a:p>
            <a:pPr algn="ctr">
              <a:defRPr/>
            </a:pPr>
            <a:r>
              <a:rPr lang="fr-FR" sz="1400" dirty="0"/>
              <a:t>Allocation de la terre, </a:t>
            </a:r>
            <a:r>
              <a:rPr lang="fr-FR" sz="1400" dirty="0" err="1"/>
              <a:t>utilsation</a:t>
            </a:r>
            <a:r>
              <a:rPr lang="fr-FR" sz="1400" dirty="0"/>
              <a:t> des terres (cultures, pratiques)</a:t>
            </a:r>
            <a:endParaRPr sz="2400" dirty="0"/>
          </a:p>
        </p:txBody>
      </p:sp>
      <p:sp>
        <p:nvSpPr>
          <p:cNvPr id="7" name="Rectangle 6"/>
          <p:cNvSpPr/>
          <p:nvPr/>
        </p:nvSpPr>
        <p:spPr bwMode="auto">
          <a:xfrm>
            <a:off x="82597" y="5302658"/>
            <a:ext cx="1661519" cy="1148251"/>
          </a:xfrm>
          <a:prstGeom prst="rect">
            <a:avLst/>
          </a:prstGeom>
          <a:solidFill>
            <a:schemeClr val="accent6">
              <a:lumMod val="75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t>Modèle agronomique SIMETAW</a:t>
            </a:r>
            <a:endParaRPr sz="2000" dirty="0"/>
          </a:p>
        </p:txBody>
      </p:sp>
      <p:sp>
        <p:nvSpPr>
          <p:cNvPr id="8" name="Rectangle 7"/>
          <p:cNvSpPr/>
          <p:nvPr/>
        </p:nvSpPr>
        <p:spPr bwMode="auto">
          <a:xfrm>
            <a:off x="4865359" y="2788846"/>
            <a:ext cx="2245785" cy="902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t>hydrol. Model</a:t>
            </a:r>
            <a:endParaRPr dirty="0"/>
          </a:p>
          <a:p>
            <a:pPr algn="ctr">
              <a:defRPr/>
            </a:pPr>
            <a:r>
              <a:rPr lang="fr-FR" sz="1200" dirty="0"/>
              <a:t>Incl. module restriction</a:t>
            </a:r>
            <a:endParaRPr dirty="0"/>
          </a:p>
          <a:p>
            <a:pPr algn="ctr">
              <a:defRPr/>
            </a:pPr>
            <a:endParaRPr lang="fr-FR" sz="1200" dirty="0"/>
          </a:p>
        </p:txBody>
      </p:sp>
      <p:sp>
        <p:nvSpPr>
          <p:cNvPr id="9" name="ZoneTexte 8"/>
          <p:cNvSpPr txBox="1"/>
          <p:nvPr/>
        </p:nvSpPr>
        <p:spPr bwMode="auto">
          <a:xfrm>
            <a:off x="1850873" y="870907"/>
            <a:ext cx="2637947" cy="523220"/>
          </a:xfrm>
          <a:prstGeom prst="rect">
            <a:avLst/>
          </a:prstGeom>
          <a:noFill/>
        </p:spPr>
        <p:txBody>
          <a:bodyPr wrap="square" rtlCol="0">
            <a:spAutoFit/>
          </a:bodyPr>
          <a:lstStyle/>
          <a:p>
            <a:pPr>
              <a:defRPr/>
            </a:pPr>
            <a:r>
              <a:rPr lang="fr-FR" sz="1400" b="1" i="1">
                <a:solidFill>
                  <a:schemeClr val="accent2"/>
                </a:solidFill>
              </a:rPr>
              <a:t>Début de la saison de croissance (mi mars)</a:t>
            </a:r>
            <a:endParaRPr/>
          </a:p>
        </p:txBody>
      </p:sp>
      <p:sp>
        <p:nvSpPr>
          <p:cNvPr id="10" name="Double flèche horizontale 9"/>
          <p:cNvSpPr/>
          <p:nvPr/>
        </p:nvSpPr>
        <p:spPr bwMode="auto">
          <a:xfrm>
            <a:off x="4758184" y="1167768"/>
            <a:ext cx="2264380" cy="439333"/>
          </a:xfrm>
          <a:prstGeom prst="lef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600"/>
              <a:t>Bilan journalier</a:t>
            </a:r>
            <a:endParaRPr/>
          </a:p>
        </p:txBody>
      </p:sp>
      <p:sp>
        <p:nvSpPr>
          <p:cNvPr id="11" name="ZoneTexte 10"/>
          <p:cNvSpPr txBox="1"/>
          <p:nvPr/>
        </p:nvSpPr>
        <p:spPr bwMode="auto">
          <a:xfrm>
            <a:off x="2558534" y="2916142"/>
            <a:ext cx="1965955" cy="646331"/>
          </a:xfrm>
          <a:prstGeom prst="rect">
            <a:avLst/>
          </a:prstGeom>
          <a:noFill/>
          <a:ln>
            <a:solidFill>
              <a:schemeClr val="accent4">
                <a:lumMod val="50000"/>
              </a:schemeClr>
            </a:solidFill>
          </a:ln>
        </p:spPr>
        <p:txBody>
          <a:bodyPr wrap="square" rtlCol="0">
            <a:spAutoFit/>
          </a:bodyPr>
          <a:lstStyle/>
          <a:p>
            <a:pPr algn="ctr">
              <a:defRPr/>
            </a:pPr>
            <a:r>
              <a:rPr lang="fr-FR" b="1" dirty="0">
                <a:solidFill>
                  <a:srgbClr val="7030A0"/>
                </a:solidFill>
              </a:rPr>
              <a:t>Modèle économique</a:t>
            </a:r>
            <a:endParaRPr sz="2800" dirty="0"/>
          </a:p>
        </p:txBody>
      </p:sp>
      <p:sp>
        <p:nvSpPr>
          <p:cNvPr id="12" name="ZoneTexte 11"/>
          <p:cNvSpPr txBox="1"/>
          <p:nvPr/>
        </p:nvSpPr>
        <p:spPr bwMode="auto">
          <a:xfrm>
            <a:off x="7513097" y="3093985"/>
            <a:ext cx="1446731" cy="523220"/>
          </a:xfrm>
          <a:prstGeom prst="rect">
            <a:avLst/>
          </a:prstGeom>
          <a:noFill/>
        </p:spPr>
        <p:txBody>
          <a:bodyPr wrap="square" rtlCol="0">
            <a:spAutoFit/>
          </a:bodyPr>
          <a:lstStyle/>
          <a:p>
            <a:pPr algn="ctr">
              <a:defRPr/>
            </a:pPr>
            <a:r>
              <a:rPr lang="fr-FR" sz="1400"/>
              <a:t>Ratio journalier de restriction</a:t>
            </a:r>
            <a:endParaRPr/>
          </a:p>
        </p:txBody>
      </p:sp>
      <p:cxnSp>
        <p:nvCxnSpPr>
          <p:cNvPr id="13" name="Connecteur droit avec flèche 12"/>
          <p:cNvCxnSpPr>
            <a:cxnSpLocks/>
            <a:endCxn id="14" idx="2"/>
          </p:cNvCxnSpPr>
          <p:nvPr/>
        </p:nvCxnSpPr>
        <p:spPr bwMode="auto">
          <a:xfrm flipH="1" flipV="1">
            <a:off x="10694105" y="1406550"/>
            <a:ext cx="1" cy="1569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bwMode="auto">
          <a:xfrm rot="10800000" flipV="1">
            <a:off x="9752780" y="1129551"/>
            <a:ext cx="1882649" cy="276999"/>
          </a:xfrm>
          <a:prstGeom prst="rect">
            <a:avLst/>
          </a:prstGeom>
          <a:noFill/>
        </p:spPr>
        <p:txBody>
          <a:bodyPr wrap="square" rtlCol="0">
            <a:spAutoFit/>
          </a:bodyPr>
          <a:lstStyle/>
          <a:p>
            <a:pPr algn="ctr">
              <a:defRPr/>
            </a:pPr>
            <a:r>
              <a:rPr lang="fr-FR" sz="1200"/>
              <a:t>Estimation des revenus</a:t>
            </a:r>
            <a:endParaRPr/>
          </a:p>
        </p:txBody>
      </p:sp>
      <p:cxnSp>
        <p:nvCxnSpPr>
          <p:cNvPr id="15" name="Connecteur droit avec flèche 14"/>
          <p:cNvCxnSpPr>
            <a:cxnSpLocks/>
            <a:stCxn id="22" idx="4"/>
            <a:endCxn id="8" idx="0"/>
          </p:cNvCxnSpPr>
          <p:nvPr/>
        </p:nvCxnSpPr>
        <p:spPr bwMode="auto">
          <a:xfrm flipH="1">
            <a:off x="5988252" y="2291895"/>
            <a:ext cx="3267" cy="49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bwMode="auto">
          <a:xfrm>
            <a:off x="6976885" y="834072"/>
            <a:ext cx="2337576" cy="307777"/>
          </a:xfrm>
          <a:prstGeom prst="rect">
            <a:avLst/>
          </a:prstGeom>
          <a:noFill/>
        </p:spPr>
        <p:txBody>
          <a:bodyPr wrap="square" rtlCol="0">
            <a:spAutoFit/>
          </a:bodyPr>
          <a:lstStyle/>
          <a:p>
            <a:pPr algn="ctr">
              <a:defRPr/>
            </a:pPr>
            <a:r>
              <a:rPr lang="fr-FR" sz="1400" b="1" i="1">
                <a:solidFill>
                  <a:schemeClr val="accent2"/>
                </a:solidFill>
              </a:rPr>
              <a:t>Fin de la saison de croissance</a:t>
            </a:r>
            <a:endParaRPr/>
          </a:p>
        </p:txBody>
      </p:sp>
      <p:cxnSp>
        <p:nvCxnSpPr>
          <p:cNvPr id="17" name="Connecteur droit avec flèche 16"/>
          <p:cNvCxnSpPr>
            <a:cxnSpLocks/>
            <a:stCxn id="18" idx="0"/>
            <a:endCxn id="8" idx="2"/>
          </p:cNvCxnSpPr>
          <p:nvPr/>
        </p:nvCxnSpPr>
        <p:spPr bwMode="auto">
          <a:xfrm flipH="1" flipV="1">
            <a:off x="5988252" y="3691104"/>
            <a:ext cx="6534" cy="52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bwMode="auto">
          <a:xfrm>
            <a:off x="4655543" y="4212974"/>
            <a:ext cx="2678485" cy="902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600"/>
              <a:t>Demande en eau par BVI</a:t>
            </a:r>
            <a:endParaRPr sz="1600"/>
          </a:p>
        </p:txBody>
      </p:sp>
      <p:cxnSp>
        <p:nvCxnSpPr>
          <p:cNvPr id="19" name="Connecteur droit avec flèche 18"/>
          <p:cNvCxnSpPr>
            <a:cxnSpLocks/>
            <a:endCxn id="18" idx="3"/>
          </p:cNvCxnSpPr>
          <p:nvPr/>
        </p:nvCxnSpPr>
        <p:spPr bwMode="auto">
          <a:xfrm flipV="1">
            <a:off x="4494552" y="4983099"/>
            <a:ext cx="553246" cy="805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bwMode="auto">
          <a:xfrm>
            <a:off x="117821" y="3852097"/>
            <a:ext cx="1541038" cy="81987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i="1" dirty="0"/>
              <a:t>Calibration de la fonction de production</a:t>
            </a:r>
            <a:endParaRPr sz="1400" i="1" dirty="0"/>
          </a:p>
        </p:txBody>
      </p:sp>
      <p:cxnSp>
        <p:nvCxnSpPr>
          <p:cNvPr id="21" name="Connecteur droit avec flèche 20"/>
          <p:cNvCxnSpPr>
            <a:cxnSpLocks/>
            <a:stCxn id="20" idx="0"/>
            <a:endCxn id="11" idx="2"/>
          </p:cNvCxnSpPr>
          <p:nvPr/>
        </p:nvCxnSpPr>
        <p:spPr bwMode="auto">
          <a:xfrm flipV="1">
            <a:off x="888340" y="3562473"/>
            <a:ext cx="2653172" cy="289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bwMode="auto">
          <a:xfrm>
            <a:off x="5006152" y="1604641"/>
            <a:ext cx="1970733" cy="687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a:t>Demande en eau potable &amp; industrie</a:t>
            </a:r>
            <a:endParaRPr/>
          </a:p>
        </p:txBody>
      </p:sp>
      <p:sp>
        <p:nvSpPr>
          <p:cNvPr id="23" name="Rectangle 22"/>
          <p:cNvSpPr/>
          <p:nvPr/>
        </p:nvSpPr>
        <p:spPr bwMode="auto">
          <a:xfrm>
            <a:off x="9934507" y="5706149"/>
            <a:ext cx="1700355" cy="830997"/>
          </a:xfrm>
          <a:prstGeom prst="rect">
            <a:avLst/>
          </a:prstGeom>
          <a:solidFill>
            <a:schemeClr val="accent6">
              <a:lumMod val="75000"/>
            </a:schemeClr>
          </a:solidFill>
          <a:ln w="57150">
            <a:solidFill>
              <a:srgbClr val="FFFF00"/>
            </a:solidFill>
          </a:ln>
        </p:spPr>
        <p:txBody>
          <a:bodyPr wrap="square">
            <a:spAutoFit/>
          </a:bodyPr>
          <a:lstStyle/>
          <a:p>
            <a:pPr algn="ctr">
              <a:defRPr/>
            </a:pPr>
            <a:r>
              <a:rPr lang="fr-FR" sz="1600" dirty="0">
                <a:solidFill>
                  <a:schemeClr val="bg1"/>
                </a:solidFill>
                <a:latin typeface="Helvetica Neue"/>
              </a:rPr>
              <a:t>Modèle Agronomique SIMETAW</a:t>
            </a:r>
            <a:endParaRPr lang="fr-FR" sz="1600" dirty="0">
              <a:solidFill>
                <a:schemeClr val="bg1"/>
              </a:solidFill>
            </a:endParaRPr>
          </a:p>
        </p:txBody>
      </p:sp>
      <p:sp>
        <p:nvSpPr>
          <p:cNvPr id="24" name="Rectangle 23"/>
          <p:cNvSpPr/>
          <p:nvPr/>
        </p:nvSpPr>
        <p:spPr bwMode="auto">
          <a:xfrm>
            <a:off x="9934507" y="3079798"/>
            <a:ext cx="1804497" cy="614149"/>
          </a:xfrm>
          <a:prstGeom prst="rect">
            <a:avLst/>
          </a:prstGeom>
          <a:solidFill>
            <a:srgbClr val="7030A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Modèle de bilan économique</a:t>
            </a:r>
            <a:endParaRPr/>
          </a:p>
        </p:txBody>
      </p:sp>
      <p:cxnSp>
        <p:nvCxnSpPr>
          <p:cNvPr id="25" name="Connecteur droit avec flèche 24"/>
          <p:cNvCxnSpPr>
            <a:cxnSpLocks/>
            <a:endCxn id="28" idx="0"/>
          </p:cNvCxnSpPr>
          <p:nvPr/>
        </p:nvCxnSpPr>
        <p:spPr bwMode="auto">
          <a:xfrm>
            <a:off x="8491037" y="3386872"/>
            <a:ext cx="2" cy="2276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cxnSpLocks/>
            <a:stCxn id="28" idx="6"/>
            <a:endCxn id="23" idx="1"/>
          </p:cNvCxnSpPr>
          <p:nvPr/>
        </p:nvCxnSpPr>
        <p:spPr bwMode="auto">
          <a:xfrm>
            <a:off x="9415500" y="5959962"/>
            <a:ext cx="519007" cy="161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bwMode="auto">
          <a:xfrm>
            <a:off x="6205473" y="5768015"/>
            <a:ext cx="356188" cy="276999"/>
          </a:xfrm>
          <a:prstGeom prst="rect">
            <a:avLst/>
          </a:prstGeom>
          <a:noFill/>
        </p:spPr>
        <p:txBody>
          <a:bodyPr wrap="none" rtlCol="0">
            <a:spAutoFit/>
          </a:bodyPr>
          <a:lstStyle/>
          <a:p>
            <a:pPr>
              <a:defRPr/>
            </a:pPr>
            <a:r>
              <a:rPr lang="en-US" sz="1200"/>
              <a:t>Wi</a:t>
            </a:r>
            <a:endParaRPr/>
          </a:p>
        </p:txBody>
      </p:sp>
      <p:sp>
        <p:nvSpPr>
          <p:cNvPr id="28" name="Ellipse 27"/>
          <p:cNvSpPr/>
          <p:nvPr/>
        </p:nvSpPr>
        <p:spPr bwMode="auto">
          <a:xfrm>
            <a:off x="7566577" y="5663519"/>
            <a:ext cx="1848923" cy="592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200"/>
              <a:t>Disponibilité réelle possible d’eau</a:t>
            </a:r>
            <a:endParaRPr/>
          </a:p>
        </p:txBody>
      </p:sp>
      <p:cxnSp>
        <p:nvCxnSpPr>
          <p:cNvPr id="29" name="Connecteur droit avec flèche 28"/>
          <p:cNvCxnSpPr>
            <a:cxnSpLocks/>
            <a:stCxn id="6" idx="1"/>
            <a:endCxn id="28" idx="2"/>
          </p:cNvCxnSpPr>
          <p:nvPr/>
        </p:nvCxnSpPr>
        <p:spPr bwMode="auto">
          <a:xfrm flipV="1">
            <a:off x="5006152" y="5959962"/>
            <a:ext cx="2560425" cy="4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cxnSpLocks/>
            <a:stCxn id="8" idx="3"/>
            <a:endCxn id="24" idx="1"/>
          </p:cNvCxnSpPr>
          <p:nvPr/>
        </p:nvCxnSpPr>
        <p:spPr bwMode="auto">
          <a:xfrm>
            <a:off x="7111144" y="3239975"/>
            <a:ext cx="2823363" cy="146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cxnSpLocks/>
            <a:stCxn id="23" idx="0"/>
            <a:endCxn id="24" idx="2"/>
          </p:cNvCxnSpPr>
          <p:nvPr/>
        </p:nvCxnSpPr>
        <p:spPr bwMode="auto">
          <a:xfrm flipV="1">
            <a:off x="10784685" y="3693947"/>
            <a:ext cx="52071" cy="201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15"/>
          <p:cNvCxnSpPr>
            <a:cxnSpLocks/>
            <a:stCxn id="7" idx="0"/>
            <a:endCxn id="20" idx="2"/>
          </p:cNvCxnSpPr>
          <p:nvPr/>
        </p:nvCxnSpPr>
        <p:spPr bwMode="auto">
          <a:xfrm flipH="1" flipV="1">
            <a:off x="888340" y="4671968"/>
            <a:ext cx="25017" cy="63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4"/>
          <p:cNvCxnSpPr>
            <a:cxnSpLocks/>
            <a:endCxn id="18" idx="2"/>
          </p:cNvCxnSpPr>
          <p:nvPr/>
        </p:nvCxnSpPr>
        <p:spPr bwMode="auto">
          <a:xfrm flipV="1">
            <a:off x="1701128" y="4664103"/>
            <a:ext cx="2954415" cy="1032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auto">
          <a:xfrm>
            <a:off x="2583190" y="1518964"/>
            <a:ext cx="1965956" cy="830997"/>
          </a:xfrm>
          <a:prstGeom prst="rect">
            <a:avLst/>
          </a:prstGeom>
          <a:solidFill>
            <a:schemeClr val="accent1"/>
          </a:solidFill>
        </p:spPr>
        <p:txBody>
          <a:bodyPr wrap="square">
            <a:spAutoFit/>
          </a:bodyPr>
          <a:lstStyle/>
          <a:p>
            <a:pPr>
              <a:defRPr/>
            </a:pPr>
            <a:r>
              <a:rPr lang="fr-FR" sz="1600">
                <a:solidFill>
                  <a:schemeClr val="bg1"/>
                </a:solidFill>
              </a:rPr>
              <a:t>Disponibilité en eau, calculé avec le modèle hydrologique</a:t>
            </a:r>
            <a:endParaRPr/>
          </a:p>
        </p:txBody>
      </p:sp>
      <p:cxnSp>
        <p:nvCxnSpPr>
          <p:cNvPr id="35" name="Connecteur droit avec flèche 54"/>
          <p:cNvCxnSpPr>
            <a:cxnSpLocks/>
            <a:stCxn id="11" idx="2"/>
            <a:endCxn id="6" idx="0"/>
          </p:cNvCxnSpPr>
          <p:nvPr/>
        </p:nvCxnSpPr>
        <p:spPr bwMode="auto">
          <a:xfrm>
            <a:off x="3541512" y="3562473"/>
            <a:ext cx="540178" cy="207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54"/>
          <p:cNvCxnSpPr>
            <a:cxnSpLocks/>
            <a:stCxn id="34" idx="2"/>
            <a:endCxn id="11" idx="0"/>
          </p:cNvCxnSpPr>
          <p:nvPr/>
        </p:nvCxnSpPr>
        <p:spPr bwMode="auto">
          <a:xfrm flipH="1">
            <a:off x="3541512" y="2349961"/>
            <a:ext cx="24656" cy="566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38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6E735-943B-454E-B2E5-641BA0C7A64A}"/>
              </a:ext>
            </a:extLst>
          </p:cNvPr>
          <p:cNvSpPr>
            <a:spLocks noGrp="1"/>
          </p:cNvSpPr>
          <p:nvPr>
            <p:ph type="ctrTitle"/>
          </p:nvPr>
        </p:nvSpPr>
        <p:spPr/>
        <p:txBody>
          <a:bodyPr/>
          <a:lstStyle/>
          <a:p>
            <a:r>
              <a:rPr lang="fr-FR" dirty="0"/>
              <a:t>Retour ateliers de modélisation </a:t>
            </a:r>
            <a:endParaRPr lang="en-GB" dirty="0"/>
          </a:p>
        </p:txBody>
      </p:sp>
      <p:sp>
        <p:nvSpPr>
          <p:cNvPr id="3" name="Sous-titre 2">
            <a:extLst>
              <a:ext uri="{FF2B5EF4-FFF2-40B4-BE49-F238E27FC236}">
                <a16:creationId xmlns:a16="http://schemas.microsoft.com/office/drawing/2014/main" id="{69CC7A8C-AD1C-42ED-944E-EF32A039664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0847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p:txBody>
          <a:bodyPr>
            <a:normAutofit fontScale="90000"/>
          </a:bodyPr>
          <a:lstStyle/>
          <a:p>
            <a:pPr>
              <a:defRPr/>
            </a:pPr>
            <a:r>
              <a:rPr lang="fr-FR" dirty="0"/>
              <a:t>Atelier IV - Stratégies</a:t>
            </a:r>
            <a:br>
              <a:rPr lang="fr-FR" dirty="0"/>
            </a:br>
            <a:r>
              <a:rPr lang="en-US" b="1" i="1" dirty="0"/>
              <a:t>Dialogue pour </a:t>
            </a:r>
            <a:r>
              <a:rPr lang="en-US" b="1" i="1" dirty="0" err="1"/>
              <a:t>l’adaptation</a:t>
            </a:r>
            <a:r>
              <a:rPr lang="en-US" b="1" i="1" dirty="0"/>
              <a:t> transformative à la </a:t>
            </a:r>
            <a:r>
              <a:rPr lang="en-US" b="1" i="1" dirty="0" err="1"/>
              <a:t>rareté</a:t>
            </a:r>
            <a:r>
              <a:rPr lang="en-US" b="1" i="1" dirty="0"/>
              <a:t> de </a:t>
            </a:r>
            <a:r>
              <a:rPr lang="en-US" b="1" i="1" dirty="0" err="1"/>
              <a:t>l’eau</a:t>
            </a:r>
            <a:r>
              <a:rPr lang="en-US" b="1" i="1" dirty="0"/>
              <a:t> face au </a:t>
            </a:r>
            <a:r>
              <a:rPr lang="en-US" b="1" i="1" dirty="0" err="1"/>
              <a:t>changement</a:t>
            </a:r>
            <a:r>
              <a:rPr lang="en-US" b="1" i="1" dirty="0"/>
              <a:t> </a:t>
            </a:r>
            <a:r>
              <a:rPr lang="en-US" b="1" i="1" dirty="0" err="1"/>
              <a:t>climatique</a:t>
            </a:r>
            <a:r>
              <a:rPr lang="en-US" b="1" i="1" dirty="0"/>
              <a:t> </a:t>
            </a:r>
            <a:br>
              <a:rPr lang="en-US" b="1" dirty="0"/>
            </a:br>
            <a:endParaRPr dirty="0"/>
          </a:p>
        </p:txBody>
      </p:sp>
      <p:sp>
        <p:nvSpPr>
          <p:cNvPr id="3" name="Sous-titre 2"/>
          <p:cNvSpPr>
            <a:spLocks noGrp="1"/>
          </p:cNvSpPr>
          <p:nvPr>
            <p:ph type="subTitle" idx="1"/>
          </p:nvPr>
        </p:nvSpPr>
        <p:spPr bwMode="auto">
          <a:xfrm>
            <a:off x="2343654" y="3664923"/>
            <a:ext cx="9144000" cy="654923"/>
          </a:xfrm>
        </p:spPr>
        <p:txBody>
          <a:bodyPr>
            <a:normAutofit/>
          </a:bodyPr>
          <a:lstStyle/>
          <a:p>
            <a:pPr>
              <a:defRPr/>
            </a:pPr>
            <a:r>
              <a:rPr lang="fr-FR" dirty="0"/>
              <a:t>16/01/2025</a:t>
            </a:r>
            <a:endParaRPr dirty="0"/>
          </a:p>
        </p:txBody>
      </p:sp>
      <p:pic>
        <p:nvPicPr>
          <p:cNvPr id="4" name="Image 3"/>
          <p:cNvPicPr>
            <a:picLocks noChangeAspect="1"/>
          </p:cNvPicPr>
          <p:nvPr/>
        </p:nvPicPr>
        <p:blipFill>
          <a:blip r:embed="rId2"/>
          <a:srcRect t="32888" b="31360"/>
          <a:stretch/>
        </p:blipFill>
        <p:spPr bwMode="auto">
          <a:xfrm>
            <a:off x="6096000" y="3518558"/>
            <a:ext cx="5592011" cy="2040928"/>
          </a:xfrm>
          <a:prstGeom prst="rect">
            <a:avLst/>
          </a:prstGeom>
        </p:spPr>
      </p:pic>
      <p:sp>
        <p:nvSpPr>
          <p:cNvPr id="5" name="Sous-titre 2"/>
          <p:cNvSpPr txBox="1"/>
          <p:nvPr/>
        </p:nvSpPr>
        <p:spPr bwMode="auto">
          <a:xfrm>
            <a:off x="6999736" y="4941858"/>
            <a:ext cx="4283972" cy="654923"/>
          </a:xfrm>
          <a:prstGeom prst="rect">
            <a:avLst/>
          </a:prstGeom>
        </p:spPr>
        <p:txBody>
          <a:bodyPr vert="horz" lIns="91440" tIns="45720" rIns="91440" bIns="45720" rtlCol="0">
            <a:noAutofit/>
          </a:bodyPr>
          <a:lstStyle>
            <a:lvl1pPr marL="0" indent="0" algn="l" defTabSz="914400">
              <a:lnSpc>
                <a:spcPct val="90000"/>
              </a:lnSpc>
              <a:spcBef>
                <a:spcPts val="1000"/>
              </a:spcBef>
              <a:buFont typeface="Arial"/>
              <a:buNone/>
              <a:defRPr sz="2400">
                <a:solidFill>
                  <a:srgbClr val="275662"/>
                </a:solidFill>
                <a:latin typeface="+mn-lt"/>
                <a:ea typeface="+mn-ea"/>
                <a:cs typeface="+mn-cs"/>
              </a:defRPr>
            </a:lvl1pPr>
            <a:lvl2pPr marL="457189" indent="0" algn="ctr" defTabSz="914400">
              <a:lnSpc>
                <a:spcPct val="90000"/>
              </a:lnSpc>
              <a:spcBef>
                <a:spcPts val="500"/>
              </a:spcBef>
              <a:buFont typeface="Arial"/>
              <a:buNone/>
              <a:defRPr sz="2000">
                <a:solidFill>
                  <a:schemeClr val="tx1"/>
                </a:solidFill>
                <a:latin typeface="+mn-lt"/>
                <a:ea typeface="+mn-ea"/>
                <a:cs typeface="+mn-cs"/>
              </a:defRPr>
            </a:lvl2pPr>
            <a:lvl3pPr marL="914377" indent="0" algn="ctr" defTabSz="914400">
              <a:lnSpc>
                <a:spcPct val="90000"/>
              </a:lnSpc>
              <a:spcBef>
                <a:spcPts val="500"/>
              </a:spcBef>
              <a:buFont typeface="Arial"/>
              <a:buNone/>
              <a:defRPr sz="1800">
                <a:solidFill>
                  <a:schemeClr val="tx1"/>
                </a:solidFill>
                <a:latin typeface="+mn-lt"/>
                <a:ea typeface="+mn-ea"/>
                <a:cs typeface="+mn-cs"/>
              </a:defRPr>
            </a:lvl3pPr>
            <a:lvl4pPr marL="1371566" indent="0" algn="ctr" defTabSz="914400">
              <a:lnSpc>
                <a:spcPct val="90000"/>
              </a:lnSpc>
              <a:spcBef>
                <a:spcPts val="500"/>
              </a:spcBef>
              <a:buFont typeface="Arial"/>
              <a:buNone/>
              <a:defRPr sz="1600">
                <a:solidFill>
                  <a:schemeClr val="tx1"/>
                </a:solidFill>
                <a:latin typeface="+mn-lt"/>
                <a:ea typeface="+mn-ea"/>
                <a:cs typeface="+mn-cs"/>
              </a:defRPr>
            </a:lvl4pPr>
            <a:lvl5pPr marL="1828754" indent="0" algn="ctr" defTabSz="914400">
              <a:lnSpc>
                <a:spcPct val="90000"/>
              </a:lnSpc>
              <a:spcBef>
                <a:spcPts val="500"/>
              </a:spcBef>
              <a:buFont typeface="Arial"/>
              <a:buNone/>
              <a:defRPr sz="1600">
                <a:solidFill>
                  <a:schemeClr val="tx1"/>
                </a:solidFill>
                <a:latin typeface="+mn-lt"/>
                <a:ea typeface="+mn-ea"/>
                <a:cs typeface="+mn-cs"/>
              </a:defRPr>
            </a:lvl5pPr>
            <a:lvl6pPr marL="2285943" indent="0" algn="ctr" defTabSz="914400">
              <a:lnSpc>
                <a:spcPct val="90000"/>
              </a:lnSpc>
              <a:spcBef>
                <a:spcPts val="500"/>
              </a:spcBef>
              <a:buFont typeface="Arial"/>
              <a:buNone/>
              <a:defRPr sz="1600">
                <a:solidFill>
                  <a:schemeClr val="tx1"/>
                </a:solidFill>
                <a:latin typeface="+mn-lt"/>
                <a:ea typeface="+mn-ea"/>
                <a:cs typeface="+mn-cs"/>
              </a:defRPr>
            </a:lvl6pPr>
            <a:lvl7pPr marL="2743131" indent="0" algn="ctr" defTabSz="914400">
              <a:lnSpc>
                <a:spcPct val="90000"/>
              </a:lnSpc>
              <a:spcBef>
                <a:spcPts val="500"/>
              </a:spcBef>
              <a:buFont typeface="Arial"/>
              <a:buNone/>
              <a:defRPr sz="1600">
                <a:solidFill>
                  <a:schemeClr val="tx1"/>
                </a:solidFill>
                <a:latin typeface="+mn-lt"/>
                <a:ea typeface="+mn-ea"/>
                <a:cs typeface="+mn-cs"/>
              </a:defRPr>
            </a:lvl7pPr>
            <a:lvl8pPr marL="3200320" indent="0" algn="ctr" defTabSz="914400">
              <a:lnSpc>
                <a:spcPct val="90000"/>
              </a:lnSpc>
              <a:spcBef>
                <a:spcPts val="500"/>
              </a:spcBef>
              <a:buFont typeface="Arial"/>
              <a:buNone/>
              <a:defRPr sz="1600">
                <a:solidFill>
                  <a:schemeClr val="tx1"/>
                </a:solidFill>
                <a:latin typeface="+mn-lt"/>
                <a:ea typeface="+mn-ea"/>
                <a:cs typeface="+mn-cs"/>
              </a:defRPr>
            </a:lvl8pPr>
            <a:lvl9pPr marL="3657509"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endParaRPr dirty="0"/>
          </a:p>
        </p:txBody>
      </p:sp>
      <p:sp>
        <p:nvSpPr>
          <p:cNvPr id="6" name="Rectangle 5">
            <a:extLst>
              <a:ext uri="{FF2B5EF4-FFF2-40B4-BE49-F238E27FC236}">
                <a16:creationId xmlns:a16="http://schemas.microsoft.com/office/drawing/2014/main" id="{4472CAD7-B46A-436D-A060-B26CD7A0CA6A}"/>
              </a:ext>
            </a:extLst>
          </p:cNvPr>
          <p:cNvSpPr/>
          <p:nvPr/>
        </p:nvSpPr>
        <p:spPr>
          <a:xfrm>
            <a:off x="684981" y="6367250"/>
            <a:ext cx="10598727" cy="41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Enregistrement. Mais on ne diffusera que l’enregistrement présentation (avant les échanges)</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a:xfrm>
            <a:off x="1122335" y="2540977"/>
            <a:ext cx="6995025" cy="3391871"/>
          </a:xfrm>
        </p:spPr>
        <p:txBody>
          <a:bodyPr>
            <a:normAutofit/>
          </a:bodyPr>
          <a:lstStyle/>
          <a:p>
            <a:pPr marL="0" indent="0">
              <a:buNone/>
            </a:pPr>
            <a:r>
              <a:rPr lang="fr-FR" dirty="0"/>
              <a:t>Compte rendu de l’atelier</a:t>
            </a:r>
          </a:p>
          <a:p>
            <a:pPr marL="742950" lvl="1" indent="-285750"/>
            <a:r>
              <a:rPr lang="fr-FR" dirty="0"/>
              <a:t>13 participants</a:t>
            </a:r>
          </a:p>
          <a:p>
            <a:pPr marL="742950" lvl="1" indent="-285750"/>
            <a:r>
              <a:rPr lang="fr-FR" dirty="0"/>
              <a:t>Présentation des données et méthodes utilisées dans le modèle pour le calage sur la période 2000-2020</a:t>
            </a:r>
          </a:p>
          <a:p>
            <a:pPr marL="742950" lvl="1" indent="-285750"/>
            <a:r>
              <a:rPr lang="fr-FR" dirty="0"/>
              <a:t>Présentation des résultats du calage du modèle</a:t>
            </a:r>
          </a:p>
          <a:p>
            <a:pPr marL="742950" lvl="1" indent="-285750"/>
            <a:endParaRPr lang="fr-FR" dirty="0"/>
          </a:p>
          <a:p>
            <a:pPr marL="742950" lvl="1" indent="-285750"/>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Atelier modélisation hydrologique</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Le 20 novembre 2024 à Narbonne</a:t>
            </a:r>
          </a:p>
        </p:txBody>
      </p:sp>
      <p:pic>
        <p:nvPicPr>
          <p:cNvPr id="8" name="Image 7"/>
          <p:cNvPicPr>
            <a:picLocks noChangeAspect="1"/>
          </p:cNvPicPr>
          <p:nvPr/>
        </p:nvPicPr>
        <p:blipFill>
          <a:blip r:embed="rId2"/>
          <a:stretch>
            <a:fillRect/>
          </a:stretch>
        </p:blipFill>
        <p:spPr>
          <a:xfrm>
            <a:off x="294480" y="1376631"/>
            <a:ext cx="11615623" cy="761087"/>
          </a:xfrm>
          <a:prstGeom prst="rect">
            <a:avLst/>
          </a:prstGeom>
        </p:spPr>
      </p:pic>
      <p:pic>
        <p:nvPicPr>
          <p:cNvPr id="9" name="Image 8"/>
          <p:cNvPicPr>
            <a:picLocks noChangeAspect="1"/>
          </p:cNvPicPr>
          <p:nvPr/>
        </p:nvPicPr>
        <p:blipFill>
          <a:blip r:embed="rId3"/>
          <a:stretch/>
        </p:blipFill>
        <p:spPr bwMode="auto">
          <a:xfrm>
            <a:off x="8117360" y="2635107"/>
            <a:ext cx="4006169" cy="3325292"/>
          </a:xfrm>
          <a:prstGeom prst="rect">
            <a:avLst/>
          </a:prstGeom>
        </p:spPr>
      </p:pic>
    </p:spTree>
    <p:extLst>
      <p:ext uri="{BB962C8B-B14F-4D97-AF65-F5344CB8AC3E}">
        <p14:creationId xmlns:p14="http://schemas.microsoft.com/office/powerpoint/2010/main" val="1106982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122336" y="1747095"/>
            <a:ext cx="6913833" cy="4460274"/>
          </a:xfrm>
        </p:spPr>
        <p:txBody>
          <a:bodyPr>
            <a:normAutofit lnSpcReduction="10000"/>
          </a:bodyPr>
          <a:lstStyle/>
          <a:p>
            <a:pPr marL="285750" indent="-285750"/>
            <a:r>
              <a:rPr lang="fr-FR" dirty="0"/>
              <a:t>Constats</a:t>
            </a:r>
          </a:p>
          <a:p>
            <a:pPr marL="742950" lvl="1" indent="-285750"/>
            <a:r>
              <a:rPr lang="fr-FR" dirty="0"/>
              <a:t>La fusion des bases de données de prélèvements de l’AERMC et de la DDTM contient trop de double comptes</a:t>
            </a:r>
          </a:p>
          <a:p>
            <a:pPr marL="742950" lvl="1" indent="-285750"/>
            <a:r>
              <a:rPr lang="fr-FR" dirty="0"/>
              <a:t>La modélisation de la gestion du réservoir </a:t>
            </a:r>
            <a:r>
              <a:rPr lang="fr-FR" dirty="0" err="1"/>
              <a:t>Montbel</a:t>
            </a:r>
            <a:r>
              <a:rPr lang="fr-FR" dirty="0"/>
              <a:t> pour l’alimentation de </a:t>
            </a:r>
            <a:r>
              <a:rPr lang="fr-FR" dirty="0" err="1"/>
              <a:t>Ganguise</a:t>
            </a:r>
            <a:r>
              <a:rPr lang="fr-FR" dirty="0"/>
              <a:t> est trop complexe</a:t>
            </a:r>
          </a:p>
          <a:p>
            <a:pPr marL="742950" lvl="1" indent="-285750"/>
            <a:r>
              <a:rPr lang="fr-FR" dirty="0"/>
              <a:t>Le modèle surestime les débits à l’aval à partir de L ’Aude Médiane avec un écart trop important à l’étiage</a:t>
            </a:r>
          </a:p>
          <a:p>
            <a:pPr marL="742950" lvl="1" indent="-285750"/>
            <a:r>
              <a:rPr lang="fr-FR" dirty="0"/>
              <a:t>Manque d’information concernant le fonctionnement des ouvrages VNF et IEMN</a:t>
            </a:r>
          </a:p>
          <a:p>
            <a:pPr marL="742950" lvl="1" indent="-285750"/>
            <a:r>
              <a:rPr lang="fr-FR" dirty="0"/>
              <a:t>Imprécision sur la temporalité des prélèvements</a:t>
            </a:r>
          </a:p>
          <a:p>
            <a:pPr marL="742950" lvl="1" indent="-285750"/>
            <a:r>
              <a:rPr lang="fr-FR" dirty="0"/>
              <a:t>Des pertes karstiques éventuelles dans l’Aude Médiane</a:t>
            </a:r>
          </a:p>
          <a:p>
            <a:pPr marL="285750" indent="-285750"/>
            <a:endParaRPr lang="fr-FR" dirty="0"/>
          </a:p>
          <a:p>
            <a:endParaRPr lang="fr-FR" dirty="0"/>
          </a:p>
        </p:txBody>
      </p:sp>
      <p:pic>
        <p:nvPicPr>
          <p:cNvPr id="6" name="Image 5"/>
          <p:cNvPicPr>
            <a:picLocks noChangeAspect="1"/>
          </p:cNvPicPr>
          <p:nvPr/>
        </p:nvPicPr>
        <p:blipFill>
          <a:blip r:embed="rId2"/>
          <a:stretch>
            <a:fillRect/>
          </a:stretch>
        </p:blipFill>
        <p:spPr>
          <a:xfrm>
            <a:off x="8117361" y="915654"/>
            <a:ext cx="3697038" cy="2667749"/>
          </a:xfrm>
          <a:prstGeom prst="rect">
            <a:avLst/>
          </a:prstGeom>
        </p:spPr>
      </p:pic>
      <p:pic>
        <p:nvPicPr>
          <p:cNvPr id="7" name="Image 6"/>
          <p:cNvPicPr>
            <a:picLocks noChangeAspect="1"/>
          </p:cNvPicPr>
          <p:nvPr/>
        </p:nvPicPr>
        <p:blipFill>
          <a:blip r:embed="rId3"/>
          <a:stretch>
            <a:fillRect/>
          </a:stretch>
        </p:blipFill>
        <p:spPr>
          <a:xfrm>
            <a:off x="8117360" y="3952668"/>
            <a:ext cx="3853065" cy="2479899"/>
          </a:xfrm>
          <a:prstGeom prst="rect">
            <a:avLst/>
          </a:prstGeom>
        </p:spPr>
      </p:pic>
      <p:sp>
        <p:nvSpPr>
          <p:cNvPr id="8" name="Titre 3">
            <a:extLst>
              <a:ext uri="{FF2B5EF4-FFF2-40B4-BE49-F238E27FC236}">
                <a16:creationId xmlns:a16="http://schemas.microsoft.com/office/drawing/2014/main" id="{B04BF84E-87D9-44F4-AA24-825D16CC57AD}"/>
              </a:ext>
            </a:extLst>
          </p:cNvPr>
          <p:cNvSpPr>
            <a:spLocks noGrp="1"/>
          </p:cNvSpPr>
          <p:nvPr>
            <p:ph type="title"/>
          </p:nvPr>
        </p:nvSpPr>
        <p:spPr>
          <a:xfrm>
            <a:off x="743192" y="149638"/>
            <a:ext cx="10216343" cy="888251"/>
          </a:xfrm>
        </p:spPr>
        <p:txBody>
          <a:bodyPr/>
          <a:lstStyle/>
          <a:p>
            <a:r>
              <a:rPr lang="fr-FR" dirty="0"/>
              <a:t>Atelier modélisation hydrologique</a:t>
            </a:r>
          </a:p>
        </p:txBody>
      </p:sp>
      <p:sp>
        <p:nvSpPr>
          <p:cNvPr id="9" name="Sous-titre 5">
            <a:extLst>
              <a:ext uri="{FF2B5EF4-FFF2-40B4-BE49-F238E27FC236}">
                <a16:creationId xmlns:a16="http://schemas.microsoft.com/office/drawing/2014/main" id="{32A8EF85-D2F2-4819-AF85-EDC47BAF5067}"/>
              </a:ext>
            </a:extLst>
          </p:cNvPr>
          <p:cNvSpPr>
            <a:spLocks noGrp="1"/>
          </p:cNvSpPr>
          <p:nvPr>
            <p:ph type="subTitle" idx="10"/>
          </p:nvPr>
        </p:nvSpPr>
        <p:spPr>
          <a:xfrm>
            <a:off x="1122336" y="858842"/>
            <a:ext cx="9837199" cy="679019"/>
          </a:xfrm>
        </p:spPr>
        <p:txBody>
          <a:bodyPr/>
          <a:lstStyle/>
          <a:p>
            <a:r>
              <a:rPr lang="fr-FR" dirty="0"/>
              <a:t>Le 20 novembre 2024 à Narbonne</a:t>
            </a:r>
          </a:p>
        </p:txBody>
      </p:sp>
    </p:spTree>
    <p:extLst>
      <p:ext uri="{BB962C8B-B14F-4D97-AF65-F5344CB8AC3E}">
        <p14:creationId xmlns:p14="http://schemas.microsoft.com/office/powerpoint/2010/main" val="262703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122336" y="1747095"/>
            <a:ext cx="9837199" cy="4009911"/>
          </a:xfrm>
        </p:spPr>
        <p:txBody>
          <a:bodyPr>
            <a:normAutofit/>
          </a:bodyPr>
          <a:lstStyle/>
          <a:p>
            <a:pPr marL="285750" indent="-285750"/>
            <a:r>
              <a:rPr lang="fr-FR" dirty="0"/>
              <a:t>Décisions prises :</a:t>
            </a:r>
          </a:p>
          <a:p>
            <a:pPr marL="742950" lvl="1" indent="-285750"/>
            <a:r>
              <a:rPr lang="fr-FR" dirty="0"/>
              <a:t>Suppression de la prise en compte de la </a:t>
            </a:r>
            <a:r>
              <a:rPr lang="fr-FR" dirty="0" err="1"/>
              <a:t>BdD</a:t>
            </a:r>
            <a:r>
              <a:rPr lang="fr-FR" dirty="0"/>
              <a:t> des prélèvements DDTM hormis pour les prélèvements &lt;7000 m</a:t>
            </a:r>
            <a:r>
              <a:rPr lang="fr-FR" baseline="30000" dirty="0"/>
              <a:t>3</a:t>
            </a:r>
          </a:p>
          <a:p>
            <a:pPr marL="742950" lvl="1" indent="-285750"/>
            <a:r>
              <a:rPr lang="fr-FR" dirty="0"/>
              <a:t>Suppression du réservoir de </a:t>
            </a:r>
            <a:r>
              <a:rPr lang="fr-FR" dirty="0" err="1"/>
              <a:t>Montbel</a:t>
            </a:r>
            <a:r>
              <a:rPr lang="fr-FR" dirty="0"/>
              <a:t> et représentation de l’alimentation de </a:t>
            </a:r>
            <a:r>
              <a:rPr lang="fr-FR" dirty="0" err="1"/>
              <a:t>Ganguise</a:t>
            </a:r>
            <a:r>
              <a:rPr lang="fr-FR" dirty="0"/>
              <a:t> à partir d’abaques statistiques</a:t>
            </a:r>
          </a:p>
          <a:p>
            <a:pPr marL="285750" indent="-285750"/>
            <a:r>
              <a:rPr lang="fr-FR" dirty="0"/>
              <a:t>Actions </a:t>
            </a:r>
            <a:r>
              <a:rPr lang="fr-FR"/>
              <a:t>réalisées depuis :</a:t>
            </a:r>
            <a:endParaRPr lang="fr-FR" dirty="0"/>
          </a:p>
          <a:p>
            <a:pPr marL="742950" lvl="1" indent="-285750"/>
            <a:r>
              <a:rPr lang="fr-FR" dirty="0"/>
              <a:t>Contact constructif établi avec VNF et récupération des données des ouvrages VNF et IEMN (intégration dans le modèle en cours)</a:t>
            </a:r>
          </a:p>
          <a:p>
            <a:endParaRPr lang="fr-FR" dirty="0"/>
          </a:p>
        </p:txBody>
      </p:sp>
      <p:sp>
        <p:nvSpPr>
          <p:cNvPr id="7" name="Titre 3">
            <a:extLst>
              <a:ext uri="{FF2B5EF4-FFF2-40B4-BE49-F238E27FC236}">
                <a16:creationId xmlns:a16="http://schemas.microsoft.com/office/drawing/2014/main" id="{B04BF84E-87D9-44F4-AA24-825D16CC57AD}"/>
              </a:ext>
            </a:extLst>
          </p:cNvPr>
          <p:cNvSpPr>
            <a:spLocks noGrp="1"/>
          </p:cNvSpPr>
          <p:nvPr>
            <p:ph type="title"/>
          </p:nvPr>
        </p:nvSpPr>
        <p:spPr>
          <a:xfrm>
            <a:off x="743192" y="149638"/>
            <a:ext cx="10216343" cy="888251"/>
          </a:xfrm>
        </p:spPr>
        <p:txBody>
          <a:bodyPr/>
          <a:lstStyle/>
          <a:p>
            <a:r>
              <a:rPr lang="fr-FR" dirty="0"/>
              <a:t>Atelier modélisation hydrologique</a:t>
            </a:r>
          </a:p>
        </p:txBody>
      </p:sp>
      <p:sp>
        <p:nvSpPr>
          <p:cNvPr id="8" name="Sous-titre 5">
            <a:extLst>
              <a:ext uri="{FF2B5EF4-FFF2-40B4-BE49-F238E27FC236}">
                <a16:creationId xmlns:a16="http://schemas.microsoft.com/office/drawing/2014/main" id="{32A8EF85-D2F2-4819-AF85-EDC47BAF5067}"/>
              </a:ext>
            </a:extLst>
          </p:cNvPr>
          <p:cNvSpPr>
            <a:spLocks noGrp="1"/>
          </p:cNvSpPr>
          <p:nvPr>
            <p:ph type="subTitle" idx="10"/>
          </p:nvPr>
        </p:nvSpPr>
        <p:spPr>
          <a:xfrm>
            <a:off x="1122336" y="858842"/>
            <a:ext cx="9837199" cy="679019"/>
          </a:xfrm>
        </p:spPr>
        <p:txBody>
          <a:bodyPr/>
          <a:lstStyle/>
          <a:p>
            <a:r>
              <a:rPr lang="fr-FR" dirty="0"/>
              <a:t>Le 20 novembre 2024 à Narbonne</a:t>
            </a:r>
          </a:p>
        </p:txBody>
      </p:sp>
    </p:spTree>
    <p:extLst>
      <p:ext uri="{BB962C8B-B14F-4D97-AF65-F5344CB8AC3E}">
        <p14:creationId xmlns:p14="http://schemas.microsoft.com/office/powerpoint/2010/main" val="251124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8DAB8D8-72C3-4C60-BA3C-8E6890A90A3C}"/>
              </a:ext>
            </a:extLst>
          </p:cNvPr>
          <p:cNvSpPr>
            <a:spLocks noGrp="1"/>
          </p:cNvSpPr>
          <p:nvPr>
            <p:ph idx="1"/>
          </p:nvPr>
        </p:nvSpPr>
        <p:spPr/>
        <p:txBody>
          <a:bodyPr/>
          <a:lstStyle/>
          <a:p>
            <a:r>
              <a:rPr lang="fr-FR" dirty="0"/>
              <a:t>Ce matin</a:t>
            </a:r>
          </a:p>
          <a:p>
            <a:r>
              <a:rPr lang="fr-FR" dirty="0"/>
              <a:t>La plus part des participants à cet après-midi (24)</a:t>
            </a:r>
          </a:p>
          <a:p>
            <a:r>
              <a:rPr lang="fr-FR" dirty="0"/>
              <a:t>Présentation du fonctionnement du modèle</a:t>
            </a:r>
          </a:p>
          <a:p>
            <a:r>
              <a:rPr lang="fr-FR" dirty="0"/>
              <a:t>Atelier de travail pour identifier les adaptations pour 3 types de domaines</a:t>
            </a:r>
          </a:p>
          <a:p>
            <a:r>
              <a:rPr lang="fr-FR" dirty="0"/>
              <a:t>Discussions sur les destinations des surfaces vouées à l’arrachage</a:t>
            </a:r>
            <a:endParaRPr lang="en-GB" dirty="0"/>
          </a:p>
        </p:txBody>
      </p:sp>
      <p:sp>
        <p:nvSpPr>
          <p:cNvPr id="3" name="Titre 2">
            <a:extLst>
              <a:ext uri="{FF2B5EF4-FFF2-40B4-BE49-F238E27FC236}">
                <a16:creationId xmlns:a16="http://schemas.microsoft.com/office/drawing/2014/main" id="{27B293BB-8CF4-4865-B220-778427253D83}"/>
              </a:ext>
            </a:extLst>
          </p:cNvPr>
          <p:cNvSpPr>
            <a:spLocks noGrp="1"/>
          </p:cNvSpPr>
          <p:nvPr>
            <p:ph type="title"/>
          </p:nvPr>
        </p:nvSpPr>
        <p:spPr/>
        <p:txBody>
          <a:bodyPr/>
          <a:lstStyle/>
          <a:p>
            <a:r>
              <a:rPr lang="fr-FR"/>
              <a:t>Atelier économique</a:t>
            </a:r>
            <a:endParaRPr lang="en-GB"/>
          </a:p>
        </p:txBody>
      </p:sp>
      <p:sp>
        <p:nvSpPr>
          <p:cNvPr id="4" name="Sous-titre 3">
            <a:extLst>
              <a:ext uri="{FF2B5EF4-FFF2-40B4-BE49-F238E27FC236}">
                <a16:creationId xmlns:a16="http://schemas.microsoft.com/office/drawing/2014/main" id="{65514FD1-9A09-4A7C-819A-1F072A5B3FE7}"/>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1632844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A9E1B-2EBF-414A-9DEC-1FFC4D99515A}"/>
              </a:ext>
            </a:extLst>
          </p:cNvPr>
          <p:cNvSpPr>
            <a:spLocks noGrp="1"/>
          </p:cNvSpPr>
          <p:nvPr>
            <p:ph type="title"/>
          </p:nvPr>
        </p:nvSpPr>
        <p:spPr/>
        <p:txBody>
          <a:bodyPr/>
          <a:lstStyle/>
          <a:p>
            <a:r>
              <a:rPr lang="fr-FR" dirty="0"/>
              <a:t>Atelier modélisation agronomique</a:t>
            </a:r>
            <a:endParaRPr lang="en-GB" dirty="0"/>
          </a:p>
        </p:txBody>
      </p:sp>
      <p:sp>
        <p:nvSpPr>
          <p:cNvPr id="3" name="Espace réservé du contenu 2">
            <a:extLst>
              <a:ext uri="{FF2B5EF4-FFF2-40B4-BE49-F238E27FC236}">
                <a16:creationId xmlns:a16="http://schemas.microsoft.com/office/drawing/2014/main" id="{94F976AE-9CEE-4ABD-86A9-1C6EF7838AD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6239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25DE1-4DE0-48D7-AE8B-7481B8326F11}"/>
              </a:ext>
            </a:extLst>
          </p:cNvPr>
          <p:cNvSpPr>
            <a:spLocks noGrp="1"/>
          </p:cNvSpPr>
          <p:nvPr>
            <p:ph type="title"/>
          </p:nvPr>
        </p:nvSpPr>
        <p:spPr/>
        <p:txBody>
          <a:bodyPr/>
          <a:lstStyle/>
          <a:p>
            <a:r>
              <a:rPr lang="fr-FR" dirty="0"/>
              <a:t>Rapprochement de TALANOA &amp; du PTGE</a:t>
            </a:r>
            <a:endParaRPr lang="en-GB" dirty="0"/>
          </a:p>
        </p:txBody>
      </p:sp>
      <p:sp>
        <p:nvSpPr>
          <p:cNvPr id="3" name="Espace réservé du contenu 2">
            <a:extLst>
              <a:ext uri="{FF2B5EF4-FFF2-40B4-BE49-F238E27FC236}">
                <a16:creationId xmlns:a16="http://schemas.microsoft.com/office/drawing/2014/main" id="{397ADFCD-D711-4D3B-9370-51A23A3D0841}"/>
              </a:ext>
            </a:extLst>
          </p:cNvPr>
          <p:cNvSpPr>
            <a:spLocks noGrp="1"/>
          </p:cNvSpPr>
          <p:nvPr>
            <p:ph idx="1"/>
          </p:nvPr>
        </p:nvSpPr>
        <p:spPr/>
        <p:txBody>
          <a:bodyPr>
            <a:normAutofit lnSpcReduction="10000"/>
          </a:bodyPr>
          <a:lstStyle/>
          <a:p>
            <a:r>
              <a:rPr lang="fr-FR" dirty="0">
                <a:solidFill>
                  <a:schemeClr val="tx1"/>
                </a:solidFill>
              </a:rPr>
              <a:t>Echanges avec les équipes du groupement IREED – </a:t>
            </a:r>
            <a:r>
              <a:rPr lang="fr-FR" dirty="0" err="1">
                <a:solidFill>
                  <a:schemeClr val="tx1"/>
                </a:solidFill>
              </a:rPr>
              <a:t>Eaucéa</a:t>
            </a:r>
            <a:r>
              <a:rPr lang="fr-FR" dirty="0">
                <a:solidFill>
                  <a:schemeClr val="tx1"/>
                </a:solidFill>
              </a:rPr>
              <a:t> (plusieurs réunions &amp; mails d’échanges)</a:t>
            </a:r>
          </a:p>
          <a:p>
            <a:r>
              <a:rPr lang="fr-FR" dirty="0">
                <a:solidFill>
                  <a:schemeClr val="tx1"/>
                </a:solidFill>
              </a:rPr>
              <a:t>Partage de données</a:t>
            </a:r>
          </a:p>
          <a:p>
            <a:r>
              <a:rPr lang="fr-FR" dirty="0">
                <a:solidFill>
                  <a:schemeClr val="tx1"/>
                </a:solidFill>
              </a:rPr>
              <a:t>Participation au lancement du PTGE (décembre 2024) à Trèbes</a:t>
            </a:r>
            <a:endParaRPr lang="en-GB" dirty="0">
              <a:solidFill>
                <a:schemeClr val="tx1"/>
              </a:solidFill>
            </a:endParaRPr>
          </a:p>
        </p:txBody>
      </p:sp>
    </p:spTree>
    <p:extLst>
      <p:ext uri="{BB962C8B-B14F-4D97-AF65-F5344CB8AC3E}">
        <p14:creationId xmlns:p14="http://schemas.microsoft.com/office/powerpoint/2010/main" val="2338135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98312-400F-40B4-A8C2-632343DCB7AF}"/>
              </a:ext>
            </a:extLst>
          </p:cNvPr>
          <p:cNvSpPr>
            <a:spLocks noGrp="1"/>
          </p:cNvSpPr>
          <p:nvPr>
            <p:ph type="ctrTitle"/>
          </p:nvPr>
        </p:nvSpPr>
        <p:spPr/>
        <p:txBody>
          <a:bodyPr/>
          <a:lstStyle/>
          <a:p>
            <a:r>
              <a:rPr lang="fr-FR" dirty="0"/>
              <a:t>Retour sur le travail de prospective</a:t>
            </a:r>
            <a:endParaRPr lang="en-GB" dirty="0"/>
          </a:p>
        </p:txBody>
      </p:sp>
      <p:sp>
        <p:nvSpPr>
          <p:cNvPr id="3" name="Sous-titre 2">
            <a:extLst>
              <a:ext uri="{FF2B5EF4-FFF2-40B4-BE49-F238E27FC236}">
                <a16:creationId xmlns:a16="http://schemas.microsoft.com/office/drawing/2014/main" id="{FE7D9C38-2C86-4B32-A51B-C00E63B64332}"/>
              </a:ext>
            </a:extLst>
          </p:cNvPr>
          <p:cNvSpPr>
            <a:spLocks noGrp="1"/>
          </p:cNvSpPr>
          <p:nvPr>
            <p:ph type="subTitle" idx="1"/>
          </p:nvPr>
        </p:nvSpPr>
        <p:spPr/>
        <p:txBody>
          <a:bodyPr>
            <a:normAutofit fontScale="70000" lnSpcReduction="20000"/>
          </a:bodyPr>
          <a:lstStyle/>
          <a:p>
            <a:r>
              <a:rPr lang="fr-FR" i="1" dirty="0">
                <a:solidFill>
                  <a:schemeClr val="tx1"/>
                </a:solidFill>
              </a:rPr>
              <a:t>L’action sans but n’a pas de sens et l’anticipation suscite l’action. C’est ainsi que la prospective et la stratégie sont généralement indissociables, d’où l’expression de « prospective stratégique »</a:t>
            </a:r>
            <a:br>
              <a:rPr lang="fr-FR" i="1" dirty="0">
                <a:solidFill>
                  <a:schemeClr val="tx1"/>
                </a:solidFill>
              </a:rPr>
            </a:br>
            <a:r>
              <a:rPr lang="fr-FR" i="1" dirty="0">
                <a:solidFill>
                  <a:schemeClr val="tx1"/>
                </a:solidFill>
              </a:rPr>
              <a:t>Godet (2011)</a:t>
            </a:r>
            <a:endParaRPr lang="fr-FR" dirty="0">
              <a:solidFill>
                <a:schemeClr val="tx1"/>
              </a:solidFill>
            </a:endParaRPr>
          </a:p>
          <a:p>
            <a:endParaRPr lang="en-GB" dirty="0"/>
          </a:p>
        </p:txBody>
      </p:sp>
    </p:spTree>
    <p:extLst>
      <p:ext uri="{BB962C8B-B14F-4D97-AF65-F5344CB8AC3E}">
        <p14:creationId xmlns:p14="http://schemas.microsoft.com/office/powerpoint/2010/main" val="72692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77533-F505-43DC-BD45-835597E53BA9}"/>
              </a:ext>
            </a:extLst>
          </p:cNvPr>
          <p:cNvSpPr>
            <a:spLocks noGrp="1"/>
          </p:cNvSpPr>
          <p:nvPr>
            <p:ph type="title"/>
          </p:nvPr>
        </p:nvSpPr>
        <p:spPr/>
        <p:txBody>
          <a:bodyPr/>
          <a:lstStyle/>
          <a:p>
            <a:r>
              <a:rPr lang="fr-FR" dirty="0"/>
              <a:t>Pourquoi la prospective ?</a:t>
            </a:r>
            <a:endParaRPr lang="en-GB" dirty="0"/>
          </a:p>
        </p:txBody>
      </p:sp>
      <p:sp>
        <p:nvSpPr>
          <p:cNvPr id="3" name="Espace réservé du contenu 2">
            <a:extLst>
              <a:ext uri="{FF2B5EF4-FFF2-40B4-BE49-F238E27FC236}">
                <a16:creationId xmlns:a16="http://schemas.microsoft.com/office/drawing/2014/main" id="{323F11A7-3C66-42B5-BA40-B4FA36001BC6}"/>
              </a:ext>
            </a:extLst>
          </p:cNvPr>
          <p:cNvSpPr>
            <a:spLocks noGrp="1"/>
          </p:cNvSpPr>
          <p:nvPr>
            <p:ph idx="1"/>
          </p:nvPr>
        </p:nvSpPr>
        <p:spPr>
          <a:xfrm>
            <a:off x="628650" y="1424045"/>
            <a:ext cx="9866168" cy="2919355"/>
          </a:xfrm>
        </p:spPr>
        <p:txBody>
          <a:bodyPr>
            <a:normAutofit/>
          </a:bodyPr>
          <a:lstStyle/>
          <a:p>
            <a:r>
              <a:rPr lang="fr-FR" b="1" dirty="0">
                <a:solidFill>
                  <a:schemeClr val="tx1"/>
                </a:solidFill>
              </a:rPr>
              <a:t>Finalité :  </a:t>
            </a:r>
            <a:r>
              <a:rPr lang="fr-FR" dirty="0">
                <a:solidFill>
                  <a:schemeClr val="tx1"/>
                </a:solidFill>
              </a:rPr>
              <a:t>projeter la demande et l'utilisation de l'eau à l'horizon 2050 en partant de l’évolution des usages, conditionnées par de nombreux facteurs dont la disponibilité des ressources en eau</a:t>
            </a:r>
          </a:p>
          <a:p>
            <a:endParaRPr lang="fr-FR" dirty="0">
              <a:solidFill>
                <a:schemeClr val="tx1"/>
              </a:solidFill>
            </a:endParaRPr>
          </a:p>
          <a:p>
            <a:r>
              <a:rPr lang="fr-FR" b="1" dirty="0">
                <a:solidFill>
                  <a:schemeClr val="tx1"/>
                </a:solidFill>
              </a:rPr>
              <a:t>Objectif: </a:t>
            </a:r>
            <a:r>
              <a:rPr lang="fr-FR" dirty="0">
                <a:solidFill>
                  <a:schemeClr val="tx1"/>
                </a:solidFill>
              </a:rPr>
              <a:t>Construire des narratifs et les quantités d’eau associées de trajectoires de développement socio-économiques (SSP) associée aux scénarios climatiques (RCP (GIEC, O’neill et al. 2017)</a:t>
            </a:r>
            <a:endParaRPr lang="en-GB" dirty="0">
              <a:solidFill>
                <a:schemeClr val="tx1"/>
              </a:solidFill>
            </a:endParaRPr>
          </a:p>
        </p:txBody>
      </p:sp>
    </p:spTree>
    <p:extLst>
      <p:ext uri="{BB962C8B-B14F-4D97-AF65-F5344CB8AC3E}">
        <p14:creationId xmlns:p14="http://schemas.microsoft.com/office/powerpoint/2010/main" val="360557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63;p4"/>
          <p:cNvSpPr txBox="1">
            <a:spLocks/>
          </p:cNvSpPr>
          <p:nvPr/>
        </p:nvSpPr>
        <p:spPr bwMode="auto">
          <a:xfrm>
            <a:off x="709325" y="308501"/>
            <a:ext cx="10216343" cy="888251"/>
          </a:xfrm>
          <a:prstGeom prst="rect">
            <a:avLst/>
          </a:prstGeom>
          <a:noFill/>
          <a:ln>
            <a:noFill/>
          </a:ln>
        </p:spPr>
        <p:txBody>
          <a:bodyPr spcFirstLastPara="1" wrap="square" lIns="0" tIns="46800" rIns="91425" bIns="45700" anchor="ctr" anchorCtr="0">
            <a:normAutofit/>
          </a:bodyPr>
          <a:lstStyle>
            <a:defPPr marR="0" lvl="0" algn="l">
              <a:lnSpc>
                <a:spcPct val="100000"/>
              </a:lnSpc>
              <a:spcBef>
                <a:spcPts val="0"/>
              </a:spcBef>
              <a:spcAft>
                <a:spcPts val="0"/>
              </a:spcAft>
            </a:defPPr>
            <a:lvl1pPr marR="0" lvl="0" algn="l">
              <a:lnSpc>
                <a:spcPct val="90000"/>
              </a:lnSpc>
              <a:spcBef>
                <a:spcPts val="0"/>
              </a:spcBef>
              <a:spcAft>
                <a:spcPts val="0"/>
              </a:spcAft>
              <a:buClr>
                <a:srgbClr val="00A3A6"/>
              </a:buClr>
              <a:buSzPts val="3000"/>
              <a:buFont typeface="Calibri"/>
              <a:buChar char="•"/>
              <a:defRPr sz="3000" b="1" i="0" u="none" strike="noStrike" cap="none">
                <a:solidFill>
                  <a:srgbClr val="00A3A6"/>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pPr indent="-190500">
              <a:defRPr/>
            </a:pPr>
            <a:r>
              <a:rPr lang="fr-FR" dirty="0"/>
              <a:t>Aperçu de la démarche conduite dans TALANOA</a:t>
            </a:r>
          </a:p>
        </p:txBody>
      </p:sp>
      <p:sp>
        <p:nvSpPr>
          <p:cNvPr id="2" name="Espace réservé du texte 1"/>
          <p:cNvSpPr>
            <a:spLocks noGrp="1"/>
          </p:cNvSpPr>
          <p:nvPr>
            <p:ph type="body" idx="1"/>
          </p:nvPr>
        </p:nvSpPr>
        <p:spPr>
          <a:xfrm>
            <a:off x="479376" y="1196752"/>
            <a:ext cx="10151518" cy="4464496"/>
          </a:xfrm>
        </p:spPr>
        <p:txBody>
          <a:bodyPr>
            <a:normAutofit/>
          </a:bodyPr>
          <a:lstStyle/>
          <a:p>
            <a:pPr marL="533400" indent="-457200">
              <a:buClrTx/>
              <a:buSzPct val="93000"/>
              <a:buFont typeface="+mj-lt"/>
              <a:buAutoNum type="arabicPeriod"/>
            </a:pPr>
            <a:r>
              <a:rPr lang="fr-FR" sz="2000" dirty="0"/>
              <a:t>Première rédaction de 4 scénarios</a:t>
            </a:r>
            <a:br>
              <a:rPr lang="fr-FR" sz="1600" i="1" dirty="0"/>
            </a:br>
            <a:r>
              <a:rPr lang="fr-FR" sz="1600" dirty="0"/>
              <a:t>Contexte international, économie locale, agriculture, gestion de l’eau</a:t>
            </a:r>
          </a:p>
          <a:p>
            <a:pPr marL="533400" indent="-457200">
              <a:buClrTx/>
              <a:buSzPct val="93000"/>
              <a:buFont typeface="+mj-lt"/>
              <a:buAutoNum type="arabicPeriod"/>
            </a:pPr>
            <a:r>
              <a:rPr lang="fr-FR" sz="2000" dirty="0"/>
              <a:t>Travaillés en atelier avec le groupe multi-acteurs (Mars 23)</a:t>
            </a:r>
          </a:p>
          <a:p>
            <a:pPr lvl="1" indent="-342900">
              <a:buClrTx/>
              <a:buSzPct val="93000"/>
            </a:pPr>
            <a:r>
              <a:rPr lang="fr-FR" sz="1800" dirty="0"/>
              <a:t>4 tables / SSP : Tour de table, échanges sur cohérence</a:t>
            </a:r>
          </a:p>
          <a:p>
            <a:pPr lvl="1" indent="-342900">
              <a:buClrTx/>
              <a:buSzPct val="93000"/>
            </a:pPr>
            <a:r>
              <a:rPr lang="fr-FR" sz="1800" dirty="0"/>
              <a:t>Essai de quantification en terme d’assolement pour 4 secteurs (partiel) à 2050 (Minervois, Narbonnais, Berre, Corbières)</a:t>
            </a:r>
          </a:p>
          <a:p>
            <a:pPr marL="533400" indent="-457200">
              <a:buClrTx/>
              <a:buSzPct val="93000"/>
              <a:buFont typeface="+mj-lt"/>
              <a:buAutoNum type="arabicPeriod"/>
            </a:pPr>
            <a:r>
              <a:rPr lang="fr-FR" sz="2000" dirty="0"/>
              <a:t>Réécriture des narratifs pour les 4 scénarios (doc sur le site) (2023)</a:t>
            </a:r>
          </a:p>
          <a:p>
            <a:pPr marL="533400" indent="-457200">
              <a:buClrTx/>
              <a:buSzPct val="93000"/>
              <a:buFont typeface="+mj-lt"/>
              <a:buAutoNum type="arabicPeriod"/>
            </a:pPr>
            <a:r>
              <a:rPr lang="fr-FR" sz="2000" dirty="0"/>
              <a:t>Quantification à partir du travail en atelier à l’échelle des 4 zones (2024)</a:t>
            </a:r>
          </a:p>
          <a:p>
            <a:pPr marL="533400" indent="-457200">
              <a:buClrTx/>
              <a:buSzPct val="93000"/>
              <a:buFont typeface="+mj-lt"/>
              <a:buAutoNum type="arabicPeriod"/>
            </a:pPr>
            <a:r>
              <a:rPr lang="fr-FR" sz="2000" dirty="0"/>
              <a:t>Adaptation de la quantification aux 6 zones (2025)</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42" y="5046563"/>
            <a:ext cx="6292429" cy="986021"/>
          </a:xfrm>
          <a:prstGeom prst="rect">
            <a:avLst/>
          </a:prstGeom>
        </p:spPr>
      </p:pic>
      <p:sp>
        <p:nvSpPr>
          <p:cNvPr id="11" name="Rectangle 10"/>
          <p:cNvSpPr/>
          <p:nvPr/>
        </p:nvSpPr>
        <p:spPr>
          <a:xfrm>
            <a:off x="7449937" y="5215537"/>
            <a:ext cx="280066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Documents à retrouver sur le site internet</a:t>
            </a:r>
            <a:endParaRPr lang="fr-FR" dirty="0"/>
          </a:p>
        </p:txBody>
      </p:sp>
    </p:spTree>
    <p:extLst>
      <p:ext uri="{BB962C8B-B14F-4D97-AF65-F5344CB8AC3E}">
        <p14:creationId xmlns:p14="http://schemas.microsoft.com/office/powerpoint/2010/main" val="1730638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10036240" cy="765405"/>
          </a:xfrm>
        </p:spPr>
        <p:txBody>
          <a:bodyPr>
            <a:normAutofit/>
          </a:bodyPr>
          <a:lstStyle/>
          <a:p>
            <a:r>
              <a:rPr lang="fr-FR" dirty="0"/>
              <a:t>Méthode pour produire 4 scénarios préconstruits </a:t>
            </a:r>
          </a:p>
        </p:txBody>
      </p:sp>
      <p:sp>
        <p:nvSpPr>
          <p:cNvPr id="3" name="Espace réservé du contenu 2"/>
          <p:cNvSpPr>
            <a:spLocks noGrp="1"/>
          </p:cNvSpPr>
          <p:nvPr>
            <p:ph idx="1"/>
          </p:nvPr>
        </p:nvSpPr>
        <p:spPr>
          <a:xfrm>
            <a:off x="1048407" y="1424045"/>
            <a:ext cx="10223937" cy="5087114"/>
          </a:xfrm>
        </p:spPr>
        <p:txBody>
          <a:bodyPr>
            <a:normAutofit lnSpcReduction="10000"/>
          </a:bodyPr>
          <a:lstStyle/>
          <a:p>
            <a:r>
              <a:rPr lang="fr-FR" dirty="0">
                <a:solidFill>
                  <a:schemeClr val="tx1"/>
                </a:solidFill>
              </a:rPr>
              <a:t>Déclinaison locale des scénarios utilisés par le GIEC : les trajectoires de développement socio-économiques  (ou SSP)</a:t>
            </a:r>
          </a:p>
          <a:p>
            <a:r>
              <a:rPr lang="fr-FR" dirty="0"/>
              <a:t>Intérêt : ils sont associés à des niveaux d’émissions GES (les RCP)</a:t>
            </a:r>
          </a:p>
          <a:p>
            <a:r>
              <a:rPr lang="fr-FR" dirty="0"/>
              <a:t>S’inscrire dans ceux-ci permet d’utiliser des scénarios climatiques définis dans la modélisation</a:t>
            </a:r>
          </a:p>
          <a:p>
            <a:r>
              <a:rPr lang="fr-FR" dirty="0"/>
              <a:t>Ils donnent le contexte mondial</a:t>
            </a:r>
          </a:p>
          <a:p>
            <a:endParaRPr lang="fr-FR" dirty="0">
              <a:solidFill>
                <a:schemeClr val="tx1"/>
              </a:solidFill>
            </a:endParaRPr>
          </a:p>
          <a:p>
            <a:r>
              <a:rPr lang="fr-FR" dirty="0">
                <a:solidFill>
                  <a:schemeClr val="tx1"/>
                </a:solidFill>
              </a:rPr>
              <a:t>Déclinaison locale avec d’autres travaux de prospective en recherchant la cohérence avec les hypothèses de contexte</a:t>
            </a:r>
          </a:p>
          <a:p>
            <a:pPr lvl="1"/>
            <a:r>
              <a:rPr lang="fr-FR" dirty="0"/>
              <a:t>Prospective Aude (</a:t>
            </a:r>
            <a:r>
              <a:rPr lang="fr-FR" dirty="0" err="1"/>
              <a:t>Dep</a:t>
            </a:r>
            <a:r>
              <a:rPr lang="fr-FR" dirty="0"/>
              <a:t>.) &amp; Grand Narbonne</a:t>
            </a:r>
          </a:p>
          <a:p>
            <a:pPr lvl="1"/>
            <a:r>
              <a:rPr lang="fr-FR" dirty="0" err="1">
                <a:solidFill>
                  <a:schemeClr val="tx1"/>
                </a:solidFill>
              </a:rPr>
              <a:t>Clim’Agri</a:t>
            </a:r>
            <a:endParaRPr lang="fr-FR" dirty="0">
              <a:solidFill>
                <a:schemeClr val="tx1"/>
              </a:solidFill>
            </a:endParaRPr>
          </a:p>
          <a:p>
            <a:pPr lvl="1"/>
            <a:r>
              <a:rPr lang="fr-FR" dirty="0" err="1"/>
              <a:t>Laccave</a:t>
            </a:r>
            <a:endParaRPr lang="fr-FR" dirty="0">
              <a:solidFill>
                <a:schemeClr val="tx1"/>
              </a:solidFill>
            </a:endParaRPr>
          </a:p>
        </p:txBody>
      </p:sp>
    </p:spTree>
    <p:extLst>
      <p:ext uri="{BB962C8B-B14F-4D97-AF65-F5344CB8AC3E}">
        <p14:creationId xmlns:p14="http://schemas.microsoft.com/office/powerpoint/2010/main" val="3748334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p:txBody>
          <a:bodyPr/>
          <a:lstStyle/>
          <a:p>
            <a:r>
              <a:rPr lang="fr-FR" dirty="0"/>
              <a:t>Ordre du jour</a:t>
            </a:r>
            <a:endParaRPr lang="en-GB" dirty="0"/>
          </a:p>
        </p:txBody>
      </p:sp>
      <p:sp>
        <p:nvSpPr>
          <p:cNvPr id="3" name="Espace réservé du contenu 2">
            <a:extLst>
              <a:ext uri="{FF2B5EF4-FFF2-40B4-BE49-F238E27FC236}">
                <a16:creationId xmlns:a16="http://schemas.microsoft.com/office/drawing/2014/main" id="{1676E822-3EB5-45C6-8C42-F46A297BD6DF}"/>
              </a:ext>
            </a:extLst>
          </p:cNvPr>
          <p:cNvSpPr>
            <a:spLocks noGrp="1"/>
          </p:cNvSpPr>
          <p:nvPr>
            <p:ph idx="1"/>
          </p:nvPr>
        </p:nvSpPr>
        <p:spPr>
          <a:xfrm>
            <a:off x="628649" y="1424045"/>
            <a:ext cx="9984387" cy="4137306"/>
          </a:xfrm>
        </p:spPr>
        <p:txBody>
          <a:bodyPr>
            <a:normAutofit/>
          </a:bodyPr>
          <a:lstStyle/>
          <a:p>
            <a:r>
              <a:rPr lang="fr-FR" dirty="0"/>
              <a:t>Accueil &amp; introduction (30 min)</a:t>
            </a:r>
          </a:p>
          <a:p>
            <a:pPr lvl="1"/>
            <a:r>
              <a:rPr lang="fr-FR" dirty="0"/>
              <a:t>Objectif du webinaire</a:t>
            </a:r>
          </a:p>
          <a:p>
            <a:pPr lvl="1"/>
            <a:r>
              <a:rPr lang="fr-FR" dirty="0"/>
              <a:t>Retour sur la série d’ateliers et de travaux sur la modélisation en cours</a:t>
            </a:r>
          </a:p>
          <a:p>
            <a:r>
              <a:rPr lang="fr-FR" dirty="0"/>
              <a:t>Retour sur la prospective (30 min)</a:t>
            </a:r>
          </a:p>
          <a:p>
            <a:r>
              <a:rPr lang="fr-FR" dirty="0"/>
              <a:t>Plénière sur les mesures par domaine (1h)</a:t>
            </a:r>
          </a:p>
          <a:p>
            <a:pPr lvl="1"/>
            <a:r>
              <a:rPr lang="fr-FR" dirty="0"/>
              <a:t>Partage du travail déjà effectué par sous groupe</a:t>
            </a:r>
          </a:p>
          <a:p>
            <a:r>
              <a:rPr lang="fr-FR" dirty="0"/>
              <a:t>Atelier de travail par domaine (1h)</a:t>
            </a:r>
          </a:p>
          <a:p>
            <a:r>
              <a:rPr lang="fr-FR" dirty="0"/>
              <a:t>Conclusions &amp; perspectives</a:t>
            </a:r>
          </a:p>
          <a:p>
            <a:pPr lvl="1"/>
            <a:endParaRPr lang="fr-FR" dirty="0"/>
          </a:p>
          <a:p>
            <a:pPr lvl="1"/>
            <a:endParaRPr lang="en-GB" dirty="0"/>
          </a:p>
        </p:txBody>
      </p:sp>
    </p:spTree>
    <p:extLst>
      <p:ext uri="{BB962C8B-B14F-4D97-AF65-F5344CB8AC3E}">
        <p14:creationId xmlns:p14="http://schemas.microsoft.com/office/powerpoint/2010/main" val="65094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4023" y="118213"/>
            <a:ext cx="10216343" cy="888251"/>
          </a:xfrm>
        </p:spPr>
        <p:txBody>
          <a:bodyPr>
            <a:normAutofit/>
          </a:bodyPr>
          <a:lstStyle/>
          <a:p>
            <a:r>
              <a:rPr lang="fr-FR" sz="2700" dirty="0"/>
              <a:t>Les trajectoires de développement socio-économiques (SSP) et les RCP (</a:t>
            </a:r>
            <a:r>
              <a:rPr lang="fr-FR" sz="2700" dirty="0" err="1">
                <a:hlinkClick r:id="rId3"/>
              </a:rPr>
              <a:t>Representative</a:t>
            </a:r>
            <a:r>
              <a:rPr lang="fr-FR" sz="2700" dirty="0">
                <a:hlinkClick r:id="rId3"/>
              </a:rPr>
              <a:t> Concentration </a:t>
            </a:r>
            <a:r>
              <a:rPr lang="fr-FR" sz="2700" dirty="0" err="1">
                <a:hlinkClick r:id="rId3"/>
              </a:rPr>
              <a:t>Pathway</a:t>
            </a:r>
            <a:r>
              <a:rPr lang="fr-FR" sz="2700" dirty="0"/>
              <a:t>)</a:t>
            </a:r>
          </a:p>
        </p:txBody>
      </p:sp>
      <p:sp>
        <p:nvSpPr>
          <p:cNvPr id="3" name="Espace réservé du texte 2"/>
          <p:cNvSpPr>
            <a:spLocks noGrp="1"/>
          </p:cNvSpPr>
          <p:nvPr>
            <p:ph type="body" idx="1"/>
          </p:nvPr>
        </p:nvSpPr>
        <p:spPr>
          <a:xfrm>
            <a:off x="2347014" y="5833044"/>
            <a:ext cx="2648606" cy="535843"/>
          </a:xfrm>
        </p:spPr>
        <p:txBody>
          <a:bodyPr>
            <a:normAutofit fontScale="85000" lnSpcReduction="20000"/>
          </a:bodyPr>
          <a:lstStyle/>
          <a:p>
            <a:r>
              <a:rPr lang="fr-FR" dirty="0"/>
              <a:t>Résumé pour décideur</a:t>
            </a:r>
          </a:p>
          <a:p>
            <a:r>
              <a:rPr lang="fr-FR" dirty="0"/>
              <a:t>AR6 – WG2 (GIEC)</a:t>
            </a:r>
          </a:p>
        </p:txBody>
      </p:sp>
      <p:sp>
        <p:nvSpPr>
          <p:cNvPr id="4" name="Sous-titre 3"/>
          <p:cNvSpPr>
            <a:spLocks noGrp="1"/>
          </p:cNvSpPr>
          <p:nvPr>
            <p:ph type="subTitle" idx="10"/>
          </p:nvPr>
        </p:nvSpPr>
        <p:spPr>
          <a:xfrm>
            <a:off x="1082385" y="912000"/>
            <a:ext cx="9680171" cy="679019"/>
          </a:xfrm>
        </p:spPr>
        <p:txBody>
          <a:bodyPr/>
          <a:lstStyle/>
          <a:p>
            <a:r>
              <a:rPr lang="fr-FR" dirty="0"/>
              <a:t>O’Neill et al. 2017</a:t>
            </a:r>
          </a:p>
        </p:txBody>
      </p:sp>
      <p:pic>
        <p:nvPicPr>
          <p:cNvPr id="5" name="Image 4"/>
          <p:cNvPicPr>
            <a:picLocks noChangeAspect="1"/>
          </p:cNvPicPr>
          <p:nvPr/>
        </p:nvPicPr>
        <p:blipFill>
          <a:blip r:embed="rId4"/>
          <a:stretch>
            <a:fillRect/>
          </a:stretch>
        </p:blipFill>
        <p:spPr>
          <a:xfrm>
            <a:off x="292540" y="1506091"/>
            <a:ext cx="4648899" cy="4326953"/>
          </a:xfrm>
          <a:prstGeom prst="rect">
            <a:avLst/>
          </a:prstGeom>
        </p:spPr>
      </p:pic>
      <p:cxnSp>
        <p:nvCxnSpPr>
          <p:cNvPr id="11" name="Connecteur droit avec flèche 10"/>
          <p:cNvCxnSpPr/>
          <p:nvPr/>
        </p:nvCxnSpPr>
        <p:spPr>
          <a:xfrm flipH="1" flipV="1">
            <a:off x="7308934" y="912000"/>
            <a:ext cx="30560" cy="3491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7339494" y="4406377"/>
            <a:ext cx="4216003" cy="18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756007" y="1411971"/>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SSP5 – libéral carboné</a:t>
            </a:r>
          </a:p>
        </p:txBody>
      </p:sp>
      <p:sp>
        <p:nvSpPr>
          <p:cNvPr id="15" name="Rectangle 14"/>
          <p:cNvSpPr/>
          <p:nvPr/>
        </p:nvSpPr>
        <p:spPr>
          <a:xfrm>
            <a:off x="7765456" y="3004811"/>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SSP1 – régional écologique</a:t>
            </a:r>
          </a:p>
        </p:txBody>
      </p:sp>
      <p:sp>
        <p:nvSpPr>
          <p:cNvPr id="16" name="Rectangle 15"/>
          <p:cNvSpPr/>
          <p:nvPr/>
        </p:nvSpPr>
        <p:spPr>
          <a:xfrm>
            <a:off x="9712499" y="2967071"/>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SSP4 –  </a:t>
            </a:r>
            <a:r>
              <a:rPr lang="fr-FR" dirty="0" err="1"/>
              <a:t>regional</a:t>
            </a:r>
            <a:r>
              <a:rPr lang="fr-FR" dirty="0"/>
              <a:t> </a:t>
            </a:r>
            <a:r>
              <a:rPr lang="fr-FR" dirty="0" err="1"/>
              <a:t>décarboné</a:t>
            </a:r>
            <a:endParaRPr lang="fr-FR" dirty="0"/>
          </a:p>
        </p:txBody>
      </p:sp>
      <p:sp>
        <p:nvSpPr>
          <p:cNvPr id="17" name="Rectangle 16"/>
          <p:cNvSpPr/>
          <p:nvPr/>
        </p:nvSpPr>
        <p:spPr>
          <a:xfrm>
            <a:off x="9712499" y="1430996"/>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SSP3 –  régional carboné</a:t>
            </a:r>
          </a:p>
        </p:txBody>
      </p:sp>
      <p:sp>
        <p:nvSpPr>
          <p:cNvPr id="19" name="ZoneTexte 18"/>
          <p:cNvSpPr txBox="1"/>
          <p:nvPr/>
        </p:nvSpPr>
        <p:spPr>
          <a:xfrm>
            <a:off x="6050963" y="3353848"/>
            <a:ext cx="1363444" cy="369332"/>
          </a:xfrm>
          <a:prstGeom prst="rect">
            <a:avLst/>
          </a:prstGeom>
          <a:noFill/>
        </p:spPr>
        <p:txBody>
          <a:bodyPr wrap="square" rtlCol="0">
            <a:spAutoFit/>
          </a:bodyPr>
          <a:lstStyle/>
          <a:p>
            <a:r>
              <a:rPr lang="fr-FR" dirty="0" err="1"/>
              <a:t>Décarbonée</a:t>
            </a:r>
            <a:endParaRPr lang="fr-FR" dirty="0"/>
          </a:p>
        </p:txBody>
      </p:sp>
      <p:sp>
        <p:nvSpPr>
          <p:cNvPr id="20" name="ZoneTexte 19"/>
          <p:cNvSpPr txBox="1"/>
          <p:nvPr/>
        </p:nvSpPr>
        <p:spPr>
          <a:xfrm>
            <a:off x="5960014" y="1561635"/>
            <a:ext cx="1363444" cy="646331"/>
          </a:xfrm>
          <a:prstGeom prst="rect">
            <a:avLst/>
          </a:prstGeom>
          <a:noFill/>
        </p:spPr>
        <p:txBody>
          <a:bodyPr wrap="square" rtlCol="0">
            <a:spAutoFit/>
          </a:bodyPr>
          <a:lstStyle/>
          <a:p>
            <a:pPr algn="r"/>
            <a:r>
              <a:rPr lang="fr-FR" dirty="0"/>
              <a:t>Energie fossile</a:t>
            </a:r>
          </a:p>
        </p:txBody>
      </p:sp>
      <p:sp>
        <p:nvSpPr>
          <p:cNvPr id="21" name="ZoneTexte 20"/>
          <p:cNvSpPr txBox="1"/>
          <p:nvPr/>
        </p:nvSpPr>
        <p:spPr>
          <a:xfrm>
            <a:off x="9882077" y="4334216"/>
            <a:ext cx="1363444" cy="369332"/>
          </a:xfrm>
          <a:prstGeom prst="rect">
            <a:avLst/>
          </a:prstGeom>
          <a:noFill/>
        </p:spPr>
        <p:txBody>
          <a:bodyPr wrap="square" rtlCol="0">
            <a:spAutoFit/>
          </a:bodyPr>
          <a:lstStyle/>
          <a:p>
            <a:r>
              <a:rPr lang="fr-FR" dirty="0"/>
              <a:t>Libéral</a:t>
            </a:r>
          </a:p>
        </p:txBody>
      </p:sp>
      <p:sp>
        <p:nvSpPr>
          <p:cNvPr id="22" name="ZoneTexte 21"/>
          <p:cNvSpPr txBox="1"/>
          <p:nvPr/>
        </p:nvSpPr>
        <p:spPr>
          <a:xfrm>
            <a:off x="7740241" y="4343924"/>
            <a:ext cx="1363444" cy="369332"/>
          </a:xfrm>
          <a:prstGeom prst="rect">
            <a:avLst/>
          </a:prstGeom>
          <a:noFill/>
        </p:spPr>
        <p:txBody>
          <a:bodyPr wrap="square" rtlCol="0">
            <a:spAutoFit/>
          </a:bodyPr>
          <a:lstStyle/>
          <a:p>
            <a:r>
              <a:rPr lang="fr-FR" dirty="0"/>
              <a:t>Equitable</a:t>
            </a:r>
          </a:p>
        </p:txBody>
      </p:sp>
      <p:sp>
        <p:nvSpPr>
          <p:cNvPr id="23" name="ZoneTexte 22"/>
          <p:cNvSpPr txBox="1"/>
          <p:nvPr/>
        </p:nvSpPr>
        <p:spPr>
          <a:xfrm>
            <a:off x="7581767" y="4614161"/>
            <a:ext cx="3345083" cy="369332"/>
          </a:xfrm>
          <a:prstGeom prst="rect">
            <a:avLst/>
          </a:prstGeom>
          <a:noFill/>
        </p:spPr>
        <p:txBody>
          <a:bodyPr wrap="none" rtlCol="0">
            <a:spAutoFit/>
          </a:bodyPr>
          <a:lstStyle/>
          <a:p>
            <a:r>
              <a:rPr lang="fr-FR" b="1" i="1" dirty="0">
                <a:effectLst>
                  <a:outerShdw blurRad="38100" dist="38100" dir="2700000" algn="tl">
                    <a:srgbClr val="000000">
                      <a:alpha val="43137"/>
                    </a:srgbClr>
                  </a:outerShdw>
                </a:effectLst>
              </a:rPr>
              <a:t>Enjeu pour l’adaptation croissant</a:t>
            </a:r>
          </a:p>
        </p:txBody>
      </p:sp>
      <p:sp>
        <p:nvSpPr>
          <p:cNvPr id="24" name="ZoneTexte 23"/>
          <p:cNvSpPr txBox="1"/>
          <p:nvPr/>
        </p:nvSpPr>
        <p:spPr>
          <a:xfrm>
            <a:off x="5419094" y="1867133"/>
            <a:ext cx="738664" cy="2333731"/>
          </a:xfrm>
          <a:prstGeom prst="rect">
            <a:avLst/>
          </a:prstGeom>
          <a:noFill/>
        </p:spPr>
        <p:txBody>
          <a:bodyPr vert="vert270" wrap="square" rtlCol="0">
            <a:spAutoFit/>
          </a:bodyPr>
          <a:lstStyle/>
          <a:p>
            <a:r>
              <a:rPr lang="fr-FR" b="1" i="1" dirty="0">
                <a:effectLst>
                  <a:outerShdw blurRad="38100" dist="38100" dir="2700000" algn="tl">
                    <a:srgbClr val="000000">
                      <a:alpha val="43137"/>
                    </a:srgbClr>
                  </a:outerShdw>
                </a:effectLst>
              </a:rPr>
              <a:t>Enjeu pour l’atténuation croissant</a:t>
            </a:r>
          </a:p>
        </p:txBody>
      </p:sp>
      <p:pic>
        <p:nvPicPr>
          <p:cNvPr id="18" name="Image 17">
            <a:extLst>
              <a:ext uri="{FF2B5EF4-FFF2-40B4-BE49-F238E27FC236}">
                <a16:creationId xmlns:a16="http://schemas.microsoft.com/office/drawing/2014/main" id="{F5ADB5C5-0ED1-4514-986C-F17591846D71}"/>
              </a:ext>
            </a:extLst>
          </p:cNvPr>
          <p:cNvPicPr>
            <a:picLocks noChangeAspect="1"/>
          </p:cNvPicPr>
          <p:nvPr/>
        </p:nvPicPr>
        <p:blipFill rotWithShape="1">
          <a:blip r:embed="rId5"/>
          <a:srcRect b="21024"/>
          <a:stretch/>
        </p:blipFill>
        <p:spPr>
          <a:xfrm>
            <a:off x="6157758" y="4902143"/>
            <a:ext cx="5063454" cy="1828808"/>
          </a:xfrm>
          <a:prstGeom prst="rect">
            <a:avLst/>
          </a:prstGeom>
        </p:spPr>
      </p:pic>
    </p:spTree>
    <p:extLst>
      <p:ext uri="{BB962C8B-B14F-4D97-AF65-F5344CB8AC3E}">
        <p14:creationId xmlns:p14="http://schemas.microsoft.com/office/powerpoint/2010/main" val="2026790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FB21C-1352-4D6E-B223-1D7693E6B8E3}"/>
              </a:ext>
            </a:extLst>
          </p:cNvPr>
          <p:cNvSpPr>
            <a:spLocks noGrp="1"/>
          </p:cNvSpPr>
          <p:nvPr>
            <p:ph type="title"/>
          </p:nvPr>
        </p:nvSpPr>
        <p:spPr/>
        <p:txBody>
          <a:bodyPr/>
          <a:lstStyle/>
          <a:p>
            <a:r>
              <a:rPr lang="fr-FR" dirty="0"/>
              <a:t>Pour chaque scénario</a:t>
            </a:r>
            <a:endParaRPr lang="en-GB" dirty="0"/>
          </a:p>
        </p:txBody>
      </p:sp>
      <p:sp>
        <p:nvSpPr>
          <p:cNvPr id="3" name="Espace réservé du texte 2">
            <a:extLst>
              <a:ext uri="{FF2B5EF4-FFF2-40B4-BE49-F238E27FC236}">
                <a16:creationId xmlns:a16="http://schemas.microsoft.com/office/drawing/2014/main" id="{7C5FC79D-623D-4DA4-859E-703819A0BD1E}"/>
              </a:ext>
            </a:extLst>
          </p:cNvPr>
          <p:cNvSpPr>
            <a:spLocks noGrp="1"/>
          </p:cNvSpPr>
          <p:nvPr>
            <p:ph type="body" idx="1"/>
          </p:nvPr>
        </p:nvSpPr>
        <p:spPr/>
        <p:txBody>
          <a:bodyPr>
            <a:normAutofit fontScale="92500" lnSpcReduction="10000"/>
          </a:bodyPr>
          <a:lstStyle/>
          <a:p>
            <a:pPr rtl="0"/>
            <a:r>
              <a:rPr kumimoji="0" lang="fr-FR" altLang="en-US" sz="1800" b="0" i="0" u="none" strike="noStrike" cap="none" normalizeH="0" baseline="0" dirty="0">
                <a:ln>
                  <a:noFill/>
                </a:ln>
                <a:solidFill>
                  <a:srgbClr val="3C4043"/>
                </a:solidFill>
                <a:effectLst/>
                <a:latin typeface="Roboto" panose="02000000000000000000" pitchFamily="2" charset="0"/>
              </a:rPr>
              <a:t>S1 se caractérise par des innovations et des incitations écologiques, notamment en faveur de pratiques agricoles durables, d’énergies renouvelables et de stockage de carbone. L’agriculture s’oriente majoritairement vers l’agroécologie et l’agriculture biologique, confrontée à des coûts croissants mais à une forte demande de produits durables encouragée également par les politiques. La viticulture adopte des innovations pour faire face au changement climatique, mais baisse de ~ 20%.</a:t>
            </a:r>
          </a:p>
          <a:p>
            <a:pPr rtl="0"/>
            <a:r>
              <a:rPr lang="fr-FR" altLang="en-US" sz="1800" dirty="0">
                <a:solidFill>
                  <a:schemeClr val="accent1"/>
                </a:solidFill>
                <a:latin typeface="Roboto" panose="02000000000000000000" pitchFamily="2" charset="0"/>
              </a:rPr>
              <a:t>EAU : </a:t>
            </a:r>
            <a:r>
              <a:rPr kumimoji="0" lang="fr-FR" altLang="en-US" sz="1800" b="0" i="0" u="none" strike="noStrike" cap="none" normalizeH="0" baseline="0" dirty="0">
                <a:ln>
                  <a:noFill/>
                </a:ln>
                <a:solidFill>
                  <a:schemeClr val="accent1"/>
                </a:solidFill>
                <a:effectLst/>
                <a:latin typeface="Roboto" panose="02000000000000000000" pitchFamily="2" charset="0"/>
              </a:rPr>
              <a:t>La gestion de l’eau exclut le développement de grandes infrastructures et repose sur de petits réservoirs et une production hydroélectrique optimisée et une gouvernance </a:t>
            </a:r>
            <a:r>
              <a:rPr kumimoji="0" lang="fr-FR" altLang="en-US" sz="1800" b="0" i="0" u="none" strike="noStrike" cap="none" normalizeH="0" baseline="0" dirty="0" err="1">
                <a:ln>
                  <a:noFill/>
                </a:ln>
                <a:solidFill>
                  <a:schemeClr val="accent1"/>
                </a:solidFill>
                <a:effectLst/>
                <a:latin typeface="Roboto" panose="02000000000000000000" pitchFamily="2" charset="0"/>
              </a:rPr>
              <a:t>renouvellée</a:t>
            </a:r>
            <a:endParaRPr kumimoji="0" lang="fr-FR" altLang="en-US" sz="1800" b="0" i="0" u="none" strike="noStrike" cap="none" normalizeH="0" baseline="0" dirty="0">
              <a:ln>
                <a:noFill/>
              </a:ln>
              <a:solidFill>
                <a:schemeClr val="accent1"/>
              </a:solidFill>
              <a:effectLst/>
              <a:latin typeface="Roboto" panose="02000000000000000000" pitchFamily="2" charset="0"/>
            </a:endParaRPr>
          </a:p>
          <a:p>
            <a:pPr rtl="0"/>
            <a:r>
              <a:rPr kumimoji="0" lang="fr-FR" altLang="en-US" sz="1800" b="0" i="0" u="none" strike="noStrike" cap="none" normalizeH="0" baseline="0" dirty="0">
                <a:ln>
                  <a:noFill/>
                </a:ln>
                <a:solidFill>
                  <a:schemeClr val="bg1">
                    <a:lumMod val="75000"/>
                  </a:schemeClr>
                </a:solidFill>
                <a:effectLst/>
                <a:latin typeface="Roboto" panose="02000000000000000000" pitchFamily="2" charset="0"/>
              </a:rPr>
              <a:t>S3 Le territoire attire moins d’habitants mais le tourisme se porte bien. L’économie est essentiellement tournée vers l’activité régionale et portée par les petites et moyennes entreprises. Le secteur agricole reste soutenu localement mais les aides favorisent l’agriculture intensive dans les grandes exploitations entraînant une dégradation importante des sols. La production de vin de mauvaise qualité augmente au détriment des vins de meilleure qualité </a:t>
            </a:r>
          </a:p>
          <a:p>
            <a:pPr rtl="0"/>
            <a:r>
              <a:rPr kumimoji="0" lang="fr-FR" altLang="en-US" sz="1800" b="0" i="0" u="none" strike="noStrike" cap="none" normalizeH="0" baseline="0" dirty="0">
                <a:ln>
                  <a:noFill/>
                </a:ln>
                <a:solidFill>
                  <a:schemeClr val="bg1">
                    <a:lumMod val="75000"/>
                  </a:schemeClr>
                </a:solidFill>
                <a:effectLst/>
                <a:latin typeface="Roboto" panose="02000000000000000000" pitchFamily="2" charset="0"/>
              </a:rPr>
              <a:t>EAU : une surexploitation des ressources en eaux associée à une pollution accrue et à une augmentation des projets de stockage d’eau pour tenter de maintenir l’activité agricole, sécuriser l’approvisionnement en eau potable et lutter contre les incendies de forêt. </a:t>
            </a:r>
          </a:p>
          <a:p>
            <a:endParaRPr lang="en-GB" dirty="0"/>
          </a:p>
        </p:txBody>
      </p:sp>
      <p:sp>
        <p:nvSpPr>
          <p:cNvPr id="4" name="Sous-titre 3">
            <a:extLst>
              <a:ext uri="{FF2B5EF4-FFF2-40B4-BE49-F238E27FC236}">
                <a16:creationId xmlns:a16="http://schemas.microsoft.com/office/drawing/2014/main" id="{462C43D2-1B3A-4C3F-8247-3CA2DA97C303}"/>
              </a:ext>
            </a:extLst>
          </p:cNvPr>
          <p:cNvSpPr>
            <a:spLocks noGrp="1"/>
          </p:cNvSpPr>
          <p:nvPr>
            <p:ph type="subTitle" idx="10"/>
          </p:nvPr>
        </p:nvSpPr>
        <p:spPr/>
        <p:txBody>
          <a:bodyPr/>
          <a:lstStyle/>
          <a:p>
            <a:r>
              <a:rPr lang="fr-FR" sz="2000" dirty="0"/>
              <a:t>Contexte international, économie locale, agriculture, gestion de l’eau</a:t>
            </a:r>
            <a:endParaRPr lang="en-GB" dirty="0"/>
          </a:p>
        </p:txBody>
      </p:sp>
      <p:sp>
        <p:nvSpPr>
          <p:cNvPr id="6" name="Rectangle 2">
            <a:extLst>
              <a:ext uri="{FF2B5EF4-FFF2-40B4-BE49-F238E27FC236}">
                <a16:creationId xmlns:a16="http://schemas.microsoft.com/office/drawing/2014/main" id="{5C05EC3A-B487-4972-A2BC-BAB2D21B7FB6}"/>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3">
            <a:extLst>
              <a:ext uri="{FF2B5EF4-FFF2-40B4-BE49-F238E27FC236}">
                <a16:creationId xmlns:a16="http://schemas.microsoft.com/office/drawing/2014/main" id="{E9372AD3-AE3F-4ED7-937F-DC9EAAF34658}"/>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69FDEE02-8910-4F20-A643-F154A8B07712}"/>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5">
            <a:extLst>
              <a:ext uri="{FF2B5EF4-FFF2-40B4-BE49-F238E27FC236}">
                <a16:creationId xmlns:a16="http://schemas.microsoft.com/office/drawing/2014/main" id="{523719D1-62CC-4DEB-A336-1845B49C7EB3}"/>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6">
            <a:extLst>
              <a:ext uri="{FF2B5EF4-FFF2-40B4-BE49-F238E27FC236}">
                <a16:creationId xmlns:a16="http://schemas.microsoft.com/office/drawing/2014/main" id="{0A8C82CB-F16E-4638-B14D-C41C6B77F35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0537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315B0D-47A4-4A9D-A14D-42EA2744FF1B}"/>
              </a:ext>
            </a:extLst>
          </p:cNvPr>
          <p:cNvSpPr>
            <a:spLocks noGrp="1"/>
          </p:cNvSpPr>
          <p:nvPr>
            <p:ph type="title"/>
          </p:nvPr>
        </p:nvSpPr>
        <p:spPr/>
        <p:txBody>
          <a:bodyPr/>
          <a:lstStyle/>
          <a:p>
            <a:endParaRPr lang="en-GB"/>
          </a:p>
        </p:txBody>
      </p:sp>
      <p:sp>
        <p:nvSpPr>
          <p:cNvPr id="3" name="Espace réservé du texte 2">
            <a:extLst>
              <a:ext uri="{FF2B5EF4-FFF2-40B4-BE49-F238E27FC236}">
                <a16:creationId xmlns:a16="http://schemas.microsoft.com/office/drawing/2014/main" id="{16839864-762F-4395-A289-70AC3C13069F}"/>
              </a:ext>
            </a:extLst>
          </p:cNvPr>
          <p:cNvSpPr>
            <a:spLocks noGrp="1"/>
          </p:cNvSpPr>
          <p:nvPr>
            <p:ph type="body" idx="1"/>
          </p:nvPr>
        </p:nvSpPr>
        <p:spPr/>
        <p:txBody>
          <a:bodyPr>
            <a:normAutofit lnSpcReduction="10000"/>
          </a:bodyPr>
          <a:lstStyle/>
          <a:p>
            <a:pPr rtl="0"/>
            <a:r>
              <a:rPr kumimoji="0" lang="fr-FR" altLang="en-US" sz="1600" b="0" i="0" u="none" strike="noStrike" cap="none" normalizeH="0" baseline="0" dirty="0">
                <a:ln>
                  <a:noFill/>
                </a:ln>
                <a:solidFill>
                  <a:srgbClr val="3C4043"/>
                </a:solidFill>
                <a:effectLst/>
                <a:latin typeface="Roboto" panose="02000000000000000000" pitchFamily="2" charset="0"/>
              </a:rPr>
              <a:t>S4 se caractérise par une économie peu dynamique, de faibles investissements et peu d’innovations. Le secteur agricole est confronté à des coûts élevés d’intrants et d’énergie. De nombreuses exploitations agricoles ont cessé leur activité et les vignes des zones moins productives sont abandonnées (&gt;-50%). En raison de la paupérisation de la population locale, la demande de production alimentaire à bas coût augmente. La production alimentaire et vinicole est assurée par quelques gros producteurs de la plaine côtière, à côté d'une série de petites exploitations diversifiées qui s'appuient sur des circuits courts mais ont de faibles revenus. </a:t>
            </a:r>
          </a:p>
          <a:p>
            <a:pPr rtl="0"/>
            <a:r>
              <a:rPr kumimoji="0" lang="fr-FR" altLang="en-US" sz="1600" b="0" i="0" u="none" strike="noStrike" cap="none" normalizeH="0" baseline="0" dirty="0">
                <a:ln>
                  <a:noFill/>
                </a:ln>
                <a:solidFill>
                  <a:schemeClr val="accent1"/>
                </a:solidFill>
                <a:effectLst/>
                <a:latin typeface="Roboto" panose="02000000000000000000" pitchFamily="2" charset="0"/>
              </a:rPr>
              <a:t>EAU : Il n'y a pas de grand projet collectif de gestion de l'eau, mais de nombreux aménagements mal contrôlés de stockage individuel et de puits. </a:t>
            </a:r>
          </a:p>
          <a:p>
            <a:pPr rtl="0"/>
            <a:r>
              <a:rPr kumimoji="0" lang="fr-FR" altLang="en-US" sz="1600" b="0" i="0" u="none" strike="noStrike" cap="none" normalizeH="0" baseline="0" dirty="0">
                <a:ln>
                  <a:noFill/>
                </a:ln>
                <a:solidFill>
                  <a:srgbClr val="3C4043"/>
                </a:solidFill>
                <a:effectLst/>
                <a:latin typeface="Roboto" panose="02000000000000000000" pitchFamily="2" charset="0"/>
              </a:rPr>
              <a:t>S5 se caractérise par un développement économique à forte intensité de carbone basé sur les combustibles fossiles, avec des améliorations de l'efficacité énergétique mais peu d'efforts pour atténuer le changement climatique. Le secteur agricole est dominé par de grandes entreprises agroalimentaires. Le secteur viticole, affecté par une période d'arrachage et la disparition des caves coopératives, est porté par les négociants internationaux et fait face au changement climatique avec l'utilisation d'une œnologie corrective. </a:t>
            </a:r>
          </a:p>
          <a:p>
            <a:pPr rtl="0"/>
            <a:r>
              <a:rPr lang="fr-FR" altLang="en-US" dirty="0">
                <a:solidFill>
                  <a:schemeClr val="accent1"/>
                </a:solidFill>
                <a:latin typeface="Roboto" panose="02000000000000000000" pitchFamily="2" charset="0"/>
              </a:rPr>
              <a:t>EAU : </a:t>
            </a:r>
            <a:r>
              <a:rPr kumimoji="0" lang="fr-FR" altLang="en-US" sz="1600" b="0" i="0" u="none" strike="noStrike" cap="none" normalizeH="0" baseline="0" dirty="0">
                <a:ln>
                  <a:noFill/>
                </a:ln>
                <a:solidFill>
                  <a:schemeClr val="accent1"/>
                </a:solidFill>
                <a:effectLst/>
                <a:latin typeface="Roboto" panose="02000000000000000000" pitchFamily="2" charset="0"/>
              </a:rPr>
              <a:t>Les ressources en eau ont été développées avec de grands projets de développement de l'irrigation facilités par une faible réglementation de l'approvisionnement en eau et des politiques de développement de l'accès.</a:t>
            </a:r>
          </a:p>
          <a:p>
            <a:endParaRPr lang="en-GB" dirty="0"/>
          </a:p>
        </p:txBody>
      </p:sp>
      <p:sp>
        <p:nvSpPr>
          <p:cNvPr id="4" name="Sous-titre 3">
            <a:extLst>
              <a:ext uri="{FF2B5EF4-FFF2-40B4-BE49-F238E27FC236}">
                <a16:creationId xmlns:a16="http://schemas.microsoft.com/office/drawing/2014/main" id="{C0A2A788-504C-4792-864B-B55DF0597762}"/>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4135934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4 scénarios TALANOA produits</a:t>
            </a:r>
          </a:p>
        </p:txBody>
      </p:sp>
      <p:sp>
        <p:nvSpPr>
          <p:cNvPr id="3" name="Espace réservé du texte 2"/>
          <p:cNvSpPr>
            <a:spLocks noGrp="1"/>
          </p:cNvSpPr>
          <p:nvPr>
            <p:ph type="body" idx="1"/>
          </p:nvPr>
        </p:nvSpPr>
        <p:spPr/>
        <p:txBody>
          <a:bodyPr/>
          <a:lstStyle/>
          <a:p>
            <a:endParaRPr lang="fr-FR" dirty="0"/>
          </a:p>
        </p:txBody>
      </p:sp>
      <p:sp>
        <p:nvSpPr>
          <p:cNvPr id="4" name="Sous-titre 3"/>
          <p:cNvSpPr>
            <a:spLocks noGrp="1"/>
          </p:cNvSpPr>
          <p:nvPr>
            <p:ph type="subTitle" idx="10"/>
          </p:nvPr>
        </p:nvSpPr>
        <p:spPr/>
        <p:txBody>
          <a:bodyPr/>
          <a:lstStyle/>
          <a:p>
            <a:endParaRPr lang="fr-FR"/>
          </a:p>
        </p:txBody>
      </p:sp>
      <p:cxnSp>
        <p:nvCxnSpPr>
          <p:cNvPr id="6" name="Connecteur droit avec flèche 5"/>
          <p:cNvCxnSpPr>
            <a:cxnSpLocks/>
          </p:cNvCxnSpPr>
          <p:nvPr/>
        </p:nvCxnSpPr>
        <p:spPr>
          <a:xfrm flipV="1">
            <a:off x="3368182" y="1537857"/>
            <a:ext cx="0" cy="3782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3097923" y="5028916"/>
            <a:ext cx="4516822" cy="3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15255" y="2037828"/>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SSP5 – libéral carboné</a:t>
            </a:r>
          </a:p>
        </p:txBody>
      </p:sp>
      <p:sp>
        <p:nvSpPr>
          <p:cNvPr id="11" name="Rectangle 10"/>
          <p:cNvSpPr/>
          <p:nvPr/>
        </p:nvSpPr>
        <p:spPr>
          <a:xfrm>
            <a:off x="3799489" y="3628107"/>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SSP1 – régional écologique</a:t>
            </a:r>
          </a:p>
        </p:txBody>
      </p:sp>
      <p:sp>
        <p:nvSpPr>
          <p:cNvPr id="13" name="Rectangle 12"/>
          <p:cNvSpPr/>
          <p:nvPr/>
        </p:nvSpPr>
        <p:spPr>
          <a:xfrm>
            <a:off x="5707116" y="3602918"/>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SSP4 –  </a:t>
            </a:r>
            <a:r>
              <a:rPr lang="fr-FR" dirty="0" err="1"/>
              <a:t>regional</a:t>
            </a:r>
            <a:r>
              <a:rPr lang="fr-FR" dirty="0"/>
              <a:t> </a:t>
            </a:r>
            <a:r>
              <a:rPr lang="fr-FR" dirty="0" err="1"/>
              <a:t>décarboné</a:t>
            </a:r>
            <a:endParaRPr lang="fr-FR" dirty="0"/>
          </a:p>
        </p:txBody>
      </p:sp>
      <p:sp>
        <p:nvSpPr>
          <p:cNvPr id="14" name="Rectangle 13"/>
          <p:cNvSpPr/>
          <p:nvPr/>
        </p:nvSpPr>
        <p:spPr>
          <a:xfrm>
            <a:off x="5771747" y="2056853"/>
            <a:ext cx="1450428" cy="91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SSP3 –  </a:t>
            </a:r>
            <a:r>
              <a:rPr lang="fr-FR" dirty="0" err="1"/>
              <a:t>regional</a:t>
            </a:r>
            <a:r>
              <a:rPr lang="fr-FR" dirty="0"/>
              <a:t> carboné</a:t>
            </a:r>
          </a:p>
        </p:txBody>
      </p:sp>
      <p:sp>
        <p:nvSpPr>
          <p:cNvPr id="16" name="ZoneTexte 15"/>
          <p:cNvSpPr txBox="1"/>
          <p:nvPr/>
        </p:nvSpPr>
        <p:spPr>
          <a:xfrm>
            <a:off x="1813231" y="3949321"/>
            <a:ext cx="1363444" cy="369332"/>
          </a:xfrm>
          <a:prstGeom prst="rect">
            <a:avLst/>
          </a:prstGeom>
          <a:noFill/>
        </p:spPr>
        <p:txBody>
          <a:bodyPr wrap="square" rtlCol="0">
            <a:spAutoFit/>
          </a:bodyPr>
          <a:lstStyle/>
          <a:p>
            <a:r>
              <a:rPr lang="fr-FR" dirty="0" err="1"/>
              <a:t>Décarbonée</a:t>
            </a:r>
            <a:endParaRPr lang="fr-FR" dirty="0"/>
          </a:p>
        </p:txBody>
      </p:sp>
      <p:sp>
        <p:nvSpPr>
          <p:cNvPr id="17" name="ZoneTexte 16"/>
          <p:cNvSpPr txBox="1"/>
          <p:nvPr/>
        </p:nvSpPr>
        <p:spPr>
          <a:xfrm>
            <a:off x="1485965" y="2077054"/>
            <a:ext cx="1363444" cy="646331"/>
          </a:xfrm>
          <a:prstGeom prst="rect">
            <a:avLst/>
          </a:prstGeom>
          <a:noFill/>
        </p:spPr>
        <p:txBody>
          <a:bodyPr wrap="square" rtlCol="0">
            <a:spAutoFit/>
          </a:bodyPr>
          <a:lstStyle/>
          <a:p>
            <a:pPr algn="r"/>
            <a:r>
              <a:rPr lang="fr-FR" dirty="0"/>
              <a:t>Energie fossile</a:t>
            </a:r>
          </a:p>
        </p:txBody>
      </p:sp>
      <p:sp>
        <p:nvSpPr>
          <p:cNvPr id="18" name="ZoneTexte 17"/>
          <p:cNvSpPr txBox="1"/>
          <p:nvPr/>
        </p:nvSpPr>
        <p:spPr>
          <a:xfrm>
            <a:off x="6044075" y="5165549"/>
            <a:ext cx="1363444" cy="369332"/>
          </a:xfrm>
          <a:prstGeom prst="rect">
            <a:avLst/>
          </a:prstGeom>
          <a:noFill/>
        </p:spPr>
        <p:txBody>
          <a:bodyPr wrap="square" rtlCol="0">
            <a:spAutoFit/>
          </a:bodyPr>
          <a:lstStyle/>
          <a:p>
            <a:r>
              <a:rPr lang="fr-FR" dirty="0"/>
              <a:t>Libéral</a:t>
            </a:r>
          </a:p>
        </p:txBody>
      </p:sp>
      <p:sp>
        <p:nvSpPr>
          <p:cNvPr id="19" name="ZoneTexte 18"/>
          <p:cNvSpPr txBox="1"/>
          <p:nvPr/>
        </p:nvSpPr>
        <p:spPr>
          <a:xfrm>
            <a:off x="3902239" y="5175257"/>
            <a:ext cx="1363444" cy="369332"/>
          </a:xfrm>
          <a:prstGeom prst="rect">
            <a:avLst/>
          </a:prstGeom>
          <a:noFill/>
        </p:spPr>
        <p:txBody>
          <a:bodyPr wrap="square" rtlCol="0">
            <a:spAutoFit/>
          </a:bodyPr>
          <a:lstStyle/>
          <a:p>
            <a:r>
              <a:rPr lang="fr-FR" dirty="0"/>
              <a:t>Equitable</a:t>
            </a:r>
          </a:p>
        </p:txBody>
      </p:sp>
      <p:sp>
        <p:nvSpPr>
          <p:cNvPr id="22" name="ZoneTexte 21"/>
          <p:cNvSpPr txBox="1"/>
          <p:nvPr/>
        </p:nvSpPr>
        <p:spPr>
          <a:xfrm>
            <a:off x="4067503" y="5896779"/>
            <a:ext cx="3264292" cy="369332"/>
          </a:xfrm>
          <a:prstGeom prst="rect">
            <a:avLst/>
          </a:prstGeom>
          <a:noFill/>
        </p:spPr>
        <p:txBody>
          <a:bodyPr wrap="none" rtlCol="0">
            <a:spAutoFit/>
          </a:bodyPr>
          <a:lstStyle/>
          <a:p>
            <a:r>
              <a:rPr lang="fr-FR" dirty="0"/>
              <a:t>Enjeu pour l’adaptation croissant</a:t>
            </a:r>
          </a:p>
        </p:txBody>
      </p:sp>
      <p:sp>
        <p:nvSpPr>
          <p:cNvPr id="27" name="ZoneTexte 26"/>
          <p:cNvSpPr txBox="1"/>
          <p:nvPr/>
        </p:nvSpPr>
        <p:spPr>
          <a:xfrm>
            <a:off x="694863" y="2841526"/>
            <a:ext cx="1805094" cy="923330"/>
          </a:xfrm>
          <a:prstGeom prst="rect">
            <a:avLst/>
          </a:prstGeom>
          <a:noFill/>
        </p:spPr>
        <p:txBody>
          <a:bodyPr wrap="square" rtlCol="0">
            <a:spAutoFit/>
          </a:bodyPr>
          <a:lstStyle/>
          <a:p>
            <a:r>
              <a:rPr lang="fr-FR" dirty="0"/>
              <a:t>Enjeu pour l’atténuation croissant</a:t>
            </a:r>
          </a:p>
        </p:txBody>
      </p:sp>
      <p:sp>
        <p:nvSpPr>
          <p:cNvPr id="29" name="Rectangle 28"/>
          <p:cNvSpPr/>
          <p:nvPr/>
        </p:nvSpPr>
        <p:spPr>
          <a:xfrm>
            <a:off x="7965737" y="2512015"/>
            <a:ext cx="3200400" cy="13243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 scénarios</a:t>
            </a:r>
          </a:p>
          <a:p>
            <a:pPr algn="ctr"/>
            <a:r>
              <a:rPr lang="fr-FR" b="1" dirty="0"/>
              <a:t>- 1 diapositive de synthèse</a:t>
            </a:r>
          </a:p>
          <a:p>
            <a:pPr algn="ctr"/>
            <a:r>
              <a:rPr lang="fr-FR" b="1" dirty="0"/>
              <a:t>- 1 texte </a:t>
            </a:r>
          </a:p>
        </p:txBody>
      </p:sp>
    </p:spTree>
    <p:extLst>
      <p:ext uri="{BB962C8B-B14F-4D97-AF65-F5344CB8AC3E}">
        <p14:creationId xmlns:p14="http://schemas.microsoft.com/office/powerpoint/2010/main" val="2820467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BDEEFD1-AE63-48F1-8DDC-EAB9AC2C5BF7}"/>
              </a:ext>
            </a:extLst>
          </p:cNvPr>
          <p:cNvSpPr>
            <a:spLocks noGrp="1"/>
          </p:cNvSpPr>
          <p:nvPr>
            <p:ph idx="1"/>
          </p:nvPr>
        </p:nvSpPr>
        <p:spPr>
          <a:xfrm>
            <a:off x="1122336" y="1747095"/>
            <a:ext cx="2587219" cy="4009911"/>
          </a:xfrm>
        </p:spPr>
        <p:txBody>
          <a:bodyPr/>
          <a:lstStyle/>
          <a:p>
            <a:r>
              <a:rPr lang="fr-FR" dirty="0"/>
              <a:t>Sur les 5 zones TALANOA</a:t>
            </a:r>
            <a:endParaRPr lang="en-GB" dirty="0"/>
          </a:p>
        </p:txBody>
      </p:sp>
      <p:sp>
        <p:nvSpPr>
          <p:cNvPr id="3" name="Titre 2">
            <a:extLst>
              <a:ext uri="{FF2B5EF4-FFF2-40B4-BE49-F238E27FC236}">
                <a16:creationId xmlns:a16="http://schemas.microsoft.com/office/drawing/2014/main" id="{543F1AC2-A4D9-43E3-9784-F0BEFB745745}"/>
              </a:ext>
            </a:extLst>
          </p:cNvPr>
          <p:cNvSpPr>
            <a:spLocks noGrp="1"/>
          </p:cNvSpPr>
          <p:nvPr>
            <p:ph type="title"/>
          </p:nvPr>
        </p:nvSpPr>
        <p:spPr/>
        <p:txBody>
          <a:bodyPr/>
          <a:lstStyle/>
          <a:p>
            <a:r>
              <a:rPr lang="fr-FR" dirty="0"/>
              <a:t>Quantification en surfaces</a:t>
            </a:r>
            <a:endParaRPr lang="en-GB" dirty="0"/>
          </a:p>
        </p:txBody>
      </p:sp>
      <p:sp>
        <p:nvSpPr>
          <p:cNvPr id="4" name="Sous-titre 3">
            <a:extLst>
              <a:ext uri="{FF2B5EF4-FFF2-40B4-BE49-F238E27FC236}">
                <a16:creationId xmlns:a16="http://schemas.microsoft.com/office/drawing/2014/main" id="{6E57993B-2BAF-4B91-8B9D-43DCF7C7692F}"/>
              </a:ext>
            </a:extLst>
          </p:cNvPr>
          <p:cNvSpPr>
            <a:spLocks noGrp="1"/>
          </p:cNvSpPr>
          <p:nvPr>
            <p:ph type="subTitle" idx="10"/>
          </p:nvPr>
        </p:nvSpPr>
        <p:spPr/>
        <p:txBody>
          <a:bodyPr/>
          <a:lstStyle/>
          <a:p>
            <a:endParaRPr lang="en-GB"/>
          </a:p>
        </p:txBody>
      </p:sp>
      <p:pic>
        <p:nvPicPr>
          <p:cNvPr id="7" name="Image 6">
            <a:extLst>
              <a:ext uri="{FF2B5EF4-FFF2-40B4-BE49-F238E27FC236}">
                <a16:creationId xmlns:a16="http://schemas.microsoft.com/office/drawing/2014/main" id="{B3957C21-189E-4E61-9B20-F0C0D5FD2FDE}"/>
              </a:ext>
            </a:extLst>
          </p:cNvPr>
          <p:cNvPicPr>
            <a:picLocks noChangeAspect="1"/>
          </p:cNvPicPr>
          <p:nvPr/>
        </p:nvPicPr>
        <p:blipFill rotWithShape="1">
          <a:blip r:embed="rId2"/>
          <a:srcRect l="3707" t="4092" r="3017" b="14848"/>
          <a:stretch/>
        </p:blipFill>
        <p:spPr>
          <a:xfrm>
            <a:off x="4852553" y="858842"/>
            <a:ext cx="5604047" cy="5559137"/>
          </a:xfrm>
          <a:prstGeom prst="rect">
            <a:avLst/>
          </a:prstGeom>
        </p:spPr>
      </p:pic>
    </p:spTree>
    <p:extLst>
      <p:ext uri="{BB962C8B-B14F-4D97-AF65-F5344CB8AC3E}">
        <p14:creationId xmlns:p14="http://schemas.microsoft.com/office/powerpoint/2010/main" val="2484125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0E656A7-7259-447C-9831-A6DFAC691488}"/>
              </a:ext>
            </a:extLst>
          </p:cNvPr>
          <p:cNvSpPr>
            <a:spLocks noGrp="1"/>
          </p:cNvSpPr>
          <p:nvPr>
            <p:ph idx="1"/>
          </p:nvPr>
        </p:nvSpPr>
        <p:spPr/>
        <p:txBody>
          <a:bodyPr/>
          <a:lstStyle/>
          <a:p>
            <a:endParaRPr lang="en-GB"/>
          </a:p>
        </p:txBody>
      </p:sp>
      <p:sp>
        <p:nvSpPr>
          <p:cNvPr id="3" name="Titre 2">
            <a:extLst>
              <a:ext uri="{FF2B5EF4-FFF2-40B4-BE49-F238E27FC236}">
                <a16:creationId xmlns:a16="http://schemas.microsoft.com/office/drawing/2014/main" id="{12875FF2-0C97-4ACE-984B-728578484727}"/>
              </a:ext>
            </a:extLst>
          </p:cNvPr>
          <p:cNvSpPr>
            <a:spLocks noGrp="1"/>
          </p:cNvSpPr>
          <p:nvPr>
            <p:ph type="title"/>
          </p:nvPr>
        </p:nvSpPr>
        <p:spPr/>
        <p:txBody>
          <a:bodyPr/>
          <a:lstStyle/>
          <a:p>
            <a:r>
              <a:rPr lang="fr-FR" dirty="0"/>
              <a:t>Quantification en demande en eau net des cultures</a:t>
            </a:r>
            <a:endParaRPr lang="en-GB" dirty="0"/>
          </a:p>
        </p:txBody>
      </p:sp>
      <p:sp>
        <p:nvSpPr>
          <p:cNvPr id="4" name="Sous-titre 3">
            <a:extLst>
              <a:ext uri="{FF2B5EF4-FFF2-40B4-BE49-F238E27FC236}">
                <a16:creationId xmlns:a16="http://schemas.microsoft.com/office/drawing/2014/main" id="{49322DFC-0AED-4D24-B609-5EF3742F36B1}"/>
              </a:ext>
            </a:extLst>
          </p:cNvPr>
          <p:cNvSpPr>
            <a:spLocks noGrp="1"/>
          </p:cNvSpPr>
          <p:nvPr>
            <p:ph type="subTitle" idx="10"/>
          </p:nvPr>
        </p:nvSpPr>
        <p:spPr/>
        <p:txBody>
          <a:bodyPr/>
          <a:lstStyle/>
          <a:p>
            <a:endParaRPr lang="en-GB"/>
          </a:p>
        </p:txBody>
      </p:sp>
      <p:pic>
        <p:nvPicPr>
          <p:cNvPr id="6" name="Image 5">
            <a:extLst>
              <a:ext uri="{FF2B5EF4-FFF2-40B4-BE49-F238E27FC236}">
                <a16:creationId xmlns:a16="http://schemas.microsoft.com/office/drawing/2014/main" id="{7E277EF3-1C33-41FE-A242-926B15107A6A}"/>
              </a:ext>
            </a:extLst>
          </p:cNvPr>
          <p:cNvPicPr>
            <a:picLocks noChangeAspect="1"/>
          </p:cNvPicPr>
          <p:nvPr/>
        </p:nvPicPr>
        <p:blipFill rotWithShape="1">
          <a:blip r:embed="rId2"/>
          <a:srcRect l="1984" t="7727" r="18732" b="16970"/>
          <a:stretch/>
        </p:blipFill>
        <p:spPr>
          <a:xfrm>
            <a:off x="2521527" y="1198351"/>
            <a:ext cx="7148945" cy="5164283"/>
          </a:xfrm>
          <a:prstGeom prst="rect">
            <a:avLst/>
          </a:prstGeom>
        </p:spPr>
      </p:pic>
    </p:spTree>
    <p:extLst>
      <p:ext uri="{BB962C8B-B14F-4D97-AF65-F5344CB8AC3E}">
        <p14:creationId xmlns:p14="http://schemas.microsoft.com/office/powerpoint/2010/main" val="741702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1819142" name="Rectangle 91"/>
          <p:cNvSpPr/>
          <p:nvPr/>
        </p:nvSpPr>
        <p:spPr bwMode="auto">
          <a:xfrm>
            <a:off x="864043" y="4028456"/>
            <a:ext cx="5523629" cy="12552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68136717" name="Rectangle 89"/>
          <p:cNvSpPr/>
          <p:nvPr/>
        </p:nvSpPr>
        <p:spPr bwMode="auto">
          <a:xfrm>
            <a:off x="864043" y="1549463"/>
            <a:ext cx="5523629" cy="23587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245342198" name="ZoneTexte 12"/>
          <p:cNvSpPr txBox="1"/>
          <p:nvPr/>
        </p:nvSpPr>
        <p:spPr bwMode="auto">
          <a:xfrm>
            <a:off x="864043" y="1935790"/>
            <a:ext cx="1612944" cy="923329"/>
          </a:xfrm>
          <a:prstGeom prst="rect">
            <a:avLst/>
          </a:prstGeom>
          <a:noFill/>
        </p:spPr>
        <p:txBody>
          <a:bodyPr wrap="square" rtlCol="0">
            <a:spAutoFit/>
          </a:bodyPr>
          <a:lstStyle/>
          <a:p>
            <a:pPr>
              <a:defRPr/>
            </a:pPr>
            <a:r>
              <a:rPr lang="fr-FR" b="1"/>
              <a:t>Prospective exploratoire</a:t>
            </a:r>
            <a:endParaRPr/>
          </a:p>
          <a:p>
            <a:pPr>
              <a:defRPr/>
            </a:pPr>
            <a:r>
              <a:rPr lang="fr-FR" b="1"/>
              <a:t>4 scénarios</a:t>
            </a:r>
            <a:endParaRPr/>
          </a:p>
        </p:txBody>
      </p:sp>
      <p:cxnSp>
        <p:nvCxnSpPr>
          <p:cNvPr id="1650206368" name="Connecteur en arc 19"/>
          <p:cNvCxnSpPr>
            <a:cxnSpLocks/>
            <a:stCxn id="1245342198" idx="0"/>
            <a:endCxn id="42188024" idx="2"/>
          </p:cNvCxnSpPr>
          <p:nvPr/>
        </p:nvCxnSpPr>
        <p:spPr bwMode="auto">
          <a:xfrm rot="16199969" flipH="1">
            <a:off x="1972283" y="1634022"/>
            <a:ext cx="715930" cy="1319466"/>
          </a:xfrm>
          <a:prstGeom prst="curvedConnector5">
            <a:avLst>
              <a:gd name="adj1" fmla="val -31930"/>
              <a:gd name="adj2" fmla="val 61121"/>
              <a:gd name="adj3" fmla="val 131930"/>
            </a:avLst>
          </a:prstGeom>
          <a:ln>
            <a:tailEnd type="triangle"/>
          </a:ln>
        </p:spPr>
        <p:style>
          <a:lnRef idx="1">
            <a:schemeClr val="accent1"/>
          </a:lnRef>
          <a:fillRef idx="0">
            <a:schemeClr val="accent1"/>
          </a:fillRef>
          <a:effectRef idx="0">
            <a:schemeClr val="accent1"/>
          </a:effectRef>
          <a:fontRef idx="minor">
            <a:schemeClr val="tx1"/>
          </a:fontRef>
        </p:style>
      </p:cxnSp>
      <p:sp>
        <p:nvSpPr>
          <p:cNvPr id="42188024" name="ZoneTexte 20"/>
          <p:cNvSpPr txBox="1"/>
          <p:nvPr/>
        </p:nvSpPr>
        <p:spPr bwMode="auto">
          <a:xfrm>
            <a:off x="2476989" y="2282389"/>
            <a:ext cx="1025986" cy="369331"/>
          </a:xfrm>
          <a:prstGeom prst="rect">
            <a:avLst/>
          </a:prstGeom>
          <a:noFill/>
        </p:spPr>
        <p:txBody>
          <a:bodyPr wrap="none" rtlCol="0">
            <a:spAutoFit/>
          </a:bodyPr>
          <a:lstStyle/>
          <a:p>
            <a:pPr>
              <a:defRPr/>
            </a:pPr>
            <a:r>
              <a:rPr lang="fr-FR"/>
              <a:t>Contexte</a:t>
            </a:r>
            <a:endParaRPr/>
          </a:p>
        </p:txBody>
      </p:sp>
      <p:sp>
        <p:nvSpPr>
          <p:cNvPr id="1793504165" name="ZoneTexte 23"/>
          <p:cNvSpPr txBox="1"/>
          <p:nvPr/>
        </p:nvSpPr>
        <p:spPr bwMode="auto">
          <a:xfrm>
            <a:off x="3603229" y="2104295"/>
            <a:ext cx="1223604" cy="369331"/>
          </a:xfrm>
          <a:prstGeom prst="rect">
            <a:avLst/>
          </a:prstGeom>
          <a:noFill/>
        </p:spPr>
        <p:txBody>
          <a:bodyPr wrap="none" rtlCol="0">
            <a:spAutoFit/>
          </a:bodyPr>
          <a:lstStyle/>
          <a:p>
            <a:pPr>
              <a:defRPr/>
            </a:pPr>
            <a:r>
              <a:rPr lang="fr-FR"/>
              <a:t>Agriculture</a:t>
            </a:r>
            <a:endParaRPr/>
          </a:p>
        </p:txBody>
      </p:sp>
      <p:sp>
        <p:nvSpPr>
          <p:cNvPr id="988076561" name="ZoneTexte 24"/>
          <p:cNvSpPr txBox="1"/>
          <p:nvPr/>
        </p:nvSpPr>
        <p:spPr bwMode="auto">
          <a:xfrm>
            <a:off x="4945948" y="1582777"/>
            <a:ext cx="972060" cy="369331"/>
          </a:xfrm>
          <a:prstGeom prst="rect">
            <a:avLst/>
          </a:prstGeom>
          <a:noFill/>
        </p:spPr>
        <p:txBody>
          <a:bodyPr wrap="none" rtlCol="0">
            <a:spAutoFit/>
          </a:bodyPr>
          <a:lstStyle/>
          <a:p>
            <a:pPr>
              <a:defRPr/>
            </a:pPr>
            <a:r>
              <a:rPr lang="fr-FR"/>
              <a:t>Surfaces</a:t>
            </a:r>
            <a:endParaRPr/>
          </a:p>
        </p:txBody>
      </p:sp>
      <p:sp>
        <p:nvSpPr>
          <p:cNvPr id="1678913031" name="ZoneTexte 25"/>
          <p:cNvSpPr txBox="1"/>
          <p:nvPr/>
        </p:nvSpPr>
        <p:spPr bwMode="auto">
          <a:xfrm>
            <a:off x="4907145" y="2517726"/>
            <a:ext cx="1065868" cy="369331"/>
          </a:xfrm>
          <a:prstGeom prst="rect">
            <a:avLst/>
          </a:prstGeom>
          <a:noFill/>
        </p:spPr>
        <p:txBody>
          <a:bodyPr wrap="none" rtlCol="0">
            <a:spAutoFit/>
          </a:bodyPr>
          <a:lstStyle/>
          <a:p>
            <a:pPr>
              <a:defRPr/>
            </a:pPr>
            <a:r>
              <a:rPr lang="fr-FR"/>
              <a:t>Pratiques</a:t>
            </a:r>
            <a:endParaRPr/>
          </a:p>
        </p:txBody>
      </p:sp>
      <p:sp>
        <p:nvSpPr>
          <p:cNvPr id="1446005696" name="ZoneTexte 26"/>
          <p:cNvSpPr txBox="1"/>
          <p:nvPr/>
        </p:nvSpPr>
        <p:spPr bwMode="auto">
          <a:xfrm>
            <a:off x="6517936" y="1892344"/>
            <a:ext cx="1089657" cy="646330"/>
          </a:xfrm>
          <a:prstGeom prst="rect">
            <a:avLst/>
          </a:prstGeom>
          <a:noFill/>
        </p:spPr>
        <p:txBody>
          <a:bodyPr wrap="square" rtlCol="0">
            <a:spAutoFit/>
          </a:bodyPr>
          <a:lstStyle/>
          <a:p>
            <a:pPr>
              <a:defRPr/>
            </a:pPr>
            <a:r>
              <a:rPr lang="fr-FR"/>
              <a:t>Demande en eau</a:t>
            </a:r>
            <a:endParaRPr/>
          </a:p>
        </p:txBody>
      </p:sp>
      <p:cxnSp>
        <p:nvCxnSpPr>
          <p:cNvPr id="293972594" name="Connecteur droit avec flèche 28"/>
          <p:cNvCxnSpPr>
            <a:cxnSpLocks/>
            <a:stCxn id="1678913031" idx="3"/>
            <a:endCxn id="1446005696" idx="2"/>
          </p:cNvCxnSpPr>
          <p:nvPr/>
        </p:nvCxnSpPr>
        <p:spPr bwMode="auto">
          <a:xfrm flipV="1">
            <a:off x="5973014" y="2538675"/>
            <a:ext cx="1089750" cy="163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0315285" name="Connecteur droit avec flèche 29"/>
          <p:cNvCxnSpPr>
            <a:cxnSpLocks/>
            <a:stCxn id="988076561" idx="3"/>
            <a:endCxn id="1446005696" idx="0"/>
          </p:cNvCxnSpPr>
          <p:nvPr/>
        </p:nvCxnSpPr>
        <p:spPr bwMode="auto">
          <a:xfrm>
            <a:off x="5918009" y="1767444"/>
            <a:ext cx="1144755" cy="124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1504731" name="Connecteur droit avec flèche 32"/>
          <p:cNvCxnSpPr>
            <a:cxnSpLocks/>
            <a:stCxn id="1793504165" idx="3"/>
            <a:endCxn id="988076561" idx="1"/>
          </p:cNvCxnSpPr>
          <p:nvPr/>
        </p:nvCxnSpPr>
        <p:spPr bwMode="auto">
          <a:xfrm flipV="1">
            <a:off x="4826835" y="1767444"/>
            <a:ext cx="119113" cy="521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0915041" name="Connecteur droit avec flèche 33"/>
          <p:cNvCxnSpPr>
            <a:cxnSpLocks/>
            <a:endCxn id="1678913031" idx="1"/>
          </p:cNvCxnSpPr>
          <p:nvPr/>
        </p:nvCxnSpPr>
        <p:spPr bwMode="auto">
          <a:xfrm>
            <a:off x="4826835" y="2397456"/>
            <a:ext cx="80310" cy="304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08579135" name="ZoneTexte 41"/>
          <p:cNvSpPr txBox="1"/>
          <p:nvPr/>
        </p:nvSpPr>
        <p:spPr bwMode="auto">
          <a:xfrm>
            <a:off x="6665527" y="2973243"/>
            <a:ext cx="1454886" cy="923329"/>
          </a:xfrm>
          <a:prstGeom prst="rect">
            <a:avLst/>
          </a:prstGeom>
          <a:noFill/>
        </p:spPr>
        <p:txBody>
          <a:bodyPr wrap="square" rtlCol="0">
            <a:spAutoFit/>
          </a:bodyPr>
          <a:lstStyle/>
          <a:p>
            <a:pPr>
              <a:defRPr/>
            </a:pPr>
            <a:r>
              <a:rPr lang="fr-FR" dirty="0"/>
              <a:t>Scénarios Climatiques</a:t>
            </a:r>
            <a:endParaRPr dirty="0"/>
          </a:p>
          <a:p>
            <a:pPr>
              <a:defRPr/>
            </a:pPr>
            <a:r>
              <a:rPr lang="fr-FR" dirty="0"/>
              <a:t>(GIEC)</a:t>
            </a:r>
            <a:endParaRPr dirty="0"/>
          </a:p>
        </p:txBody>
      </p:sp>
      <p:cxnSp>
        <p:nvCxnSpPr>
          <p:cNvPr id="1784649507" name="Connecteur droit avec flèche 43"/>
          <p:cNvCxnSpPr>
            <a:cxnSpLocks/>
            <a:endCxn id="1708579135" idx="1"/>
          </p:cNvCxnSpPr>
          <p:nvPr/>
        </p:nvCxnSpPr>
        <p:spPr bwMode="auto">
          <a:xfrm>
            <a:off x="3141279" y="2731362"/>
            <a:ext cx="3524248" cy="70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13758372" name="Rectangle 45"/>
          <p:cNvSpPr/>
          <p:nvPr/>
        </p:nvSpPr>
        <p:spPr bwMode="auto">
          <a:xfrm>
            <a:off x="8511640" y="1549463"/>
            <a:ext cx="1943305" cy="3238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t>Modélisation intégrée  hydro-agro-économique </a:t>
            </a:r>
            <a:endParaRPr dirty="0"/>
          </a:p>
        </p:txBody>
      </p:sp>
      <p:cxnSp>
        <p:nvCxnSpPr>
          <p:cNvPr id="203505119" name="Connecteur droit avec flèche 46"/>
          <p:cNvCxnSpPr>
            <a:cxnSpLocks/>
            <a:stCxn id="1708579135" idx="3"/>
          </p:cNvCxnSpPr>
          <p:nvPr/>
        </p:nvCxnSpPr>
        <p:spPr bwMode="auto">
          <a:xfrm flipV="1">
            <a:off x="8120413" y="3429000"/>
            <a:ext cx="391227" cy="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6026132" name="Connecteur droit avec flèche 49"/>
          <p:cNvCxnSpPr>
            <a:cxnSpLocks/>
            <a:stCxn id="1446005696" idx="3"/>
          </p:cNvCxnSpPr>
          <p:nvPr/>
        </p:nvCxnSpPr>
        <p:spPr bwMode="auto">
          <a:xfrm>
            <a:off x="7607593" y="2215509"/>
            <a:ext cx="904047" cy="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1663762" name="Connecteur droit avec flèche 51"/>
          <p:cNvCxnSpPr>
            <a:cxnSpLocks/>
            <a:stCxn id="1913758372" idx="2"/>
            <a:endCxn id="382632248" idx="0"/>
          </p:cNvCxnSpPr>
          <p:nvPr/>
        </p:nvCxnSpPr>
        <p:spPr bwMode="auto">
          <a:xfrm>
            <a:off x="9483293" y="4787908"/>
            <a:ext cx="281437" cy="353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2632248" name="ZoneTexte 52"/>
          <p:cNvSpPr txBox="1"/>
          <p:nvPr/>
        </p:nvSpPr>
        <p:spPr bwMode="auto">
          <a:xfrm>
            <a:off x="7825834" y="5141673"/>
            <a:ext cx="3877792" cy="369331"/>
          </a:xfrm>
          <a:prstGeom prst="rect">
            <a:avLst/>
          </a:prstGeom>
          <a:noFill/>
        </p:spPr>
        <p:txBody>
          <a:bodyPr wrap="none" rtlCol="0">
            <a:spAutoFit/>
          </a:bodyPr>
          <a:lstStyle/>
          <a:p>
            <a:pPr>
              <a:defRPr/>
            </a:pPr>
            <a:r>
              <a:rPr lang="fr-FR"/>
              <a:t>Evaluation par production d’indicateurs</a:t>
            </a:r>
            <a:endParaRPr/>
          </a:p>
        </p:txBody>
      </p:sp>
      <p:cxnSp>
        <p:nvCxnSpPr>
          <p:cNvPr id="1681009297" name="Connecteur en arc 57"/>
          <p:cNvCxnSpPr>
            <a:cxnSpLocks/>
            <a:stCxn id="42188024" idx="0"/>
            <a:endCxn id="1793504165" idx="0"/>
          </p:cNvCxnSpPr>
          <p:nvPr/>
        </p:nvCxnSpPr>
        <p:spPr bwMode="auto">
          <a:xfrm rot="5399978" flipH="1" flipV="1">
            <a:off x="3513461" y="1580818"/>
            <a:ext cx="178093" cy="1225048"/>
          </a:xfrm>
          <a:prstGeom prst="curvedConnector3">
            <a:avLst>
              <a:gd name="adj1" fmla="val 228359"/>
            </a:avLst>
          </a:prstGeom>
          <a:ln>
            <a:tailEnd type="triangle"/>
          </a:ln>
        </p:spPr>
        <p:style>
          <a:lnRef idx="1">
            <a:schemeClr val="accent1"/>
          </a:lnRef>
          <a:fillRef idx="0">
            <a:schemeClr val="accent1"/>
          </a:fillRef>
          <a:effectRef idx="0">
            <a:schemeClr val="accent1"/>
          </a:effectRef>
          <a:fontRef idx="minor">
            <a:schemeClr val="tx1"/>
          </a:fontRef>
        </p:style>
      </p:cxnSp>
      <p:sp>
        <p:nvSpPr>
          <p:cNvPr id="1378859920" name="ZoneTexte 66"/>
          <p:cNvSpPr txBox="1"/>
          <p:nvPr/>
        </p:nvSpPr>
        <p:spPr bwMode="auto">
          <a:xfrm>
            <a:off x="923182" y="4255662"/>
            <a:ext cx="1816322" cy="646330"/>
          </a:xfrm>
          <a:prstGeom prst="rect">
            <a:avLst/>
          </a:prstGeom>
          <a:noFill/>
        </p:spPr>
        <p:txBody>
          <a:bodyPr wrap="square" rtlCol="0">
            <a:spAutoFit/>
          </a:bodyPr>
          <a:lstStyle/>
          <a:p>
            <a:pPr>
              <a:defRPr/>
            </a:pPr>
            <a:r>
              <a:rPr lang="fr-FR" b="1"/>
              <a:t>Co-construction de Stratégies</a:t>
            </a:r>
            <a:endParaRPr/>
          </a:p>
        </p:txBody>
      </p:sp>
      <p:sp>
        <p:nvSpPr>
          <p:cNvPr id="1623556631" name="ZoneTexte 67"/>
          <p:cNvSpPr txBox="1"/>
          <p:nvPr/>
        </p:nvSpPr>
        <p:spPr bwMode="auto">
          <a:xfrm>
            <a:off x="2488923" y="4194436"/>
            <a:ext cx="3496025" cy="1200328"/>
          </a:xfrm>
          <a:prstGeom prst="rect">
            <a:avLst/>
          </a:prstGeom>
          <a:noFill/>
        </p:spPr>
        <p:txBody>
          <a:bodyPr wrap="square" rtlCol="0">
            <a:spAutoFit/>
          </a:bodyPr>
          <a:lstStyle/>
          <a:p>
            <a:pPr>
              <a:defRPr/>
            </a:pPr>
            <a:r>
              <a:rPr lang="fr-FR"/>
              <a:t>Plusieurs ensembles de mesures quantifiées, organisées dans le temps</a:t>
            </a:r>
            <a:endParaRPr/>
          </a:p>
          <a:p>
            <a:pPr>
              <a:defRPr/>
            </a:pPr>
            <a:endParaRPr lang="fr-FR"/>
          </a:p>
        </p:txBody>
      </p:sp>
      <p:cxnSp>
        <p:nvCxnSpPr>
          <p:cNvPr id="1374597308" name="Connecteur droit avec flèche 69"/>
          <p:cNvCxnSpPr>
            <a:cxnSpLocks/>
          </p:cNvCxnSpPr>
          <p:nvPr/>
        </p:nvCxnSpPr>
        <p:spPr bwMode="auto">
          <a:xfrm>
            <a:off x="5842402" y="4593823"/>
            <a:ext cx="26692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282664" name="ZoneTexte 72"/>
          <p:cNvSpPr txBox="1"/>
          <p:nvPr/>
        </p:nvSpPr>
        <p:spPr bwMode="auto">
          <a:xfrm>
            <a:off x="2330249" y="3268522"/>
            <a:ext cx="2218599" cy="646330"/>
          </a:xfrm>
          <a:prstGeom prst="rect">
            <a:avLst/>
          </a:prstGeom>
          <a:noFill/>
        </p:spPr>
        <p:txBody>
          <a:bodyPr wrap="square" rtlCol="0">
            <a:spAutoFit/>
          </a:bodyPr>
          <a:lstStyle/>
          <a:p>
            <a:pPr>
              <a:defRPr/>
            </a:pPr>
            <a:r>
              <a:rPr lang="fr-FR"/>
              <a:t>Contexte pour la gestion de l’eau</a:t>
            </a:r>
            <a:endParaRPr/>
          </a:p>
        </p:txBody>
      </p:sp>
      <p:cxnSp>
        <p:nvCxnSpPr>
          <p:cNvPr id="947511746" name="Connecteur droit avec flèche 73"/>
          <p:cNvCxnSpPr>
            <a:cxnSpLocks/>
          </p:cNvCxnSpPr>
          <p:nvPr/>
        </p:nvCxnSpPr>
        <p:spPr bwMode="auto">
          <a:xfrm flipH="1">
            <a:off x="3141277" y="2742482"/>
            <a:ext cx="0" cy="552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4634783" name="Connecteur droit avec flèche 76"/>
          <p:cNvCxnSpPr>
            <a:cxnSpLocks/>
          </p:cNvCxnSpPr>
          <p:nvPr/>
        </p:nvCxnSpPr>
        <p:spPr bwMode="auto">
          <a:xfrm>
            <a:off x="3114846" y="3815858"/>
            <a:ext cx="0" cy="395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9889760" name="Connecteur en angle 96"/>
          <p:cNvCxnSpPr>
            <a:cxnSpLocks/>
            <a:stCxn id="382632248" idx="2"/>
            <a:endCxn id="181819142" idx="2"/>
          </p:cNvCxnSpPr>
          <p:nvPr/>
        </p:nvCxnSpPr>
        <p:spPr bwMode="auto">
          <a:xfrm rot="5399978" flipH="1">
            <a:off x="6587295" y="2322311"/>
            <a:ext cx="216000" cy="6138873"/>
          </a:xfrm>
          <a:prstGeom prst="bentConnector3">
            <a:avLst>
              <a:gd name="adj1" fmla="val -100590"/>
            </a:avLst>
          </a:prstGeom>
          <a:ln w="9525" cap="flat" cmpd="sng" algn="ctr">
            <a:solidFill>
              <a:schemeClr val="dk1"/>
            </a:solidFill>
            <a:prstDash val="dash"/>
            <a:round/>
            <a:headEnd type="none" w="med" len="med"/>
            <a:tailEnd type="arrow" w="med" len="med"/>
          </a:ln>
        </p:spPr>
        <p:style>
          <a:lnRef idx="0">
            <a:srgbClr val="000000"/>
          </a:lnRef>
          <a:fillRef idx="0">
            <a:srgbClr val="000000"/>
          </a:fillRef>
          <a:effectRef idx="0">
            <a:srgbClr val="000000"/>
          </a:effectRef>
          <a:fontRef idx="minor">
            <a:schemeClr val="tx1"/>
          </a:fontRef>
        </p:style>
      </p:cxnSp>
      <p:sp>
        <p:nvSpPr>
          <p:cNvPr id="1315669885" name="ZoneTexte 100"/>
          <p:cNvSpPr txBox="1"/>
          <p:nvPr/>
        </p:nvSpPr>
        <p:spPr bwMode="auto">
          <a:xfrm>
            <a:off x="5779703" y="5864771"/>
            <a:ext cx="1834668" cy="369331"/>
          </a:xfrm>
          <a:prstGeom prst="rect">
            <a:avLst/>
          </a:prstGeom>
          <a:noFill/>
        </p:spPr>
        <p:txBody>
          <a:bodyPr wrap="none" rtlCol="0">
            <a:spAutoFit/>
          </a:bodyPr>
          <a:lstStyle/>
          <a:p>
            <a:pPr>
              <a:defRPr/>
            </a:pPr>
            <a:r>
              <a:rPr lang="fr-FR"/>
              <a:t>Prochains ateliers</a:t>
            </a:r>
            <a:endParaRPr/>
          </a:p>
        </p:txBody>
      </p:sp>
      <p:sp>
        <p:nvSpPr>
          <p:cNvPr id="481907745" name="Titre 1"/>
          <p:cNvSpPr txBox="1"/>
          <p:nvPr/>
        </p:nvSpPr>
        <p:spPr bwMode="auto">
          <a:xfrm>
            <a:off x="743191" y="149637"/>
            <a:ext cx="10216343" cy="888250"/>
          </a:xfrm>
          <a:prstGeom prst="rect">
            <a:avLst/>
          </a:prstGeom>
        </p:spPr>
        <p:txBody>
          <a:bodyPr vert="horz" lIns="0" tIns="46800" rIns="91440" bIns="45720" rtlCol="0" anchor="ctr">
            <a:normAutofit/>
          </a:bodyPr>
          <a:lstStyle>
            <a:lvl1pPr marL="457200" indent="-457200" algn="l" defTabSz="914400">
              <a:lnSpc>
                <a:spcPct val="90000"/>
              </a:lnSpc>
              <a:spcBef>
                <a:spcPts val="0"/>
              </a:spcBef>
              <a:buFontTx/>
              <a:buBlip>
                <a:blip r:embed="rId3"/>
              </a:buBlip>
              <a:defRPr sz="3000" b="1">
                <a:solidFill>
                  <a:srgbClr val="00A3A6"/>
                </a:solidFill>
                <a:latin typeface="+mj-lt"/>
                <a:ea typeface="+mj-ea"/>
                <a:cs typeface="+mj-cs"/>
              </a:defRPr>
            </a:lvl1pPr>
          </a:lstStyle>
          <a:p>
            <a:pPr>
              <a:defRPr/>
            </a:pPr>
            <a:r>
              <a:rPr lang="fr-FR" dirty="0"/>
              <a:t>Articulation entre prospective &amp; stratégie &amp; modélisation</a:t>
            </a:r>
            <a:endParaRPr dirty="0"/>
          </a:p>
        </p:txBody>
      </p:sp>
    </p:spTree>
    <p:extLst>
      <p:ext uri="{BB962C8B-B14F-4D97-AF65-F5344CB8AC3E}">
        <p14:creationId xmlns:p14="http://schemas.microsoft.com/office/powerpoint/2010/main" val="240100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68136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819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56698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9889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10249557" cy="765405"/>
          </a:xfrm>
        </p:spPr>
        <p:txBody>
          <a:bodyPr>
            <a:normAutofit fontScale="90000"/>
          </a:bodyPr>
          <a:lstStyle/>
          <a:p>
            <a:r>
              <a:rPr lang="fr-FR" dirty="0"/>
              <a:t>Articulation : les stratégies et mesures ne sont pas toutes compatibles ou probables selon les scénarios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62754728"/>
              </p:ext>
            </p:extLst>
          </p:nvPr>
        </p:nvGraphicFramePr>
        <p:xfrm>
          <a:off x="1364940" y="1184957"/>
          <a:ext cx="9207168" cy="4099399"/>
        </p:xfrm>
        <a:graphic>
          <a:graphicData uri="http://schemas.openxmlformats.org/drawingml/2006/table">
            <a:tbl>
              <a:tblPr firstRow="1" bandRow="1">
                <a:tableStyleId>{5C22544A-7EE6-4342-B048-85BDC9FD1C3A}</a:tableStyleId>
              </a:tblPr>
              <a:tblGrid>
                <a:gridCol w="2328943">
                  <a:extLst>
                    <a:ext uri="{9D8B030D-6E8A-4147-A177-3AD203B41FA5}">
                      <a16:colId xmlns:a16="http://schemas.microsoft.com/office/drawing/2014/main" val="1783507666"/>
                    </a:ext>
                  </a:extLst>
                </a:gridCol>
                <a:gridCol w="1528809">
                  <a:extLst>
                    <a:ext uri="{9D8B030D-6E8A-4147-A177-3AD203B41FA5}">
                      <a16:colId xmlns:a16="http://schemas.microsoft.com/office/drawing/2014/main" val="1394875269"/>
                    </a:ext>
                  </a:extLst>
                </a:gridCol>
                <a:gridCol w="1800285">
                  <a:extLst>
                    <a:ext uri="{9D8B030D-6E8A-4147-A177-3AD203B41FA5}">
                      <a16:colId xmlns:a16="http://schemas.microsoft.com/office/drawing/2014/main" val="410786548"/>
                    </a:ext>
                  </a:extLst>
                </a:gridCol>
                <a:gridCol w="1800285">
                  <a:extLst>
                    <a:ext uri="{9D8B030D-6E8A-4147-A177-3AD203B41FA5}">
                      <a16:colId xmlns:a16="http://schemas.microsoft.com/office/drawing/2014/main" val="100497022"/>
                    </a:ext>
                  </a:extLst>
                </a:gridCol>
                <a:gridCol w="1748846">
                  <a:extLst>
                    <a:ext uri="{9D8B030D-6E8A-4147-A177-3AD203B41FA5}">
                      <a16:colId xmlns:a16="http://schemas.microsoft.com/office/drawing/2014/main" val="3238305352"/>
                    </a:ext>
                  </a:extLst>
                </a:gridCol>
              </a:tblGrid>
              <a:tr h="370840">
                <a:tc>
                  <a:txBody>
                    <a:bodyPr/>
                    <a:lstStyle/>
                    <a:p>
                      <a:endParaRPr lang="fr-FR" dirty="0"/>
                    </a:p>
                  </a:txBody>
                  <a:tcPr/>
                </a:tc>
                <a:tc>
                  <a:txBody>
                    <a:bodyPr/>
                    <a:lstStyle/>
                    <a:p>
                      <a:pPr algn="ctr"/>
                      <a:r>
                        <a:rPr lang="fr-FR" dirty="0"/>
                        <a:t>SSP1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SSP3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SSP4</a:t>
                      </a:r>
                    </a:p>
                    <a:p>
                      <a:pPr algn="ctr"/>
                      <a:endParaRPr lang="fr-FR" dirty="0"/>
                    </a:p>
                  </a:txBody>
                  <a:tcPr/>
                </a:tc>
                <a:tc>
                  <a:txBody>
                    <a:bodyPr/>
                    <a:lstStyle/>
                    <a:p>
                      <a:pPr algn="ctr"/>
                      <a:r>
                        <a:rPr lang="fr-FR" dirty="0"/>
                        <a:t>SSP5</a:t>
                      </a:r>
                    </a:p>
                  </a:txBody>
                  <a:tcPr/>
                </a:tc>
                <a:extLst>
                  <a:ext uri="{0D108BD9-81ED-4DB2-BD59-A6C34878D82A}">
                    <a16:rowId xmlns:a16="http://schemas.microsoft.com/office/drawing/2014/main" val="3673044099"/>
                  </a:ext>
                </a:extLst>
              </a:tr>
              <a:tr h="185420">
                <a:tc>
                  <a:txBody>
                    <a:bodyPr/>
                    <a:lstStyle/>
                    <a:p>
                      <a:r>
                        <a:rPr lang="fr-FR" dirty="0"/>
                        <a:t>Business</a:t>
                      </a:r>
                      <a:r>
                        <a:rPr lang="fr-FR" baseline="0" dirty="0"/>
                        <a:t> As </a:t>
                      </a:r>
                      <a:r>
                        <a:rPr lang="fr-FR" baseline="0" dirty="0" err="1"/>
                        <a:t>Usual</a:t>
                      </a:r>
                      <a:endParaRPr lang="fr-FR" dirty="0"/>
                    </a:p>
                  </a:txBody>
                  <a:tcPr/>
                </a:tc>
                <a:tc>
                  <a:txBody>
                    <a:bodyPr/>
                    <a:lstStyle/>
                    <a:p>
                      <a:endParaRPr lang="fr-FR" dirty="0"/>
                    </a:p>
                  </a:txBody>
                  <a:tcPr/>
                </a:tc>
                <a:tc>
                  <a:txBody>
                    <a:bodyPr/>
                    <a:lstStyle/>
                    <a:p>
                      <a:endParaRPr lang="fr-FR" dirty="0"/>
                    </a:p>
                  </a:txBody>
                  <a:tcPr/>
                </a:tc>
                <a:tc>
                  <a:txBody>
                    <a:bodyPr/>
                    <a:lstStyle/>
                    <a:p>
                      <a:pPr marL="0" algn="ctr" defTabSz="914400" rtl="0" eaLnBrk="1" latinLnBrk="0" hangingPunct="1"/>
                      <a:endParaRPr lang="fr-FR" sz="3600" kern="1200" dirty="0">
                        <a:solidFill>
                          <a:schemeClr val="dk1"/>
                        </a:solidFill>
                        <a:latin typeface="+mn-lt"/>
                        <a:ea typeface="+mn-ea"/>
                        <a:cs typeface="+mn-cs"/>
                      </a:endParaRPr>
                    </a:p>
                  </a:txBody>
                  <a:tcPr/>
                </a:tc>
                <a:tc>
                  <a:txBody>
                    <a:bodyPr/>
                    <a:lstStyle/>
                    <a:p>
                      <a:pPr marL="0" algn="ctr" defTabSz="914400" rtl="0" eaLnBrk="1" latinLnBrk="0" hangingPunct="1"/>
                      <a:r>
                        <a:rPr lang="fr-FR" sz="3600" kern="1200" dirty="0">
                          <a:solidFill>
                            <a:schemeClr val="dk1"/>
                          </a:solidFill>
                          <a:latin typeface="+mn-lt"/>
                          <a:ea typeface="+mn-ea"/>
                          <a:cs typeface="+mn-cs"/>
                        </a:rPr>
                        <a:t>X</a:t>
                      </a:r>
                    </a:p>
                  </a:txBody>
                  <a:tcPr/>
                </a:tc>
                <a:extLst>
                  <a:ext uri="{0D108BD9-81ED-4DB2-BD59-A6C34878D82A}">
                    <a16:rowId xmlns:a16="http://schemas.microsoft.com/office/drawing/2014/main" val="439459990"/>
                  </a:ext>
                </a:extLst>
              </a:tr>
              <a:tr h="185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a:t>Strategie</a:t>
                      </a:r>
                      <a:r>
                        <a:rPr lang="fr-FR" dirty="0"/>
                        <a:t> 1</a:t>
                      </a:r>
                    </a:p>
                    <a:p>
                      <a:endParaRPr lang="fr-FR" dirty="0"/>
                    </a:p>
                  </a:txBody>
                  <a:tcPr/>
                </a:tc>
                <a:tc>
                  <a:txBody>
                    <a:bodyPr/>
                    <a:lstStyle/>
                    <a:p>
                      <a:pPr algn="ctr"/>
                      <a:endParaRPr lang="fr-FR" sz="3600" dirty="0"/>
                    </a:p>
                  </a:txBody>
                  <a:tcPr/>
                </a:tc>
                <a:tc>
                  <a:txBody>
                    <a:bodyPr/>
                    <a:lstStyle/>
                    <a:p>
                      <a:pPr algn="ctr"/>
                      <a:endParaRPr lang="fr-FR" sz="3600" dirty="0"/>
                    </a:p>
                  </a:txBody>
                  <a:tcPr/>
                </a:tc>
                <a:tc>
                  <a:txBody>
                    <a:bodyPr/>
                    <a:lstStyle/>
                    <a:p>
                      <a:pPr algn="ctr"/>
                      <a:r>
                        <a:rPr lang="fr-FR" sz="3600" dirty="0"/>
                        <a:t>X</a:t>
                      </a:r>
                    </a:p>
                  </a:txBody>
                  <a:tcPr/>
                </a:tc>
                <a:tc>
                  <a:txBody>
                    <a:bodyPr/>
                    <a:lstStyle/>
                    <a:p>
                      <a:pPr algn="ctr"/>
                      <a:r>
                        <a:rPr lang="fr-FR" sz="3600" dirty="0"/>
                        <a:t>X</a:t>
                      </a:r>
                    </a:p>
                  </a:txBody>
                  <a:tcPr/>
                </a:tc>
                <a:extLst>
                  <a:ext uri="{0D108BD9-81ED-4DB2-BD59-A6C34878D82A}">
                    <a16:rowId xmlns:a16="http://schemas.microsoft.com/office/drawing/2014/main" val="242405881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a:t>Strategie</a:t>
                      </a:r>
                      <a:r>
                        <a:rPr lang="fr-FR" dirty="0"/>
                        <a:t> 2</a:t>
                      </a:r>
                    </a:p>
                    <a:p>
                      <a:endParaRPr lang="fr-FR" dirty="0"/>
                    </a:p>
                  </a:txBody>
                  <a:tcPr/>
                </a:tc>
                <a:tc>
                  <a:txBody>
                    <a:bodyPr/>
                    <a:lstStyle/>
                    <a:p>
                      <a:pPr algn="ctr"/>
                      <a:endParaRPr lang="fr-FR" sz="3600" dirty="0"/>
                    </a:p>
                  </a:txBody>
                  <a:tcPr/>
                </a:tc>
                <a:tc>
                  <a:txBody>
                    <a:bodyPr/>
                    <a:lstStyle/>
                    <a:p>
                      <a:pPr algn="ctr"/>
                      <a:r>
                        <a:rPr lang="fr-FR" sz="3600" dirty="0"/>
                        <a:t>X</a:t>
                      </a:r>
                    </a:p>
                  </a:txBody>
                  <a:tcPr/>
                </a:tc>
                <a:tc>
                  <a:txBody>
                    <a:bodyPr/>
                    <a:lstStyle/>
                    <a:p>
                      <a:pPr algn="ctr"/>
                      <a:r>
                        <a:rPr lang="fr-FR" sz="3600" dirty="0"/>
                        <a:t>X</a:t>
                      </a:r>
                    </a:p>
                  </a:txBody>
                  <a:tcPr/>
                </a:tc>
                <a:tc>
                  <a:txBody>
                    <a:bodyPr/>
                    <a:lstStyle/>
                    <a:p>
                      <a:pPr algn="ctr"/>
                      <a:endParaRPr lang="fr-FR" sz="3600" dirty="0"/>
                    </a:p>
                  </a:txBody>
                  <a:tcPr/>
                </a:tc>
                <a:extLst>
                  <a:ext uri="{0D108BD9-81ED-4DB2-BD59-A6C34878D82A}">
                    <a16:rowId xmlns:a16="http://schemas.microsoft.com/office/drawing/2014/main" val="124568181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a:t>Strategie</a:t>
                      </a:r>
                      <a:r>
                        <a:rPr lang="fr-FR" dirty="0"/>
                        <a:t> 3</a:t>
                      </a:r>
                    </a:p>
                    <a:p>
                      <a:endParaRPr lang="fr-FR" dirty="0"/>
                    </a:p>
                  </a:txBody>
                  <a:tcPr/>
                </a:tc>
                <a:tc>
                  <a:txBody>
                    <a:bodyPr/>
                    <a:lstStyle/>
                    <a:p>
                      <a:pPr algn="ctr"/>
                      <a:r>
                        <a:rPr lang="fr-FR" sz="3600" dirty="0"/>
                        <a:t>X</a:t>
                      </a:r>
                    </a:p>
                  </a:txBody>
                  <a:tcPr/>
                </a:tc>
                <a:tc>
                  <a:txBody>
                    <a:bodyPr/>
                    <a:lstStyle/>
                    <a:p>
                      <a:pPr algn="ctr"/>
                      <a:r>
                        <a:rPr lang="fr-FR" sz="3600" dirty="0"/>
                        <a:t>X</a:t>
                      </a:r>
                    </a:p>
                  </a:txBody>
                  <a:tcPr/>
                </a:tc>
                <a:tc>
                  <a:txBody>
                    <a:bodyPr/>
                    <a:lstStyle/>
                    <a:p>
                      <a:pPr algn="ctr"/>
                      <a:endParaRPr lang="fr-FR" sz="3600" dirty="0"/>
                    </a:p>
                  </a:txBody>
                  <a:tcPr/>
                </a:tc>
                <a:tc>
                  <a:txBody>
                    <a:bodyPr/>
                    <a:lstStyle/>
                    <a:p>
                      <a:pPr algn="ctr"/>
                      <a:endParaRPr lang="fr-FR" sz="3600" dirty="0"/>
                    </a:p>
                  </a:txBody>
                  <a:tcPr/>
                </a:tc>
                <a:extLst>
                  <a:ext uri="{0D108BD9-81ED-4DB2-BD59-A6C34878D82A}">
                    <a16:rowId xmlns:a16="http://schemas.microsoft.com/office/drawing/2014/main" val="1144321980"/>
                  </a:ext>
                </a:extLst>
              </a:tr>
              <a:tr h="898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a:t>Strategie</a:t>
                      </a:r>
                      <a:r>
                        <a:rPr lang="fr-FR" dirty="0"/>
                        <a:t> 4</a:t>
                      </a:r>
                    </a:p>
                    <a:p>
                      <a:endParaRPr lang="fr-FR" dirty="0"/>
                    </a:p>
                  </a:txBody>
                  <a:tcPr/>
                </a:tc>
                <a:tc>
                  <a:txBody>
                    <a:bodyPr/>
                    <a:lstStyle/>
                    <a:p>
                      <a:pPr algn="ctr"/>
                      <a:r>
                        <a:rPr lang="fr-FR" sz="3600" dirty="0"/>
                        <a:t>X</a:t>
                      </a:r>
                    </a:p>
                  </a:txBody>
                  <a:tcPr/>
                </a:tc>
                <a:tc>
                  <a:txBody>
                    <a:bodyPr/>
                    <a:lstStyle/>
                    <a:p>
                      <a:pPr algn="ctr"/>
                      <a:endParaRPr lang="fr-FR" sz="3600" dirty="0"/>
                    </a:p>
                  </a:txBody>
                  <a:tcPr/>
                </a:tc>
                <a:tc>
                  <a:txBody>
                    <a:bodyPr/>
                    <a:lstStyle/>
                    <a:p>
                      <a:pPr algn="ctr"/>
                      <a:endParaRPr lang="fr-FR" sz="3600"/>
                    </a:p>
                  </a:txBody>
                  <a:tcPr/>
                </a:tc>
                <a:tc>
                  <a:txBody>
                    <a:bodyPr/>
                    <a:lstStyle/>
                    <a:p>
                      <a:pPr algn="ctr"/>
                      <a:endParaRPr lang="fr-FR" sz="3600" dirty="0"/>
                    </a:p>
                  </a:txBody>
                  <a:tcPr/>
                </a:tc>
                <a:extLst>
                  <a:ext uri="{0D108BD9-81ED-4DB2-BD59-A6C34878D82A}">
                    <a16:rowId xmlns:a16="http://schemas.microsoft.com/office/drawing/2014/main" val="2165403897"/>
                  </a:ext>
                </a:extLst>
              </a:tr>
            </a:tbl>
          </a:graphicData>
        </a:graphic>
      </p:graphicFrame>
      <p:sp>
        <p:nvSpPr>
          <p:cNvPr id="5" name="Flèche vers le bas 4"/>
          <p:cNvSpPr/>
          <p:nvPr/>
        </p:nvSpPr>
        <p:spPr>
          <a:xfrm>
            <a:off x="2844809" y="2291727"/>
            <a:ext cx="736290" cy="2752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t>transformation</a:t>
            </a:r>
          </a:p>
        </p:txBody>
      </p:sp>
    </p:spTree>
    <p:extLst>
      <p:ext uri="{BB962C8B-B14F-4D97-AF65-F5344CB8AC3E}">
        <p14:creationId xmlns:p14="http://schemas.microsoft.com/office/powerpoint/2010/main" val="3727133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653FD-B004-4596-BF1E-193BC3B66B0B}"/>
              </a:ext>
            </a:extLst>
          </p:cNvPr>
          <p:cNvSpPr>
            <a:spLocks noGrp="1"/>
          </p:cNvSpPr>
          <p:nvPr>
            <p:ph type="ctrTitle"/>
          </p:nvPr>
        </p:nvSpPr>
        <p:spPr/>
        <p:txBody>
          <a:bodyPr/>
          <a:lstStyle/>
          <a:p>
            <a:endParaRPr lang="en-GB"/>
          </a:p>
        </p:txBody>
      </p:sp>
      <p:sp>
        <p:nvSpPr>
          <p:cNvPr id="3" name="Sous-titre 2">
            <a:extLst>
              <a:ext uri="{FF2B5EF4-FFF2-40B4-BE49-F238E27FC236}">
                <a16:creationId xmlns:a16="http://schemas.microsoft.com/office/drawing/2014/main" id="{187D3908-50F3-4D9B-B940-97D6EC746EA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06131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3C2BB-1B24-4AA3-99DA-FBABFCA278A4}"/>
              </a:ext>
            </a:extLst>
          </p:cNvPr>
          <p:cNvSpPr>
            <a:spLocks noGrp="1"/>
          </p:cNvSpPr>
          <p:nvPr>
            <p:ph type="ctrTitle"/>
          </p:nvPr>
        </p:nvSpPr>
        <p:spPr/>
        <p:txBody>
          <a:bodyPr>
            <a:normAutofit fontScale="90000"/>
          </a:bodyPr>
          <a:lstStyle/>
          <a:p>
            <a:r>
              <a:rPr lang="fr-FR" dirty="0"/>
              <a:t>Le cadre pour travailler les mesures &amp; stratégies</a:t>
            </a:r>
            <a:br>
              <a:rPr lang="fr-FR" dirty="0"/>
            </a:br>
            <a:endParaRPr lang="en-GB" dirty="0"/>
          </a:p>
        </p:txBody>
      </p:sp>
      <p:sp>
        <p:nvSpPr>
          <p:cNvPr id="3" name="Sous-titre 2">
            <a:extLst>
              <a:ext uri="{FF2B5EF4-FFF2-40B4-BE49-F238E27FC236}">
                <a16:creationId xmlns:a16="http://schemas.microsoft.com/office/drawing/2014/main" id="{35C63D67-2034-4893-91C2-6C917E124C1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39393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88FB02-2153-4EE4-8D5B-D3E3403FD887}"/>
              </a:ext>
            </a:extLst>
          </p:cNvPr>
          <p:cNvSpPr>
            <a:spLocks noGrp="1"/>
          </p:cNvSpPr>
          <p:nvPr>
            <p:ph type="ctrTitle"/>
          </p:nvPr>
        </p:nvSpPr>
        <p:spPr/>
        <p:txBody>
          <a:bodyPr/>
          <a:lstStyle/>
          <a:p>
            <a:r>
              <a:rPr lang="fr-FR" dirty="0"/>
              <a:t>Introduction</a:t>
            </a:r>
            <a:endParaRPr lang="en-GB" dirty="0"/>
          </a:p>
        </p:txBody>
      </p:sp>
      <p:sp>
        <p:nvSpPr>
          <p:cNvPr id="3" name="Sous-titre 2">
            <a:extLst>
              <a:ext uri="{FF2B5EF4-FFF2-40B4-BE49-F238E27FC236}">
                <a16:creationId xmlns:a16="http://schemas.microsoft.com/office/drawing/2014/main" id="{D4AF0FB0-75B2-40F7-B6D5-18356023C61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30934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89111" y="915832"/>
            <a:ext cx="9724504" cy="4009911"/>
          </a:xfrm>
        </p:spPr>
        <p:txBody>
          <a:bodyPr>
            <a:normAutofit/>
          </a:bodyPr>
          <a:lstStyle/>
          <a:p>
            <a:r>
              <a:rPr lang="fr-FR" dirty="0">
                <a:solidFill>
                  <a:schemeClr val="tx1"/>
                </a:solidFill>
              </a:rPr>
              <a:t>Les</a:t>
            </a:r>
            <a:r>
              <a:rPr lang="fr-FR" dirty="0"/>
              <a:t> objectifs </a:t>
            </a:r>
            <a:r>
              <a:rPr lang="fr-FR" dirty="0">
                <a:solidFill>
                  <a:schemeClr val="tx1"/>
                </a:solidFill>
              </a:rPr>
              <a:t>permettent de justifier une stratégie</a:t>
            </a:r>
          </a:p>
          <a:p>
            <a:r>
              <a:rPr lang="fr-FR" dirty="0"/>
              <a:t>3 niveaux </a:t>
            </a:r>
          </a:p>
          <a:p>
            <a:pPr lvl="1"/>
            <a:r>
              <a:rPr lang="fr-FR" dirty="0"/>
              <a:t>Les mesures (techniques ou plus institutionnelles)</a:t>
            </a:r>
          </a:p>
          <a:p>
            <a:pPr lvl="1"/>
            <a:r>
              <a:rPr lang="fr-FR" dirty="0"/>
              <a:t>Les stratégies : un ensemble cohérent de mesures qui permet de réaliser un objectif</a:t>
            </a:r>
          </a:p>
          <a:p>
            <a:pPr lvl="1"/>
            <a:r>
              <a:rPr lang="fr-FR" dirty="0"/>
              <a:t>Un plan ou programme : un ensemble de stratégies combinant des types de mesures très différentes OU une trajectoire d’adaptation : si on rajoute un volet dynamique (CT =&gt; LT)</a:t>
            </a:r>
          </a:p>
        </p:txBody>
      </p:sp>
      <p:sp>
        <p:nvSpPr>
          <p:cNvPr id="3" name="Titre 2"/>
          <p:cNvSpPr>
            <a:spLocks noGrp="1"/>
          </p:cNvSpPr>
          <p:nvPr>
            <p:ph type="title"/>
          </p:nvPr>
        </p:nvSpPr>
        <p:spPr/>
        <p:txBody>
          <a:bodyPr/>
          <a:lstStyle/>
          <a:p>
            <a:r>
              <a:rPr lang="fr-FR" dirty="0"/>
              <a:t>Rappel du cadre pour travailler les mesures</a:t>
            </a:r>
          </a:p>
        </p:txBody>
      </p:sp>
      <p:sp>
        <p:nvSpPr>
          <p:cNvPr id="4" name="Sous-titre 3"/>
          <p:cNvSpPr>
            <a:spLocks noGrp="1"/>
          </p:cNvSpPr>
          <p:nvPr>
            <p:ph type="subTitle" idx="10"/>
          </p:nvPr>
        </p:nvSpPr>
        <p:spPr/>
        <p:txBody>
          <a:bodyPr/>
          <a:lstStyle/>
          <a:p>
            <a:endParaRPr lang="fr-FR"/>
          </a:p>
        </p:txBody>
      </p:sp>
      <p:sp>
        <p:nvSpPr>
          <p:cNvPr id="5" name="ZoneTexte 4">
            <a:extLst>
              <a:ext uri="{FF2B5EF4-FFF2-40B4-BE49-F238E27FC236}">
                <a16:creationId xmlns:a16="http://schemas.microsoft.com/office/drawing/2014/main" id="{C9F8E958-95E6-4834-A399-01AA5F9169C2}"/>
              </a:ext>
            </a:extLst>
          </p:cNvPr>
          <p:cNvSpPr txBox="1"/>
          <p:nvPr/>
        </p:nvSpPr>
        <p:spPr>
          <a:xfrm>
            <a:off x="7529692" y="5954422"/>
            <a:ext cx="3044648" cy="481009"/>
          </a:xfrm>
          <a:prstGeom prst="rect">
            <a:avLst/>
          </a:prstGeom>
          <a:noFill/>
        </p:spPr>
        <p:txBody>
          <a:bodyPr wrap="square" rtlCol="0">
            <a:spAutoFit/>
          </a:bodyPr>
          <a:lstStyle/>
          <a:p>
            <a:r>
              <a:rPr lang="fr-FR" dirty="0"/>
              <a:t>Temps / Niveau de contrainte sur l’adéquation ressource-demande</a:t>
            </a:r>
          </a:p>
        </p:txBody>
      </p:sp>
      <p:grpSp>
        <p:nvGrpSpPr>
          <p:cNvPr id="6" name="Groupe 5">
            <a:extLst>
              <a:ext uri="{FF2B5EF4-FFF2-40B4-BE49-F238E27FC236}">
                <a16:creationId xmlns:a16="http://schemas.microsoft.com/office/drawing/2014/main" id="{562737B3-582C-45AD-80BF-0BAA1551EDB9}"/>
              </a:ext>
            </a:extLst>
          </p:cNvPr>
          <p:cNvGrpSpPr/>
          <p:nvPr/>
        </p:nvGrpSpPr>
        <p:grpSpPr>
          <a:xfrm>
            <a:off x="743192" y="3931094"/>
            <a:ext cx="9831148" cy="2504336"/>
            <a:chOff x="-220935" y="3495133"/>
            <a:chExt cx="12412935" cy="3365073"/>
          </a:xfrm>
        </p:grpSpPr>
        <p:sp>
          <p:nvSpPr>
            <p:cNvPr id="7" name="Flèche vers le bas 4">
              <a:extLst>
                <a:ext uri="{FF2B5EF4-FFF2-40B4-BE49-F238E27FC236}">
                  <a16:creationId xmlns:a16="http://schemas.microsoft.com/office/drawing/2014/main" id="{20DF732C-566B-473B-AFBE-1621176561B3}"/>
                </a:ext>
              </a:extLst>
            </p:cNvPr>
            <p:cNvSpPr/>
            <p:nvPr/>
          </p:nvSpPr>
          <p:spPr>
            <a:xfrm>
              <a:off x="-220935" y="3495133"/>
              <a:ext cx="736290" cy="2673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t>transformation</a:t>
              </a:r>
            </a:p>
          </p:txBody>
        </p:sp>
        <p:cxnSp>
          <p:nvCxnSpPr>
            <p:cNvPr id="8" name="Connecteur droit avec flèche 7">
              <a:extLst>
                <a:ext uri="{FF2B5EF4-FFF2-40B4-BE49-F238E27FC236}">
                  <a16:creationId xmlns:a16="http://schemas.microsoft.com/office/drawing/2014/main" id="{82847A8A-2E9C-4268-8B10-A00561F78343}"/>
                </a:ext>
              </a:extLst>
            </p:cNvPr>
            <p:cNvCxnSpPr/>
            <p:nvPr/>
          </p:nvCxnSpPr>
          <p:spPr>
            <a:xfrm flipV="1">
              <a:off x="1795121" y="6351478"/>
              <a:ext cx="6426959" cy="26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F49C6E06-6629-414D-9DA6-6149B2EC5EC5}"/>
                </a:ext>
              </a:extLst>
            </p:cNvPr>
            <p:cNvSpPr txBox="1"/>
            <p:nvPr/>
          </p:nvSpPr>
          <p:spPr>
            <a:xfrm>
              <a:off x="8347788" y="6213875"/>
              <a:ext cx="3844212" cy="646331"/>
            </a:xfrm>
            <a:prstGeom prst="rect">
              <a:avLst/>
            </a:prstGeom>
            <a:noFill/>
          </p:spPr>
          <p:txBody>
            <a:bodyPr wrap="square" rtlCol="0">
              <a:spAutoFit/>
            </a:bodyPr>
            <a:lstStyle/>
            <a:p>
              <a:r>
                <a:rPr lang="fr-FR" dirty="0"/>
                <a:t>Temps / Niveau de contrainte sur l’adéquation ressource-demande</a:t>
              </a:r>
            </a:p>
          </p:txBody>
        </p:sp>
        <p:sp>
          <p:nvSpPr>
            <p:cNvPr id="10" name="Organigramme : Processus 9">
              <a:extLst>
                <a:ext uri="{FF2B5EF4-FFF2-40B4-BE49-F238E27FC236}">
                  <a16:creationId xmlns:a16="http://schemas.microsoft.com/office/drawing/2014/main" id="{88D86A65-81B8-4EDF-BC16-240055C58DA2}"/>
                </a:ext>
              </a:extLst>
            </p:cNvPr>
            <p:cNvSpPr/>
            <p:nvPr/>
          </p:nvSpPr>
          <p:spPr>
            <a:xfrm>
              <a:off x="827709" y="3597630"/>
              <a:ext cx="2411822" cy="746614"/>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Création de ressource</a:t>
              </a:r>
            </a:p>
          </p:txBody>
        </p:sp>
        <p:sp>
          <p:nvSpPr>
            <p:cNvPr id="11" name="Organigramme : Processus 10">
              <a:extLst>
                <a:ext uri="{FF2B5EF4-FFF2-40B4-BE49-F238E27FC236}">
                  <a16:creationId xmlns:a16="http://schemas.microsoft.com/office/drawing/2014/main" id="{25EC482B-CCE1-413A-9C2F-FDD2B944DAF2}"/>
                </a:ext>
              </a:extLst>
            </p:cNvPr>
            <p:cNvSpPr/>
            <p:nvPr/>
          </p:nvSpPr>
          <p:spPr>
            <a:xfrm>
              <a:off x="827709" y="4539822"/>
              <a:ext cx="2411822" cy="662314"/>
            </a:xfrm>
            <a:prstGeom prst="flowChartProcess">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Optimisation système</a:t>
              </a:r>
            </a:p>
          </p:txBody>
        </p:sp>
        <p:sp>
          <p:nvSpPr>
            <p:cNvPr id="12" name="Organigramme : Processus 12">
              <a:extLst>
                <a:ext uri="{FF2B5EF4-FFF2-40B4-BE49-F238E27FC236}">
                  <a16:creationId xmlns:a16="http://schemas.microsoft.com/office/drawing/2014/main" id="{CEB6A5C8-AA5C-4659-A63D-46E22208F2BE}"/>
                </a:ext>
              </a:extLst>
            </p:cNvPr>
            <p:cNvSpPr/>
            <p:nvPr/>
          </p:nvSpPr>
          <p:spPr>
            <a:xfrm>
              <a:off x="827709" y="5397716"/>
              <a:ext cx="2411822" cy="918234"/>
            </a:xfrm>
            <a:prstGeom prst="flowChart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Agro-écologie</a:t>
              </a:r>
              <a:r>
                <a:rPr lang="fr-FR" dirty="0"/>
                <a:t> &amp; </a:t>
              </a:r>
              <a:r>
                <a:rPr lang="fr-FR" dirty="0" err="1"/>
                <a:t>dev</a:t>
              </a:r>
              <a:r>
                <a:rPr lang="fr-FR" dirty="0"/>
                <a:t>. agricole</a:t>
              </a:r>
            </a:p>
          </p:txBody>
        </p:sp>
        <p:cxnSp>
          <p:nvCxnSpPr>
            <p:cNvPr id="13" name="Connecteur droit 12">
              <a:extLst>
                <a:ext uri="{FF2B5EF4-FFF2-40B4-BE49-F238E27FC236}">
                  <a16:creationId xmlns:a16="http://schemas.microsoft.com/office/drawing/2014/main" id="{781CE39E-3E7F-4FC1-977F-B3B456E328A8}"/>
                </a:ext>
              </a:extLst>
            </p:cNvPr>
            <p:cNvCxnSpPr/>
            <p:nvPr/>
          </p:nvCxnSpPr>
          <p:spPr>
            <a:xfrm>
              <a:off x="4464952" y="5940413"/>
              <a:ext cx="1415144" cy="517"/>
            </a:xfrm>
            <a:prstGeom prst="line">
              <a:avLst/>
            </a:prstGeom>
            <a:ln w="25400">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sp>
          <p:nvSpPr>
            <p:cNvPr id="14" name="Triangle isocèle 13">
              <a:extLst>
                <a:ext uri="{FF2B5EF4-FFF2-40B4-BE49-F238E27FC236}">
                  <a16:creationId xmlns:a16="http://schemas.microsoft.com/office/drawing/2014/main" id="{3564C60C-2E73-4C67-86DE-76E9CD9B9C46}"/>
                </a:ext>
              </a:extLst>
            </p:cNvPr>
            <p:cNvSpPr/>
            <p:nvPr/>
          </p:nvSpPr>
          <p:spPr>
            <a:xfrm rot="5400000" flipV="1">
              <a:off x="5775866" y="2409625"/>
              <a:ext cx="405275" cy="4487153"/>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53944DEA-EF83-4724-AF3C-FAC197F75F6F}"/>
                </a:ext>
              </a:extLst>
            </p:cNvPr>
            <p:cNvSpPr/>
            <p:nvPr/>
          </p:nvSpPr>
          <p:spPr>
            <a:xfrm rot="5400000" flipV="1">
              <a:off x="4462844" y="2893801"/>
              <a:ext cx="197951" cy="24744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isocèle 15">
              <a:extLst>
                <a:ext uri="{FF2B5EF4-FFF2-40B4-BE49-F238E27FC236}">
                  <a16:creationId xmlns:a16="http://schemas.microsoft.com/office/drawing/2014/main" id="{5077E423-BBCE-4594-8958-6D6A15CD2959}"/>
                </a:ext>
              </a:extLst>
            </p:cNvPr>
            <p:cNvSpPr/>
            <p:nvPr/>
          </p:nvSpPr>
          <p:spPr>
            <a:xfrm rot="5400000" flipV="1">
              <a:off x="6103993" y="4028911"/>
              <a:ext cx="405275" cy="38309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49E44DBA-95D4-4BF3-BEFC-EF666A311596}"/>
                </a:ext>
              </a:extLst>
            </p:cNvPr>
            <p:cNvCxnSpPr>
              <a:stCxn id="15" idx="3"/>
            </p:cNvCxnSpPr>
            <p:nvPr/>
          </p:nvCxnSpPr>
          <p:spPr>
            <a:xfrm flipH="1">
              <a:off x="5787860" y="4131044"/>
              <a:ext cx="11202" cy="1421885"/>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8" name="Triangle isocèle 17">
              <a:extLst>
                <a:ext uri="{FF2B5EF4-FFF2-40B4-BE49-F238E27FC236}">
                  <a16:creationId xmlns:a16="http://schemas.microsoft.com/office/drawing/2014/main" id="{9A517D5B-CADD-4807-B054-D5ECC1062B20}"/>
                </a:ext>
              </a:extLst>
            </p:cNvPr>
            <p:cNvSpPr/>
            <p:nvPr/>
          </p:nvSpPr>
          <p:spPr>
            <a:xfrm rot="5400000" flipV="1">
              <a:off x="6945623" y="4334322"/>
              <a:ext cx="118695" cy="241182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isocèle 18">
              <a:extLst>
                <a:ext uri="{FF2B5EF4-FFF2-40B4-BE49-F238E27FC236}">
                  <a16:creationId xmlns:a16="http://schemas.microsoft.com/office/drawing/2014/main" id="{934BAF23-AF5E-4099-8244-107446506918}"/>
                </a:ext>
              </a:extLst>
            </p:cNvPr>
            <p:cNvSpPr/>
            <p:nvPr/>
          </p:nvSpPr>
          <p:spPr>
            <a:xfrm rot="5400000" flipV="1">
              <a:off x="5681356" y="1444692"/>
              <a:ext cx="183947" cy="48975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isocèle 19">
              <a:extLst>
                <a:ext uri="{FF2B5EF4-FFF2-40B4-BE49-F238E27FC236}">
                  <a16:creationId xmlns:a16="http://schemas.microsoft.com/office/drawing/2014/main" id="{C33A8AEA-3EC6-4677-BBB0-BB7BF0879EC2}"/>
                </a:ext>
              </a:extLst>
            </p:cNvPr>
            <p:cNvSpPr/>
            <p:nvPr/>
          </p:nvSpPr>
          <p:spPr>
            <a:xfrm rot="5400000" flipV="1">
              <a:off x="6421243" y="1940993"/>
              <a:ext cx="144200" cy="34574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Multiplication 5">
              <a:extLst>
                <a:ext uri="{FF2B5EF4-FFF2-40B4-BE49-F238E27FC236}">
                  <a16:creationId xmlns:a16="http://schemas.microsoft.com/office/drawing/2014/main" id="{8F352756-687B-4F6E-A618-D5C0683764ED}"/>
                </a:ext>
              </a:extLst>
            </p:cNvPr>
            <p:cNvSpPr/>
            <p:nvPr/>
          </p:nvSpPr>
          <p:spPr>
            <a:xfrm>
              <a:off x="5630646" y="3939364"/>
              <a:ext cx="441434" cy="5112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850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0DE21F8-A5BB-4555-8F74-7005834AFCD6}"/>
              </a:ext>
            </a:extLst>
          </p:cNvPr>
          <p:cNvSpPr>
            <a:spLocks noGrp="1"/>
          </p:cNvSpPr>
          <p:nvPr>
            <p:ph idx="1"/>
          </p:nvPr>
        </p:nvSpPr>
        <p:spPr>
          <a:xfrm>
            <a:off x="1122336" y="1747095"/>
            <a:ext cx="10016719" cy="4009911"/>
          </a:xfrm>
        </p:spPr>
        <p:txBody>
          <a:bodyPr>
            <a:normAutofit/>
          </a:bodyPr>
          <a:lstStyle/>
          <a:p>
            <a:r>
              <a:rPr lang="fr-FR" dirty="0"/>
              <a:t>Travail depuis le début du projet </a:t>
            </a:r>
          </a:p>
          <a:p>
            <a:r>
              <a:rPr lang="fr-FR" dirty="0" err="1"/>
              <a:t>Obj</a:t>
            </a:r>
            <a:r>
              <a:rPr lang="fr-FR" dirty="0"/>
              <a:t> de cette nouvelle phase : Décrire concrètement, dimensionner les mesures pour pouvoir les inclure et les modéliser</a:t>
            </a:r>
            <a:endParaRPr lang="en-GB" dirty="0"/>
          </a:p>
        </p:txBody>
      </p:sp>
      <p:sp>
        <p:nvSpPr>
          <p:cNvPr id="3" name="Titre 2">
            <a:extLst>
              <a:ext uri="{FF2B5EF4-FFF2-40B4-BE49-F238E27FC236}">
                <a16:creationId xmlns:a16="http://schemas.microsoft.com/office/drawing/2014/main" id="{9F81E9B6-7AA6-4A98-B375-B75194A47BE8}"/>
              </a:ext>
            </a:extLst>
          </p:cNvPr>
          <p:cNvSpPr>
            <a:spLocks noGrp="1"/>
          </p:cNvSpPr>
          <p:nvPr>
            <p:ph type="title"/>
          </p:nvPr>
        </p:nvSpPr>
        <p:spPr/>
        <p:txBody>
          <a:bodyPr/>
          <a:lstStyle/>
          <a:p>
            <a:r>
              <a:rPr lang="fr-FR" dirty="0"/>
              <a:t>Où en sommes nous sur les mesures ?</a:t>
            </a:r>
            <a:endParaRPr lang="en-GB" dirty="0"/>
          </a:p>
        </p:txBody>
      </p:sp>
      <p:sp>
        <p:nvSpPr>
          <p:cNvPr id="4" name="Sous-titre 3">
            <a:extLst>
              <a:ext uri="{FF2B5EF4-FFF2-40B4-BE49-F238E27FC236}">
                <a16:creationId xmlns:a16="http://schemas.microsoft.com/office/drawing/2014/main" id="{1B2CCD36-E783-4DBA-9467-463E5BE9CDA7}"/>
              </a:ext>
            </a:extLst>
          </p:cNvPr>
          <p:cNvSpPr>
            <a:spLocks noGrp="1"/>
          </p:cNvSpPr>
          <p:nvPr>
            <p:ph type="subTitle" idx="10"/>
          </p:nvPr>
        </p:nvSpPr>
        <p:spPr/>
        <p:txBody>
          <a:bodyPr/>
          <a:lstStyle/>
          <a:p>
            <a:endParaRPr lang="en-GB" dirty="0"/>
          </a:p>
        </p:txBody>
      </p:sp>
    </p:spTree>
    <p:extLst>
      <p:ext uri="{BB962C8B-B14F-4D97-AF65-F5344CB8AC3E}">
        <p14:creationId xmlns:p14="http://schemas.microsoft.com/office/powerpoint/2010/main" val="4103083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75ECB6-9D47-491D-94D1-06E6D576ABF4}"/>
              </a:ext>
            </a:extLst>
          </p:cNvPr>
          <p:cNvSpPr>
            <a:spLocks noGrp="1"/>
          </p:cNvSpPr>
          <p:nvPr>
            <p:ph idx="1"/>
          </p:nvPr>
        </p:nvSpPr>
        <p:spPr/>
        <p:txBody>
          <a:bodyPr>
            <a:normAutofit/>
          </a:bodyPr>
          <a:lstStyle/>
          <a:p>
            <a:pPr marL="457200" indent="-457200">
              <a:buFont typeface="+mj-lt"/>
              <a:buAutoNum type="arabicPeriod"/>
            </a:pPr>
            <a:r>
              <a:rPr lang="fr-FR" dirty="0"/>
              <a:t>Identifier des personnes intéressées/compétentes par domaine</a:t>
            </a:r>
          </a:p>
          <a:p>
            <a:pPr marL="457200" indent="-457200">
              <a:buFont typeface="+mj-lt"/>
              <a:buAutoNum type="arabicPeriod"/>
            </a:pPr>
            <a:r>
              <a:rPr lang="fr-FR" dirty="0"/>
              <a:t>Elaborer une liste de mesures qui pourront être combinées en stratégie </a:t>
            </a:r>
          </a:p>
          <a:p>
            <a:pPr marL="457200" indent="-457200">
              <a:buFont typeface="+mj-lt"/>
              <a:buAutoNum type="arabicPeriod"/>
            </a:pPr>
            <a:r>
              <a:rPr lang="fr-FR" dirty="0"/>
              <a:t>Les décrire pour permettre leur évaluation</a:t>
            </a:r>
          </a:p>
          <a:p>
            <a:pPr lvl="1"/>
            <a:r>
              <a:rPr lang="fr-FR" dirty="0"/>
              <a:t>Identifier les domaines d’impact &amp; renseigner et sourcer les hypothèses </a:t>
            </a:r>
          </a:p>
          <a:p>
            <a:pPr marL="0" indent="0">
              <a:buNone/>
            </a:pPr>
            <a:r>
              <a:rPr lang="en-GB" dirty="0"/>
              <a:t>6</a:t>
            </a:r>
            <a:r>
              <a:rPr lang="en-GB" i="1" dirty="0"/>
              <a:t>.    Simulation des strategies avec le </a:t>
            </a:r>
            <a:r>
              <a:rPr lang="en-GB" i="1" dirty="0" err="1"/>
              <a:t>modèle</a:t>
            </a:r>
            <a:r>
              <a:rPr lang="en-GB" i="1" dirty="0"/>
              <a:t> </a:t>
            </a:r>
            <a:r>
              <a:rPr lang="en-GB" i="1" dirty="0" err="1"/>
              <a:t>intégré</a:t>
            </a:r>
            <a:r>
              <a:rPr lang="en-GB" i="1" dirty="0"/>
              <a:t> TALANOA</a:t>
            </a:r>
          </a:p>
          <a:p>
            <a:pPr marL="457200" indent="-457200">
              <a:buAutoNum type="arabicPeriod" startAt="7"/>
            </a:pPr>
            <a:r>
              <a:rPr lang="en-GB" i="1" dirty="0"/>
              <a:t>Evaluation multi-</a:t>
            </a:r>
            <a:r>
              <a:rPr lang="en-GB" i="1" dirty="0" err="1"/>
              <a:t>critères</a:t>
            </a:r>
            <a:r>
              <a:rPr lang="en-GB" i="1" dirty="0"/>
              <a:t> par les </a:t>
            </a:r>
            <a:r>
              <a:rPr lang="en-GB" i="1" dirty="0" err="1"/>
              <a:t>acteurs</a:t>
            </a:r>
            <a:r>
              <a:rPr lang="en-GB" i="1" dirty="0"/>
              <a:t> (atelier 25)</a:t>
            </a:r>
          </a:p>
          <a:p>
            <a:pPr marL="457200" indent="-457200">
              <a:buAutoNum type="arabicPeriod" startAt="7"/>
            </a:pPr>
            <a:r>
              <a:rPr lang="en-GB" i="1" dirty="0"/>
              <a:t>Construction / integration dans des </a:t>
            </a:r>
            <a:r>
              <a:rPr lang="en-GB" i="1" dirty="0" err="1"/>
              <a:t>trajectoires</a:t>
            </a:r>
            <a:r>
              <a:rPr lang="en-GB" i="1" dirty="0"/>
              <a:t> </a:t>
            </a:r>
            <a:r>
              <a:rPr lang="en-GB" i="1" dirty="0" err="1"/>
              <a:t>d’adaptations</a:t>
            </a:r>
            <a:endParaRPr lang="en-GB" i="1" dirty="0"/>
          </a:p>
        </p:txBody>
      </p:sp>
      <p:sp>
        <p:nvSpPr>
          <p:cNvPr id="3" name="Titre 2">
            <a:extLst>
              <a:ext uri="{FF2B5EF4-FFF2-40B4-BE49-F238E27FC236}">
                <a16:creationId xmlns:a16="http://schemas.microsoft.com/office/drawing/2014/main" id="{D45CAA53-396E-4DAC-9857-2066F5A7C91F}"/>
              </a:ext>
            </a:extLst>
          </p:cNvPr>
          <p:cNvSpPr>
            <a:spLocks noGrp="1"/>
          </p:cNvSpPr>
          <p:nvPr>
            <p:ph type="title"/>
          </p:nvPr>
        </p:nvSpPr>
        <p:spPr/>
        <p:txBody>
          <a:bodyPr/>
          <a:lstStyle/>
          <a:p>
            <a:r>
              <a:rPr lang="fr-FR" dirty="0"/>
              <a:t>Méthode de travail proposée</a:t>
            </a:r>
            <a:endParaRPr lang="en-GB" dirty="0"/>
          </a:p>
        </p:txBody>
      </p:sp>
      <p:sp>
        <p:nvSpPr>
          <p:cNvPr id="4" name="Sous-titre 3">
            <a:extLst>
              <a:ext uri="{FF2B5EF4-FFF2-40B4-BE49-F238E27FC236}">
                <a16:creationId xmlns:a16="http://schemas.microsoft.com/office/drawing/2014/main" id="{F2CA017E-A769-4C24-A5E3-EEA10B55E231}"/>
              </a:ext>
            </a:extLst>
          </p:cNvPr>
          <p:cNvSpPr>
            <a:spLocks noGrp="1"/>
          </p:cNvSpPr>
          <p:nvPr>
            <p:ph type="subTitle" idx="10"/>
          </p:nvPr>
        </p:nvSpPr>
        <p:spPr/>
        <p:txBody>
          <a:bodyPr/>
          <a:lstStyle/>
          <a:p>
            <a:r>
              <a:rPr lang="fr-FR" dirty="0"/>
              <a:t>Vous mettre à contribution, car vous êtes beaucoup mieux placés pour savoir ce que vous voulez porter comme stratégie et les soumettre à réflexion et modélisation dans TALANOA</a:t>
            </a:r>
            <a:endParaRPr lang="en-GB" dirty="0"/>
          </a:p>
        </p:txBody>
      </p:sp>
    </p:spTree>
    <p:extLst>
      <p:ext uri="{BB962C8B-B14F-4D97-AF65-F5344CB8AC3E}">
        <p14:creationId xmlns:p14="http://schemas.microsoft.com/office/powerpoint/2010/main" val="1033755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contenu 1"/>
          <p:cNvSpPr>
            <a:spLocks noGrp="1"/>
          </p:cNvSpPr>
          <p:nvPr>
            <p:ph idx="1"/>
          </p:nvPr>
        </p:nvSpPr>
        <p:spPr bwMode="auto">
          <a:xfrm>
            <a:off x="999067" y="1292528"/>
            <a:ext cx="10629949" cy="4462814"/>
          </a:xfrm>
        </p:spPr>
        <p:txBody>
          <a:bodyPr>
            <a:noAutofit/>
          </a:bodyPr>
          <a:lstStyle/>
          <a:p>
            <a:pPr marL="800100" lvl="1" indent="-342900">
              <a:lnSpc>
                <a:spcPct val="100000"/>
              </a:lnSpc>
              <a:spcBef>
                <a:spcPts val="0"/>
              </a:spcBef>
              <a:buFont typeface="+mj-lt"/>
              <a:buAutoNum type="arabicPeriod"/>
              <a:defRPr/>
            </a:pPr>
            <a:r>
              <a:rPr lang="fr-FR" sz="2000" dirty="0"/>
              <a:t>Sélectionner l’ensemble des mesures concrètes à mobiliser pour cette stratégie ainsi que les instruments &amp; mesures d’accompagnement</a:t>
            </a:r>
          </a:p>
          <a:p>
            <a:pPr marL="800100" lvl="1" indent="-342900">
              <a:lnSpc>
                <a:spcPct val="100000"/>
              </a:lnSpc>
              <a:spcBef>
                <a:spcPts val="0"/>
              </a:spcBef>
              <a:buFont typeface="+mj-lt"/>
              <a:buAutoNum type="arabicPeriod"/>
              <a:defRPr/>
            </a:pPr>
            <a:r>
              <a:rPr lang="fr-FR" sz="2000" dirty="0"/>
              <a:t>Les décrire</a:t>
            </a:r>
          </a:p>
          <a:p>
            <a:pPr marL="457200" lvl="1" indent="0">
              <a:lnSpc>
                <a:spcPct val="100000"/>
              </a:lnSpc>
              <a:spcBef>
                <a:spcPts val="0"/>
              </a:spcBef>
              <a:buNone/>
              <a:defRPr/>
            </a:pPr>
            <a:r>
              <a:rPr lang="fr-FR" sz="2000" dirty="0"/>
              <a:t>=&gt; (en webinaire de préparation)</a:t>
            </a:r>
          </a:p>
          <a:p>
            <a:pPr marL="800100" lvl="1" indent="-342900">
              <a:lnSpc>
                <a:spcPct val="100000"/>
              </a:lnSpc>
              <a:spcBef>
                <a:spcPts val="0"/>
              </a:spcBef>
              <a:buFont typeface="+mj-lt"/>
              <a:buAutoNum type="arabicPeriod"/>
              <a:defRPr/>
            </a:pPr>
            <a:endParaRPr lang="fr-FR" sz="2000" dirty="0"/>
          </a:p>
          <a:p>
            <a:pPr marL="800100" lvl="1" indent="-342900">
              <a:buFont typeface="+mj-lt"/>
              <a:buAutoNum type="arabicPeriod"/>
            </a:pPr>
            <a:r>
              <a:rPr lang="fr-FR" sz="2000" dirty="0">
                <a:solidFill>
                  <a:schemeClr val="accent5"/>
                </a:solidFill>
              </a:rPr>
              <a:t>Dimensionner ces mesures : e.g. nb d’exploitations, surfaces, localisations</a:t>
            </a:r>
          </a:p>
          <a:p>
            <a:pPr marL="800100" lvl="1" indent="-342900">
              <a:lnSpc>
                <a:spcPct val="100000"/>
              </a:lnSpc>
              <a:spcBef>
                <a:spcPts val="0"/>
              </a:spcBef>
              <a:buFont typeface="+mj-lt"/>
              <a:buAutoNum type="arabicPeriod"/>
              <a:defRPr/>
            </a:pPr>
            <a:r>
              <a:rPr lang="fr-FR" sz="2000" dirty="0">
                <a:solidFill>
                  <a:schemeClr val="accent5"/>
                </a:solidFill>
              </a:rPr>
              <a:t>Qui pourrait porter cette stratégie et avec quels partenaires ?</a:t>
            </a:r>
            <a:endParaRPr sz="2400" dirty="0">
              <a:solidFill>
                <a:schemeClr val="accent5"/>
              </a:solidFill>
            </a:endParaRPr>
          </a:p>
          <a:p>
            <a:pPr marL="800100" lvl="1" indent="-342900">
              <a:lnSpc>
                <a:spcPct val="100000"/>
              </a:lnSpc>
              <a:spcBef>
                <a:spcPts val="0"/>
              </a:spcBef>
              <a:buFont typeface="+mj-lt"/>
              <a:buAutoNum type="arabicPeriod"/>
              <a:defRPr/>
            </a:pPr>
            <a:r>
              <a:rPr lang="fr-FR" sz="2000" dirty="0">
                <a:solidFill>
                  <a:schemeClr val="accent5"/>
                </a:solidFill>
              </a:rPr>
              <a:t>Comment les articuler dans le temps CT, MT, LT ? Y a-t-il des mesures qui doivent précéder d’autres</a:t>
            </a:r>
          </a:p>
          <a:p>
            <a:pPr marL="800100" lvl="1" indent="-342900">
              <a:lnSpc>
                <a:spcPct val="100000"/>
              </a:lnSpc>
              <a:spcBef>
                <a:spcPts val="0"/>
              </a:spcBef>
              <a:buFont typeface="+mj-lt"/>
              <a:buAutoNum type="arabicPeriod"/>
              <a:defRPr/>
            </a:pPr>
            <a:r>
              <a:rPr lang="fr-FR" sz="2000" dirty="0">
                <a:solidFill>
                  <a:schemeClr val="accent5"/>
                </a:solidFill>
              </a:rPr>
              <a:t>Identifier les domaines d’impact</a:t>
            </a:r>
          </a:p>
          <a:p>
            <a:pPr marL="800100" lvl="1" indent="-342900">
              <a:lnSpc>
                <a:spcPct val="100000"/>
              </a:lnSpc>
              <a:spcBef>
                <a:spcPts val="0"/>
              </a:spcBef>
              <a:buFont typeface="+mj-lt"/>
              <a:buAutoNum type="arabicPeriod"/>
              <a:defRPr/>
            </a:pPr>
            <a:r>
              <a:rPr lang="fr-FR" sz="2000" dirty="0">
                <a:solidFill>
                  <a:schemeClr val="accent5"/>
                </a:solidFill>
              </a:rPr>
              <a:t>Ordre de grandeur de coût de la mesure</a:t>
            </a:r>
          </a:p>
        </p:txBody>
      </p:sp>
      <p:sp>
        <p:nvSpPr>
          <p:cNvPr id="3" name="Titre 2"/>
          <p:cNvSpPr>
            <a:spLocks noGrp="1"/>
          </p:cNvSpPr>
          <p:nvPr>
            <p:ph type="title"/>
          </p:nvPr>
        </p:nvSpPr>
        <p:spPr bwMode="auto"/>
        <p:txBody>
          <a:bodyPr>
            <a:normAutofit fontScale="90000"/>
          </a:bodyPr>
          <a:lstStyle/>
          <a:p>
            <a:pPr>
              <a:defRPr/>
            </a:pPr>
            <a:r>
              <a:rPr lang="fr-FR" dirty="0"/>
              <a:t>Concrètement</a:t>
            </a:r>
            <a:br>
              <a:rPr lang="fr-FR" dirty="0"/>
            </a:br>
            <a:endParaRPr lang="fr-FR" dirty="0"/>
          </a:p>
        </p:txBody>
      </p:sp>
      <p:sp>
        <p:nvSpPr>
          <p:cNvPr id="4" name="Sous-titre 3"/>
          <p:cNvSpPr>
            <a:spLocks noGrp="1"/>
          </p:cNvSpPr>
          <p:nvPr>
            <p:ph type="subTitle" idx="10"/>
          </p:nvPr>
        </p:nvSpPr>
        <p:spPr bwMode="auto">
          <a:xfrm>
            <a:off x="1122336" y="613509"/>
            <a:ext cx="9837199" cy="679019"/>
          </a:xfrm>
        </p:spPr>
        <p:txBody>
          <a:bodyPr/>
          <a:lstStyle/>
          <a:p>
            <a:pPr>
              <a:defRPr/>
            </a:pPr>
            <a:r>
              <a:rPr lang="fr-FR" sz="2000" dirty="0"/>
              <a:t>Un modèle de fiche pour guider le travail et collecter les informations</a:t>
            </a:r>
          </a:p>
          <a:p>
            <a:pPr>
              <a:defRPr/>
            </a:pPr>
            <a:endParaRPr lang="fr-FR" dirty="0"/>
          </a:p>
        </p:txBody>
      </p:sp>
    </p:spTree>
    <p:extLst>
      <p:ext uri="{BB962C8B-B14F-4D97-AF65-F5344CB8AC3E}">
        <p14:creationId xmlns:p14="http://schemas.microsoft.com/office/powerpoint/2010/main" val="33699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contenu 1"/>
          <p:cNvSpPr>
            <a:spLocks noGrp="1"/>
          </p:cNvSpPr>
          <p:nvPr>
            <p:ph idx="1"/>
          </p:nvPr>
        </p:nvSpPr>
        <p:spPr bwMode="auto">
          <a:xfrm>
            <a:off x="1928581" y="5635490"/>
            <a:ext cx="9724504" cy="1214503"/>
          </a:xfrm>
        </p:spPr>
        <p:txBody>
          <a:bodyPr>
            <a:normAutofit/>
          </a:bodyPr>
          <a:lstStyle/>
          <a:p>
            <a:pPr marL="285750" indent="-285750">
              <a:buFontTx/>
              <a:buChar char="-"/>
              <a:defRPr/>
            </a:pPr>
            <a:r>
              <a:rPr lang="fr-FR" dirty="0"/>
              <a:t>l’articulation de mesures en stratégie, de la cohérence des mesures entre elles, l’articulation dans le temps</a:t>
            </a:r>
          </a:p>
        </p:txBody>
      </p:sp>
      <p:sp>
        <p:nvSpPr>
          <p:cNvPr id="3" name="Titre 2"/>
          <p:cNvSpPr>
            <a:spLocks noGrp="1"/>
          </p:cNvSpPr>
          <p:nvPr>
            <p:ph type="title"/>
          </p:nvPr>
        </p:nvSpPr>
        <p:spPr bwMode="auto"/>
        <p:txBody>
          <a:bodyPr/>
          <a:lstStyle/>
          <a:p>
            <a:pPr>
              <a:defRPr/>
            </a:pPr>
            <a:r>
              <a:rPr lang="fr-FR"/>
              <a:t>Rappel du cadre proposé sur les mesures &amp; stratégies</a:t>
            </a:r>
            <a:endParaRPr/>
          </a:p>
        </p:txBody>
      </p:sp>
      <p:sp>
        <p:nvSpPr>
          <p:cNvPr id="4" name="Sous-titre 3"/>
          <p:cNvSpPr>
            <a:spLocks noGrp="1"/>
          </p:cNvSpPr>
          <p:nvPr>
            <p:ph type="subTitle" idx="10"/>
          </p:nvPr>
        </p:nvSpPr>
        <p:spPr bwMode="auto"/>
        <p:txBody>
          <a:bodyPr/>
          <a:lstStyle/>
          <a:p>
            <a:pPr>
              <a:defRPr/>
            </a:pPr>
            <a:r>
              <a:rPr lang="fr-FR" dirty="0"/>
              <a:t>Exemple de combinaison de mesure en stratégie</a:t>
            </a:r>
          </a:p>
          <a:p>
            <a:pPr>
              <a:defRPr/>
            </a:pPr>
            <a:endParaRPr lang="fr-FR" b="1" dirty="0"/>
          </a:p>
        </p:txBody>
      </p:sp>
      <p:sp>
        <p:nvSpPr>
          <p:cNvPr id="5" name="Rectangle 4"/>
          <p:cNvSpPr/>
          <p:nvPr/>
        </p:nvSpPr>
        <p:spPr>
          <a:xfrm>
            <a:off x="648748" y="1160965"/>
            <a:ext cx="2952328" cy="4351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056189" y="1369826"/>
            <a:ext cx="4792702" cy="41425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2"/>
          <p:cNvSpPr txBox="1">
            <a:spLocks/>
          </p:cNvSpPr>
          <p:nvPr/>
        </p:nvSpPr>
        <p:spPr bwMode="auto">
          <a:xfrm>
            <a:off x="4293694" y="1477922"/>
            <a:ext cx="3694904" cy="3811704"/>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400" b="0">
                <a:solidFill>
                  <a:srgbClr val="00A3A6"/>
                </a:solidFill>
                <a:latin typeface="+mn-lt"/>
                <a:ea typeface="+mn-ea"/>
                <a:cs typeface="+mn-cs"/>
              </a:defRPr>
            </a:lvl1pPr>
            <a:lvl2pPr marL="685800" indent="-228600" algn="l" defTabSz="914400">
              <a:lnSpc>
                <a:spcPct val="90000"/>
              </a:lnSpc>
              <a:spcBef>
                <a:spcPts val="500"/>
              </a:spcBef>
              <a:buFont typeface="Arial"/>
              <a:buChar char="•"/>
              <a:defRPr sz="22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r"/>
            <a:endParaRPr lang="en-US" dirty="0"/>
          </a:p>
          <a:p>
            <a:pPr algn="r"/>
            <a:r>
              <a:rPr lang="en-US" sz="1800" dirty="0" err="1"/>
              <a:t>Efficacité</a:t>
            </a:r>
            <a:r>
              <a:rPr lang="en-US" sz="1800" dirty="0"/>
              <a:t> du </a:t>
            </a:r>
            <a:r>
              <a:rPr lang="en-US" sz="1800" dirty="0" err="1"/>
              <a:t>système</a:t>
            </a:r>
            <a:r>
              <a:rPr lang="en-US" sz="1800" dirty="0"/>
              <a:t> </a:t>
            </a:r>
          </a:p>
          <a:p>
            <a:pPr marL="0" indent="0" algn="r">
              <a:buNone/>
            </a:pPr>
            <a:r>
              <a:rPr lang="en-US" sz="1800" dirty="0"/>
              <a:t>(infra, </a:t>
            </a:r>
            <a:r>
              <a:rPr lang="en-US" sz="1800" dirty="0" err="1"/>
              <a:t>réseaux</a:t>
            </a:r>
            <a:r>
              <a:rPr lang="en-US" sz="1800" dirty="0"/>
              <a:t>)</a:t>
            </a:r>
          </a:p>
          <a:p>
            <a:pPr algn="r"/>
            <a:endParaRPr lang="en-US" dirty="0"/>
          </a:p>
          <a:p>
            <a:pPr algn="r"/>
            <a:r>
              <a:rPr lang="en-US" sz="1800" dirty="0" err="1"/>
              <a:t>Sobriété</a:t>
            </a:r>
            <a:r>
              <a:rPr lang="en-US" sz="1800" dirty="0"/>
              <a:t> &amp; </a:t>
            </a:r>
            <a:r>
              <a:rPr lang="en-US" sz="1800" dirty="0" err="1"/>
              <a:t>effiacité</a:t>
            </a:r>
            <a:r>
              <a:rPr lang="en-US" sz="1800" dirty="0"/>
              <a:t> </a:t>
            </a:r>
          </a:p>
          <a:p>
            <a:pPr algn="r"/>
            <a:r>
              <a:rPr lang="en-US" sz="1800" dirty="0" err="1"/>
              <a:t>Variétés</a:t>
            </a:r>
            <a:r>
              <a:rPr lang="en-US" sz="1800" dirty="0"/>
              <a:t> </a:t>
            </a:r>
            <a:r>
              <a:rPr lang="en-US" sz="1800" dirty="0" err="1"/>
              <a:t>tolérantes</a:t>
            </a:r>
            <a:endParaRPr lang="en-US" sz="1800" dirty="0"/>
          </a:p>
          <a:p>
            <a:pPr algn="r"/>
            <a:endParaRPr lang="en-US" dirty="0"/>
          </a:p>
          <a:p>
            <a:pPr algn="r"/>
            <a:endParaRPr lang="fr-FR" dirty="0"/>
          </a:p>
        </p:txBody>
      </p:sp>
      <p:sp>
        <p:nvSpPr>
          <p:cNvPr id="8" name="Sous-titre 3"/>
          <p:cNvSpPr txBox="1">
            <a:spLocks/>
          </p:cNvSpPr>
          <p:nvPr/>
        </p:nvSpPr>
        <p:spPr bwMode="auto">
          <a:xfrm>
            <a:off x="1519948" y="149638"/>
            <a:ext cx="9680171" cy="67901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000">
                <a:solidFill>
                  <a:srgbClr val="275662"/>
                </a:solidFill>
                <a:latin typeface="+mn-lt"/>
                <a:ea typeface="+mn-ea"/>
                <a:cs typeface="+mn-cs"/>
              </a:defRPr>
            </a:lvl1pPr>
            <a:lvl2pPr marL="457189" indent="0" algn="ctr" defTabSz="914400">
              <a:lnSpc>
                <a:spcPct val="90000"/>
              </a:lnSpc>
              <a:spcBef>
                <a:spcPts val="500"/>
              </a:spcBef>
              <a:buFont typeface="Arial"/>
              <a:buNone/>
              <a:defRPr sz="2000">
                <a:solidFill>
                  <a:schemeClr val="tx1"/>
                </a:solidFill>
                <a:latin typeface="+mn-lt"/>
                <a:ea typeface="+mn-ea"/>
                <a:cs typeface="+mn-cs"/>
              </a:defRPr>
            </a:lvl2pPr>
            <a:lvl3pPr marL="914377" indent="0" algn="ctr" defTabSz="914400">
              <a:lnSpc>
                <a:spcPct val="90000"/>
              </a:lnSpc>
              <a:spcBef>
                <a:spcPts val="500"/>
              </a:spcBef>
              <a:buFont typeface="Arial"/>
              <a:buNone/>
              <a:defRPr sz="1800">
                <a:solidFill>
                  <a:schemeClr val="tx1"/>
                </a:solidFill>
                <a:latin typeface="+mn-lt"/>
                <a:ea typeface="+mn-ea"/>
                <a:cs typeface="+mn-cs"/>
              </a:defRPr>
            </a:lvl3pPr>
            <a:lvl4pPr marL="1371566" indent="0" algn="ctr" defTabSz="914400">
              <a:lnSpc>
                <a:spcPct val="90000"/>
              </a:lnSpc>
              <a:spcBef>
                <a:spcPts val="500"/>
              </a:spcBef>
              <a:buFont typeface="Arial"/>
              <a:buNone/>
              <a:defRPr sz="1600">
                <a:solidFill>
                  <a:schemeClr val="tx1"/>
                </a:solidFill>
                <a:latin typeface="+mn-lt"/>
                <a:ea typeface="+mn-ea"/>
                <a:cs typeface="+mn-cs"/>
              </a:defRPr>
            </a:lvl4pPr>
            <a:lvl5pPr marL="1828754" indent="0" algn="ctr" defTabSz="914400">
              <a:lnSpc>
                <a:spcPct val="90000"/>
              </a:lnSpc>
              <a:spcBef>
                <a:spcPts val="500"/>
              </a:spcBef>
              <a:buFont typeface="Arial"/>
              <a:buNone/>
              <a:defRPr sz="1600">
                <a:solidFill>
                  <a:schemeClr val="tx1"/>
                </a:solidFill>
                <a:latin typeface="+mn-lt"/>
                <a:ea typeface="+mn-ea"/>
                <a:cs typeface="+mn-cs"/>
              </a:defRPr>
            </a:lvl5pPr>
            <a:lvl6pPr marL="2285943" indent="0" algn="ctr" defTabSz="914400">
              <a:lnSpc>
                <a:spcPct val="90000"/>
              </a:lnSpc>
              <a:spcBef>
                <a:spcPts val="500"/>
              </a:spcBef>
              <a:buFont typeface="Arial"/>
              <a:buNone/>
              <a:defRPr sz="1600">
                <a:solidFill>
                  <a:schemeClr val="tx1"/>
                </a:solidFill>
                <a:latin typeface="+mn-lt"/>
                <a:ea typeface="+mn-ea"/>
                <a:cs typeface="+mn-cs"/>
              </a:defRPr>
            </a:lvl6pPr>
            <a:lvl7pPr marL="2743131" indent="0" algn="ctr" defTabSz="914400">
              <a:lnSpc>
                <a:spcPct val="90000"/>
              </a:lnSpc>
              <a:spcBef>
                <a:spcPts val="500"/>
              </a:spcBef>
              <a:buFont typeface="Arial"/>
              <a:buNone/>
              <a:defRPr sz="1600">
                <a:solidFill>
                  <a:schemeClr val="tx1"/>
                </a:solidFill>
                <a:latin typeface="+mn-lt"/>
                <a:ea typeface="+mn-ea"/>
                <a:cs typeface="+mn-cs"/>
              </a:defRPr>
            </a:lvl7pPr>
            <a:lvl8pPr marL="3200320" indent="0" algn="ctr" defTabSz="914400">
              <a:lnSpc>
                <a:spcPct val="90000"/>
              </a:lnSpc>
              <a:spcBef>
                <a:spcPts val="500"/>
              </a:spcBef>
              <a:buFont typeface="Arial"/>
              <a:buNone/>
              <a:defRPr sz="1600">
                <a:solidFill>
                  <a:schemeClr val="tx1"/>
                </a:solidFill>
                <a:latin typeface="+mn-lt"/>
                <a:ea typeface="+mn-ea"/>
                <a:cs typeface="+mn-cs"/>
              </a:defRPr>
            </a:lvl8pPr>
            <a:lvl9pPr marL="3657509" indent="0" algn="ctr" defTabSz="914400">
              <a:lnSpc>
                <a:spcPct val="90000"/>
              </a:lnSpc>
              <a:spcBef>
                <a:spcPts val="500"/>
              </a:spcBef>
              <a:buFont typeface="Arial"/>
              <a:buNone/>
              <a:defRPr sz="1600">
                <a:solidFill>
                  <a:schemeClr val="tx1"/>
                </a:solidFill>
                <a:latin typeface="+mn-lt"/>
                <a:ea typeface="+mn-ea"/>
                <a:cs typeface="+mn-cs"/>
              </a:defRPr>
            </a:lvl9pPr>
          </a:lstStyle>
          <a:p>
            <a:endParaRPr lang="fr-FR" dirty="0"/>
          </a:p>
        </p:txBody>
      </p:sp>
      <p:sp>
        <p:nvSpPr>
          <p:cNvPr id="9" name="Rectangle 8"/>
          <p:cNvSpPr/>
          <p:nvPr/>
        </p:nvSpPr>
        <p:spPr>
          <a:xfrm>
            <a:off x="7961788" y="1580209"/>
            <a:ext cx="1744825" cy="106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Mesures</a:t>
            </a:r>
            <a:r>
              <a:rPr lang="en-US" dirty="0"/>
              <a:t> de retention </a:t>
            </a:r>
            <a:r>
              <a:rPr lang="en-US" dirty="0" err="1"/>
              <a:t>ou</a:t>
            </a:r>
            <a:r>
              <a:rPr lang="en-US" dirty="0"/>
              <a:t> </a:t>
            </a:r>
            <a:r>
              <a:rPr lang="en-US" dirty="0" err="1"/>
              <a:t>réseaux</a:t>
            </a:r>
            <a:endParaRPr lang="fr-FR" dirty="0"/>
          </a:p>
        </p:txBody>
      </p:sp>
      <p:sp>
        <p:nvSpPr>
          <p:cNvPr id="10" name="Rectangle 9"/>
          <p:cNvSpPr/>
          <p:nvPr/>
        </p:nvSpPr>
        <p:spPr>
          <a:xfrm>
            <a:off x="7961788" y="2855977"/>
            <a:ext cx="1744825" cy="106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Pratiques agricoles</a:t>
            </a:r>
          </a:p>
        </p:txBody>
      </p:sp>
      <p:sp>
        <p:nvSpPr>
          <p:cNvPr id="11" name="Rectangle 10"/>
          <p:cNvSpPr/>
          <p:nvPr/>
        </p:nvSpPr>
        <p:spPr>
          <a:xfrm>
            <a:off x="7991237" y="4174866"/>
            <a:ext cx="1744825" cy="106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Diversification </a:t>
            </a:r>
          </a:p>
        </p:txBody>
      </p:sp>
      <p:sp>
        <p:nvSpPr>
          <p:cNvPr id="12" name="Flèche droite 11"/>
          <p:cNvSpPr/>
          <p:nvPr/>
        </p:nvSpPr>
        <p:spPr>
          <a:xfrm>
            <a:off x="9991169" y="1308025"/>
            <a:ext cx="1944547" cy="3973233"/>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Effet direct sur le système (demande/ ressource)</a:t>
            </a:r>
          </a:p>
        </p:txBody>
      </p:sp>
      <p:sp>
        <p:nvSpPr>
          <p:cNvPr id="13" name="ZoneTexte 12"/>
          <p:cNvSpPr txBox="1"/>
          <p:nvPr/>
        </p:nvSpPr>
        <p:spPr>
          <a:xfrm>
            <a:off x="4732969" y="4270545"/>
            <a:ext cx="3107095" cy="646331"/>
          </a:xfrm>
          <a:prstGeom prst="rect">
            <a:avLst/>
          </a:prstGeom>
          <a:noFill/>
        </p:spPr>
        <p:txBody>
          <a:bodyPr wrap="square" rtlCol="0">
            <a:spAutoFit/>
          </a:bodyPr>
          <a:lstStyle/>
          <a:p>
            <a:pPr algn="r"/>
            <a:r>
              <a:rPr lang="fr-FR" dirty="0" err="1"/>
              <a:t>Reconception</a:t>
            </a:r>
            <a:r>
              <a:rPr lang="fr-FR" dirty="0"/>
              <a:t> &amp; évitement (cultures pluviales)</a:t>
            </a:r>
          </a:p>
        </p:txBody>
      </p:sp>
      <p:sp>
        <p:nvSpPr>
          <p:cNvPr id="14" name="ZoneTexte 13"/>
          <p:cNvSpPr txBox="1"/>
          <p:nvPr/>
        </p:nvSpPr>
        <p:spPr>
          <a:xfrm>
            <a:off x="4732969" y="2610925"/>
            <a:ext cx="3107095" cy="307777"/>
          </a:xfrm>
          <a:prstGeom prst="rect">
            <a:avLst/>
          </a:prstGeom>
          <a:noFill/>
        </p:spPr>
        <p:txBody>
          <a:bodyPr wrap="square" rtlCol="0">
            <a:spAutoFit/>
          </a:bodyPr>
          <a:lstStyle/>
          <a:p>
            <a:pPr algn="r"/>
            <a:endParaRPr lang="fr-FR" dirty="0"/>
          </a:p>
        </p:txBody>
      </p:sp>
      <p:sp>
        <p:nvSpPr>
          <p:cNvPr id="15" name="Rectangle 14"/>
          <p:cNvSpPr/>
          <p:nvPr/>
        </p:nvSpPr>
        <p:spPr>
          <a:xfrm>
            <a:off x="830436" y="1276160"/>
            <a:ext cx="2580362" cy="17726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Mesures d’accompagnement </a:t>
            </a:r>
          </a:p>
          <a:p>
            <a:pPr algn="ctr"/>
            <a:r>
              <a:rPr lang="fr-FR" dirty="0">
                <a:solidFill>
                  <a:schemeClr val="tx1"/>
                </a:solidFill>
              </a:rPr>
              <a:t>Connaissance, formation, réseaux</a:t>
            </a:r>
          </a:p>
        </p:txBody>
      </p:sp>
      <p:sp>
        <p:nvSpPr>
          <p:cNvPr id="16" name="Rectangle 15"/>
          <p:cNvSpPr/>
          <p:nvPr/>
        </p:nvSpPr>
        <p:spPr>
          <a:xfrm>
            <a:off x="863053" y="3615927"/>
            <a:ext cx="2580362" cy="1772665"/>
          </a:xfrm>
          <a:prstGeom prst="rect">
            <a:avLst/>
          </a:prstGeom>
          <a:solidFill>
            <a:srgbClr val="F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Instruments </a:t>
            </a:r>
          </a:p>
          <a:p>
            <a:pPr algn="ctr"/>
            <a:r>
              <a:rPr lang="fr-FR" dirty="0">
                <a:solidFill>
                  <a:schemeClr val="tx1"/>
                </a:solidFill>
              </a:rPr>
              <a:t>Politiques publiques &amp; marchés</a:t>
            </a:r>
          </a:p>
        </p:txBody>
      </p:sp>
      <p:sp>
        <p:nvSpPr>
          <p:cNvPr id="17" name="Rectangle 16"/>
          <p:cNvSpPr/>
          <p:nvPr/>
        </p:nvSpPr>
        <p:spPr>
          <a:xfrm>
            <a:off x="4698040" y="1342909"/>
            <a:ext cx="3842825" cy="400110"/>
          </a:xfrm>
          <a:prstGeom prst="rect">
            <a:avLst/>
          </a:prstGeom>
        </p:spPr>
        <p:txBody>
          <a:bodyPr wrap="square">
            <a:spAutoFit/>
          </a:bodyPr>
          <a:lstStyle/>
          <a:p>
            <a:pPr algn="ctr"/>
            <a:r>
              <a:rPr lang="fr-FR" sz="2000" b="1" dirty="0">
                <a:solidFill>
                  <a:schemeClr val="accent1"/>
                </a:solidFill>
              </a:rPr>
              <a:t>Mesures techniques</a:t>
            </a:r>
          </a:p>
        </p:txBody>
      </p:sp>
      <p:sp>
        <p:nvSpPr>
          <p:cNvPr id="18" name="Flèche droite 17"/>
          <p:cNvSpPr/>
          <p:nvPr/>
        </p:nvSpPr>
        <p:spPr>
          <a:xfrm>
            <a:off x="3449449" y="1316393"/>
            <a:ext cx="1827667" cy="3973233"/>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Effet sur l’adoption de mesures</a:t>
            </a:r>
          </a:p>
        </p:txBody>
      </p:sp>
      <p:sp>
        <p:nvSpPr>
          <p:cNvPr id="19" name="Rectangle 18"/>
          <p:cNvSpPr/>
          <p:nvPr/>
        </p:nvSpPr>
        <p:spPr>
          <a:xfrm rot="20633256">
            <a:off x="10254108" y="4077830"/>
            <a:ext cx="1285929" cy="369332"/>
          </a:xfrm>
          <a:prstGeom prst="rect">
            <a:avLst/>
          </a:prstGeom>
        </p:spPr>
        <p:txBody>
          <a:bodyPr wrap="none">
            <a:spAutoFit/>
          </a:bodyPr>
          <a:lstStyle/>
          <a:p>
            <a:r>
              <a:rPr lang="fr-FR" dirty="0">
                <a:solidFill>
                  <a:srgbClr val="FF0000"/>
                </a:solidFill>
              </a:rPr>
              <a:t>Hypothèses</a:t>
            </a:r>
          </a:p>
        </p:txBody>
      </p:sp>
    </p:spTree>
    <p:extLst>
      <p:ext uri="{BB962C8B-B14F-4D97-AF65-F5344CB8AC3E}">
        <p14:creationId xmlns:p14="http://schemas.microsoft.com/office/powerpoint/2010/main" val="3111934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11E3EC4-F01E-4F16-977C-588A77C96163}"/>
              </a:ext>
            </a:extLst>
          </p:cNvPr>
          <p:cNvSpPr>
            <a:spLocks noGrp="1"/>
          </p:cNvSpPr>
          <p:nvPr>
            <p:ph idx="1"/>
          </p:nvPr>
        </p:nvSpPr>
        <p:spPr/>
        <p:txBody>
          <a:bodyPr>
            <a:normAutofit fontScale="92500" lnSpcReduction="10000"/>
          </a:bodyPr>
          <a:lstStyle/>
          <a:p>
            <a:r>
              <a:rPr lang="fr-FR" dirty="0"/>
              <a:t>Faible investissement public : politiques de restrictions </a:t>
            </a:r>
          </a:p>
          <a:p>
            <a:pPr lvl="1"/>
            <a:r>
              <a:rPr lang="fr-FR" dirty="0"/>
              <a:t>Restrictions d'abord limitées à la vigne puis généralisées à toutes les cultures </a:t>
            </a:r>
          </a:p>
          <a:p>
            <a:pPr lvl="1"/>
            <a:r>
              <a:rPr lang="fr-FR" dirty="0"/>
              <a:t>Pas d'encouragement de mesures d'adaptations spécifiques. </a:t>
            </a:r>
          </a:p>
          <a:p>
            <a:pPr lvl="1"/>
            <a:r>
              <a:rPr lang="fr-FR" dirty="0"/>
              <a:t>Peu de mesures </a:t>
            </a:r>
            <a:r>
              <a:rPr lang="fr-FR" dirty="0" err="1"/>
              <a:t>agro-écologiques</a:t>
            </a:r>
            <a:r>
              <a:rPr lang="fr-FR" dirty="0"/>
              <a:t> </a:t>
            </a:r>
          </a:p>
          <a:p>
            <a:r>
              <a:rPr lang="fr-FR" dirty="0"/>
              <a:t>Une trajectoire mixte </a:t>
            </a:r>
          </a:p>
          <a:p>
            <a:pPr lvl="1"/>
            <a:r>
              <a:rPr lang="fr-FR" dirty="0"/>
              <a:t>Qui repose à court terme sur des subventions à l’arrache des vignes irriguées, des restrictions et du stockage</a:t>
            </a:r>
          </a:p>
          <a:p>
            <a:pPr lvl="1"/>
            <a:r>
              <a:rPr lang="fr-FR" dirty="0"/>
              <a:t>À partir de 2035 à des politiques d’aide à la diversification </a:t>
            </a:r>
          </a:p>
          <a:p>
            <a:r>
              <a:rPr lang="fr-FR" dirty="0"/>
              <a:t>Aide importante à l’agroécologie : l’accompagnement</a:t>
            </a:r>
          </a:p>
          <a:p>
            <a:pPr lvl="1"/>
            <a:r>
              <a:rPr lang="fr-FR" dirty="0"/>
              <a:t>L'agroécologie a permis de sécuriser les zones irriguées en réduisant les besoins en eau et en modifiant relativement peu le choix des cultures. </a:t>
            </a:r>
          </a:p>
          <a:p>
            <a:pPr lvl="1"/>
            <a:r>
              <a:rPr lang="fr-FR" dirty="0"/>
              <a:t>L'irrigation des vignes a été réservée au vin de qualité.</a:t>
            </a:r>
          </a:p>
          <a:p>
            <a:pPr lvl="1"/>
            <a:endParaRPr lang="en-GB" dirty="0"/>
          </a:p>
        </p:txBody>
      </p:sp>
      <p:sp>
        <p:nvSpPr>
          <p:cNvPr id="3" name="Titre 2">
            <a:extLst>
              <a:ext uri="{FF2B5EF4-FFF2-40B4-BE49-F238E27FC236}">
                <a16:creationId xmlns:a16="http://schemas.microsoft.com/office/drawing/2014/main" id="{2D27EDA8-36D1-4485-B07D-0C596FD841A3}"/>
              </a:ext>
            </a:extLst>
          </p:cNvPr>
          <p:cNvSpPr>
            <a:spLocks noGrp="1"/>
          </p:cNvSpPr>
          <p:nvPr>
            <p:ph type="title"/>
          </p:nvPr>
        </p:nvSpPr>
        <p:spPr/>
        <p:txBody>
          <a:bodyPr>
            <a:normAutofit fontScale="90000"/>
          </a:bodyPr>
          <a:lstStyle/>
          <a:p>
            <a:r>
              <a:rPr lang="fr-FR" dirty="0"/>
              <a:t>Trajectoires de politiques publiques identifiées grâce au jeu sérieux</a:t>
            </a:r>
            <a:endParaRPr lang="en-GB" dirty="0"/>
          </a:p>
        </p:txBody>
      </p:sp>
      <p:sp>
        <p:nvSpPr>
          <p:cNvPr id="4" name="Sous-titre 3">
            <a:extLst>
              <a:ext uri="{FF2B5EF4-FFF2-40B4-BE49-F238E27FC236}">
                <a16:creationId xmlns:a16="http://schemas.microsoft.com/office/drawing/2014/main" id="{2DC8D043-7F53-4CAA-96C8-C37307BE9E42}"/>
              </a:ext>
            </a:extLst>
          </p:cNvPr>
          <p:cNvSpPr>
            <a:spLocks noGrp="1"/>
          </p:cNvSpPr>
          <p:nvPr>
            <p:ph type="subTitle" idx="10"/>
          </p:nvPr>
        </p:nvSpPr>
        <p:spPr/>
        <p:txBody>
          <a:bodyPr/>
          <a:lstStyle/>
          <a:p>
            <a:r>
              <a:rPr lang="fr-FR" dirty="0"/>
              <a:t>Après-midi de l’atelier III : 3 tables =&gt; 3 trajectoires</a:t>
            </a:r>
            <a:endParaRPr lang="en-GB" dirty="0"/>
          </a:p>
        </p:txBody>
      </p:sp>
    </p:spTree>
    <p:extLst>
      <p:ext uri="{BB962C8B-B14F-4D97-AF65-F5344CB8AC3E}">
        <p14:creationId xmlns:p14="http://schemas.microsoft.com/office/powerpoint/2010/main" val="1204496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95C8410-BD86-497C-89D1-B983F3C34577}"/>
              </a:ext>
            </a:extLst>
          </p:cNvPr>
          <p:cNvSpPr>
            <a:spLocks noGrp="1"/>
          </p:cNvSpPr>
          <p:nvPr>
            <p:ph idx="1"/>
          </p:nvPr>
        </p:nvSpPr>
        <p:spPr/>
        <p:txBody>
          <a:bodyPr>
            <a:normAutofit/>
          </a:bodyPr>
          <a:lstStyle/>
          <a:p>
            <a:pPr marL="342900" lvl="0" indent="-342900">
              <a:buFont typeface="Calibri" panose="020F0502020204030204" pitchFamily="34" charset="0"/>
              <a:buChar char="-"/>
            </a:pPr>
            <a:r>
              <a:rPr lang="fr-FR" sz="1800" b="1" dirty="0">
                <a:effectLst/>
                <a:latin typeface="Calibri" panose="020F0502020204030204" pitchFamily="34" charset="0"/>
                <a:ea typeface="Calibri" panose="020F0502020204030204" pitchFamily="34" charset="0"/>
                <a:cs typeface="Calibri" panose="020F0502020204030204" pitchFamily="34" charset="0"/>
              </a:rPr>
              <a:t>Développement des ressources en eau</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fr-FR" sz="1800" b="1" dirty="0">
                <a:latin typeface="Calibri" panose="020F0502020204030204" pitchFamily="34" charset="0"/>
                <a:ea typeface="Calibri" panose="020F0502020204030204" pitchFamily="34" charset="0"/>
                <a:cs typeface="Calibri" panose="020F0502020204030204" pitchFamily="34" charset="0"/>
              </a:rPr>
              <a:t>Gouvernance de l’eau</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Calibri" panose="020F0502020204030204" pitchFamily="34" charset="0"/>
              <a:buChar char="-"/>
            </a:pPr>
            <a:r>
              <a:rPr lang="fr-FR" sz="1800" b="1" dirty="0" err="1">
                <a:effectLst/>
                <a:latin typeface="Calibri" panose="020F0502020204030204" pitchFamily="34" charset="0"/>
                <a:ea typeface="Calibri" panose="020F0502020204030204" pitchFamily="34" charset="0"/>
                <a:cs typeface="Calibri" panose="020F0502020204030204" pitchFamily="34" charset="0"/>
              </a:rPr>
              <a:t>Agro-écologie</a:t>
            </a:r>
            <a:r>
              <a:rPr lang="fr-FR" sz="1800" b="1" dirty="0">
                <a:effectLst/>
                <a:latin typeface="Calibri" panose="020F0502020204030204" pitchFamily="34" charset="0"/>
                <a:ea typeface="Calibri" panose="020F0502020204030204" pitchFamily="34" charset="0"/>
                <a:cs typeface="Calibri" panose="020F0502020204030204" pitchFamily="34" charset="0"/>
              </a:rPr>
              <a:t> (efficacité ou réduction de l’usage de l’eau à l’échelle de l’exploitation)</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Calibri" panose="020F0502020204030204" pitchFamily="34" charset="0"/>
              <a:buChar char="-"/>
            </a:pPr>
            <a:r>
              <a:rPr lang="fr-FR" sz="1800" b="1" dirty="0">
                <a:effectLst/>
                <a:latin typeface="Calibri" panose="020F0502020204030204" pitchFamily="34" charset="0"/>
                <a:ea typeface="Calibri" panose="020F0502020204030204" pitchFamily="34" charset="0"/>
                <a:cs typeface="Calibri" panose="020F0502020204030204" pitchFamily="34" charset="0"/>
              </a:rPr>
              <a:t>Diversification agricole</a:t>
            </a:r>
          </a:p>
          <a:p>
            <a:pPr marL="342900" indent="-342900">
              <a:buFont typeface="Calibri" panose="020F0502020204030204" pitchFamily="34" charset="0"/>
              <a:buChar char="-"/>
            </a:pPr>
            <a:r>
              <a:rPr lang="fr-FR" sz="1800" dirty="0">
                <a:latin typeface="Calibri" panose="020F0502020204030204" pitchFamily="34" charset="0"/>
                <a:ea typeface="Calibri" panose="020F0502020204030204" pitchFamily="34" charset="0"/>
                <a:cs typeface="Calibri" panose="020F0502020204030204" pitchFamily="34" charset="0"/>
              </a:rPr>
              <a:t>Modernisation &amp; rénovation des réseaux (réduction des fuites)</a:t>
            </a:r>
          </a:p>
          <a:p>
            <a:pPr marL="342900" indent="-342900">
              <a:buFont typeface="Calibri" panose="020F0502020204030204" pitchFamily="34" charset="0"/>
              <a:buChar char="-"/>
            </a:pPr>
            <a:r>
              <a:rPr lang="fr-FR" sz="1800" b="0" i="0" u="none" strike="noStrike" dirty="0">
                <a:solidFill>
                  <a:schemeClr val="bg2">
                    <a:lumMod val="50000"/>
                  </a:schemeClr>
                </a:solidFill>
                <a:effectLst/>
                <a:latin typeface="Calibri" panose="020F0502020204030204" pitchFamily="34" charset="0"/>
              </a:rPr>
              <a:t>Efficacité de la gestion de l'eau au niveaux des parcelles (Pilotage, sondes etc.)</a:t>
            </a:r>
            <a:r>
              <a:rPr lang="fr-FR" sz="1400" dirty="0">
                <a:solidFill>
                  <a:schemeClr val="bg2">
                    <a:lumMod val="50000"/>
                  </a:schemeClr>
                </a:solidFill>
              </a:rPr>
              <a:t> </a:t>
            </a:r>
            <a:endParaRPr lang="en-GB" sz="1800" b="1"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fr-FR"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Adaptation de la vigne au changement climatique (hors </a:t>
            </a:r>
            <a:r>
              <a:rPr lang="fr-FR" sz="18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AE) &amp; </a:t>
            </a:r>
            <a:r>
              <a:rPr lang="fr-FR"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Stabilisation des revenus agricoles</a:t>
            </a:r>
            <a:r>
              <a:rPr lang="fr-FR" sz="18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a:t>
            </a:r>
          </a:p>
          <a:p>
            <a:pPr marL="342900" indent="-342900">
              <a:buFont typeface="Calibri" panose="020F0502020204030204" pitchFamily="34" charset="0"/>
              <a:buChar char="-"/>
            </a:pPr>
            <a:endParaRPr lang="fr-FR" sz="1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Calibri" panose="020F0502020204030204" pitchFamily="34" charset="0"/>
              <a:buChar cha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3" name="Titre 2">
            <a:extLst>
              <a:ext uri="{FF2B5EF4-FFF2-40B4-BE49-F238E27FC236}">
                <a16:creationId xmlns:a16="http://schemas.microsoft.com/office/drawing/2014/main" id="{355D5267-D71D-49E7-A161-32E030F0F6DC}"/>
              </a:ext>
            </a:extLst>
          </p:cNvPr>
          <p:cNvSpPr>
            <a:spLocks noGrp="1"/>
          </p:cNvSpPr>
          <p:nvPr>
            <p:ph type="title"/>
          </p:nvPr>
        </p:nvSpPr>
        <p:spPr/>
        <p:txBody>
          <a:bodyPr/>
          <a:lstStyle/>
          <a:p>
            <a:r>
              <a:rPr lang="fr-FR" dirty="0"/>
              <a:t>..organisé en thème / stratégies</a:t>
            </a:r>
            <a:endParaRPr lang="en-GB" dirty="0"/>
          </a:p>
        </p:txBody>
      </p:sp>
      <p:sp>
        <p:nvSpPr>
          <p:cNvPr id="4" name="Sous-titre 3">
            <a:extLst>
              <a:ext uri="{FF2B5EF4-FFF2-40B4-BE49-F238E27FC236}">
                <a16:creationId xmlns:a16="http://schemas.microsoft.com/office/drawing/2014/main" id="{FB6BAB65-2534-4C85-9E68-C4FA7960D552}"/>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1949298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AC5F7E-D50E-4773-8C05-820DDB732742}"/>
              </a:ext>
            </a:extLst>
          </p:cNvPr>
          <p:cNvSpPr>
            <a:spLocks noGrp="1"/>
          </p:cNvSpPr>
          <p:nvPr>
            <p:ph type="ctrTitle"/>
          </p:nvPr>
        </p:nvSpPr>
        <p:spPr/>
        <p:txBody>
          <a:bodyPr>
            <a:normAutofit fontScale="90000"/>
          </a:bodyPr>
          <a:lstStyle/>
          <a:p>
            <a:r>
              <a:rPr lang="fr-FR" dirty="0"/>
              <a:t>Présentation par les groupes des travaux sur les domaines</a:t>
            </a:r>
            <a:endParaRPr lang="en-GB" dirty="0"/>
          </a:p>
        </p:txBody>
      </p:sp>
      <p:sp>
        <p:nvSpPr>
          <p:cNvPr id="3" name="Sous-titre 2">
            <a:extLst>
              <a:ext uri="{FF2B5EF4-FFF2-40B4-BE49-F238E27FC236}">
                <a16:creationId xmlns:a16="http://schemas.microsoft.com/office/drawing/2014/main" id="{768013A1-3DEF-467B-98AC-E3EF8664ED23}"/>
              </a:ext>
            </a:extLst>
          </p:cNvPr>
          <p:cNvSpPr>
            <a:spLocks noGrp="1"/>
          </p:cNvSpPr>
          <p:nvPr>
            <p:ph type="subTitle" idx="1"/>
          </p:nvPr>
        </p:nvSpPr>
        <p:spPr/>
        <p:txBody>
          <a:bodyPr/>
          <a:lstStyle/>
          <a:p>
            <a:r>
              <a:rPr lang="fr-FR" dirty="0"/>
              <a:t>5 min de présentation + 5 min de discussion</a:t>
            </a:r>
            <a:endParaRPr lang="en-GB" dirty="0"/>
          </a:p>
        </p:txBody>
      </p:sp>
    </p:spTree>
    <p:extLst>
      <p:ext uri="{BB962C8B-B14F-4D97-AF65-F5344CB8AC3E}">
        <p14:creationId xmlns:p14="http://schemas.microsoft.com/office/powerpoint/2010/main" val="66265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01843" y="2767207"/>
            <a:ext cx="6826047" cy="1057708"/>
          </a:xfrm>
        </p:spPr>
        <p:txBody>
          <a:bodyPr>
            <a:normAutofit fontScale="90000"/>
          </a:bodyPr>
          <a:lstStyle/>
          <a:p>
            <a:r>
              <a:rPr lang="fr-FR" dirty="0"/>
              <a:t>Modernisation &amp; rénovation des réseaux</a:t>
            </a:r>
            <a:br>
              <a:rPr lang="fr-FR" dirty="0"/>
            </a:b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271722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Acteurs participants: </a:t>
            </a:r>
          </a:p>
          <a:p>
            <a:pPr marL="457200" lvl="1" indent="0">
              <a:buNone/>
            </a:pPr>
            <a:r>
              <a:rPr lang="fr-FR" dirty="0"/>
              <a:t>PNR Narbonnaise, DDTM, Aude Claire</a:t>
            </a:r>
          </a:p>
          <a:p>
            <a:pPr marL="0" indent="0">
              <a:buNone/>
            </a:pPr>
            <a:r>
              <a:rPr lang="fr-FR" dirty="0"/>
              <a:t>Objectif</a:t>
            </a:r>
          </a:p>
          <a:p>
            <a:pPr marL="457200" lvl="1" indent="0">
              <a:buNone/>
            </a:pPr>
            <a:r>
              <a:rPr lang="fr-FR" dirty="0"/>
              <a:t>Augmenter l’efficacité de l’eau prélevée</a:t>
            </a:r>
          </a:p>
          <a:p>
            <a:pPr marL="0" indent="0">
              <a:buNone/>
            </a:pPr>
            <a:r>
              <a:rPr lang="fr-FR" dirty="0"/>
              <a:t>Comment ?</a:t>
            </a:r>
          </a:p>
          <a:p>
            <a:pPr marL="457200" lvl="1" indent="0">
              <a:buNone/>
            </a:pPr>
            <a:r>
              <a:rPr lang="fr-FR" dirty="0"/>
              <a:t>En Luttant contre les fuites et gaspillages structurels :</a:t>
            </a:r>
          </a:p>
          <a:p>
            <a:pPr lvl="2"/>
            <a:r>
              <a:rPr lang="fr-FR" dirty="0"/>
              <a:t>pertes / fuites de réseaux (canaux primaires, secondaires…)</a:t>
            </a:r>
          </a:p>
          <a:p>
            <a:pPr lvl="2"/>
            <a:r>
              <a:rPr lang="fr-FR" dirty="0"/>
              <a:t>pertes à la parcelle</a:t>
            </a:r>
          </a:p>
          <a:p>
            <a:pPr lvl="2"/>
            <a:endParaRPr lang="fr-FR" dirty="0"/>
          </a:p>
          <a:p>
            <a:pPr marL="914400" lvl="2" indent="0">
              <a:buNone/>
            </a:pPr>
            <a:endParaRPr lang="fr-FR" dirty="0"/>
          </a:p>
          <a:p>
            <a:pPr marL="457200" lvl="1" indent="0">
              <a:buNone/>
            </a:pPr>
            <a:endParaRPr lang="fr-FR" dirty="0"/>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Modernisation &amp; rénovation des réseaux</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126329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96794-872A-4F47-8E1B-0CC60BF9F8E5}"/>
              </a:ext>
            </a:extLst>
          </p:cNvPr>
          <p:cNvSpPr>
            <a:spLocks noGrp="1"/>
          </p:cNvSpPr>
          <p:nvPr>
            <p:ph type="ctrTitle"/>
          </p:nvPr>
        </p:nvSpPr>
        <p:spPr/>
        <p:txBody>
          <a:bodyPr>
            <a:normAutofit fontScale="90000"/>
          </a:bodyPr>
          <a:lstStyle/>
          <a:p>
            <a:r>
              <a:rPr lang="fr-FR" dirty="0"/>
              <a:t>Tour de table</a:t>
            </a:r>
            <a:br>
              <a:rPr lang="fr-FR" dirty="0"/>
            </a:br>
            <a:endParaRPr lang="en-GB" dirty="0"/>
          </a:p>
        </p:txBody>
      </p:sp>
      <p:sp>
        <p:nvSpPr>
          <p:cNvPr id="3" name="Sous-titre 2">
            <a:extLst>
              <a:ext uri="{FF2B5EF4-FFF2-40B4-BE49-F238E27FC236}">
                <a16:creationId xmlns:a16="http://schemas.microsoft.com/office/drawing/2014/main" id="{2A7FAFD1-355E-4D19-9C88-A0C44447EDA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11533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Documents de travail</a:t>
            </a:r>
          </a:p>
          <a:p>
            <a:pPr marL="457200" lvl="1" indent="0">
              <a:buNone/>
            </a:pPr>
            <a:r>
              <a:rPr lang="fr-FR" dirty="0"/>
              <a:t>Réflexions pour la nouvelle charte du PNR Narbonnaise en Méditerranée</a:t>
            </a:r>
          </a:p>
          <a:p>
            <a:pPr marL="0" indent="0">
              <a:buNone/>
            </a:pPr>
            <a:r>
              <a:rPr lang="fr-FR" dirty="0"/>
              <a:t>Instruments préalables aux mesures</a:t>
            </a:r>
          </a:p>
          <a:p>
            <a:pPr lvl="1"/>
            <a:r>
              <a:rPr lang="fr-FR" dirty="0"/>
              <a:t>Contrat de canal UASA Est Audois</a:t>
            </a:r>
          </a:p>
          <a:p>
            <a:pPr lvl="1"/>
            <a:r>
              <a:rPr lang="fr-FR" dirty="0"/>
              <a:t>Mise en place de compteurs et de télégestion</a:t>
            </a:r>
          </a:p>
          <a:p>
            <a:pPr lvl="1"/>
            <a:endParaRPr lang="fr-FR" dirty="0"/>
          </a:p>
          <a:p>
            <a:pPr marL="914400" lvl="2" indent="0">
              <a:buNone/>
            </a:pPr>
            <a:endParaRPr lang="fr-FR" dirty="0"/>
          </a:p>
          <a:p>
            <a:pPr marL="457200" lvl="1" indent="0">
              <a:buNone/>
            </a:pPr>
            <a:endParaRPr lang="fr-FR" dirty="0"/>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Modernisation &amp; rénovation des réseaux</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1003807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Mesures sur les réseaux</a:t>
            </a:r>
          </a:p>
          <a:p>
            <a:pPr lvl="1"/>
            <a:r>
              <a:rPr lang="fr-FR" dirty="0" err="1"/>
              <a:t>Étanchéification</a:t>
            </a:r>
            <a:r>
              <a:rPr lang="fr-FR" dirty="0"/>
              <a:t> des canaux de distribution</a:t>
            </a:r>
          </a:p>
          <a:p>
            <a:pPr lvl="1"/>
            <a:endParaRPr lang="fr-FR" dirty="0"/>
          </a:p>
          <a:p>
            <a:pPr marL="0" indent="0">
              <a:buNone/>
            </a:pPr>
            <a:r>
              <a:rPr lang="fr-FR" dirty="0"/>
              <a:t>Mesures concertées sur les périmètres</a:t>
            </a:r>
          </a:p>
          <a:p>
            <a:pPr lvl="1"/>
            <a:r>
              <a:rPr lang="fr-FR" dirty="0"/>
              <a:t>Optimisation de la lutte contre le sel (optimisation des doses, réaffectation des terres)</a:t>
            </a:r>
          </a:p>
          <a:p>
            <a:pPr lvl="1"/>
            <a:r>
              <a:rPr lang="fr-FR" dirty="0"/>
              <a:t>Remplacement de l’irrigation gravitaire par le goutte à goutte (Contexte Robine et contexte autres ASA)</a:t>
            </a:r>
          </a:p>
          <a:p>
            <a:pPr lvl="1"/>
            <a:r>
              <a:rPr lang="fr-FR" dirty="0"/>
              <a:t>Optimisation des prélèvements des réseaux pour limiter les volumes </a:t>
            </a:r>
            <a:r>
              <a:rPr lang="fr-FR" dirty="0" err="1"/>
              <a:t>surversés</a:t>
            </a:r>
            <a:r>
              <a:rPr lang="fr-FR" dirty="0"/>
              <a:t> (VNF)</a:t>
            </a:r>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Modernisation &amp; rénovation des réseaux</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2425766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01842" y="2767207"/>
            <a:ext cx="8336065" cy="1057708"/>
          </a:xfrm>
        </p:spPr>
        <p:txBody>
          <a:bodyPr>
            <a:normAutofit/>
          </a:bodyPr>
          <a:lstStyle/>
          <a:p>
            <a:r>
              <a:rPr lang="fr-FR" dirty="0"/>
              <a:t>Développement des ressources en eau</a:t>
            </a: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4050677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Acteurs participants: </a:t>
            </a:r>
          </a:p>
          <a:p>
            <a:pPr marL="457200" lvl="1" indent="0">
              <a:buNone/>
            </a:pPr>
            <a:r>
              <a:rPr lang="fr-FR" dirty="0"/>
              <a:t>PNR Narbonnaise, DDTM, Aude Claire, SICA Irrigation Ouest, Réseau 21, Chambre d’Agriculture de l’Aude, Carcassonne Agglo, EDF Hydraulique</a:t>
            </a:r>
          </a:p>
          <a:p>
            <a:pPr marL="0" indent="0">
              <a:buNone/>
            </a:pPr>
            <a:r>
              <a:rPr lang="fr-FR" dirty="0"/>
              <a:t>Objectif</a:t>
            </a:r>
          </a:p>
          <a:p>
            <a:pPr marL="457200" lvl="1" indent="0">
              <a:buNone/>
            </a:pPr>
            <a:r>
              <a:rPr lang="fr-FR" dirty="0"/>
              <a:t>Augmentation de la ressource disponible à but </a:t>
            </a:r>
            <a:r>
              <a:rPr lang="fr-FR" dirty="0" err="1"/>
              <a:t>multi-usage</a:t>
            </a:r>
            <a:r>
              <a:rPr lang="fr-FR" dirty="0"/>
              <a:t> </a:t>
            </a:r>
          </a:p>
          <a:p>
            <a:pPr marL="0" indent="0">
              <a:buNone/>
            </a:pPr>
            <a:r>
              <a:rPr lang="fr-FR" dirty="0"/>
              <a:t>Comment ?</a:t>
            </a:r>
          </a:p>
          <a:p>
            <a:pPr lvl="1"/>
            <a:r>
              <a:rPr lang="fr-FR" dirty="0"/>
              <a:t>En créant de nouveaux stockages</a:t>
            </a:r>
          </a:p>
          <a:p>
            <a:pPr lvl="1"/>
            <a:r>
              <a:rPr lang="fr-FR" dirty="0"/>
              <a:t>En augmentant la sollicitation sur des stockages existants</a:t>
            </a:r>
          </a:p>
          <a:p>
            <a:pPr lvl="1"/>
            <a:r>
              <a:rPr lang="fr-FR" dirty="0"/>
              <a:t>En utilisant de nouvelles ressources </a:t>
            </a:r>
          </a:p>
          <a:p>
            <a:pPr marL="914400" lvl="2" indent="0">
              <a:buNone/>
            </a:pPr>
            <a:endParaRPr lang="fr-FR" dirty="0"/>
          </a:p>
          <a:p>
            <a:pPr marL="457200" lvl="1" indent="0">
              <a:buNone/>
            </a:pPr>
            <a:endParaRPr lang="fr-FR" dirty="0"/>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Développement des ressources en eau</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3605826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Documents de travail</a:t>
            </a:r>
          </a:p>
          <a:p>
            <a:pPr lvl="1"/>
            <a:r>
              <a:rPr lang="fr-FR" dirty="0"/>
              <a:t>Projets de retenues portées par Réseau 21</a:t>
            </a:r>
          </a:p>
          <a:p>
            <a:pPr lvl="1"/>
            <a:r>
              <a:rPr lang="fr-FR" dirty="0"/>
              <a:t>Liste des projets de Carcassonne Agglo</a:t>
            </a:r>
          </a:p>
          <a:p>
            <a:pPr marL="0" indent="0">
              <a:buNone/>
            </a:pPr>
            <a:r>
              <a:rPr lang="fr-FR" dirty="0"/>
              <a:t>Instruments préalables aux mesures</a:t>
            </a:r>
          </a:p>
          <a:p>
            <a:pPr lvl="1"/>
            <a:r>
              <a:rPr lang="fr-FR" dirty="0"/>
              <a:t>Contrat de canal UASA Est Audois</a:t>
            </a:r>
          </a:p>
          <a:p>
            <a:pPr lvl="1"/>
            <a:r>
              <a:rPr lang="fr-FR" dirty="0"/>
              <a:t>Mise en place de compteurs et de télégestion</a:t>
            </a:r>
          </a:p>
          <a:p>
            <a:pPr lvl="1"/>
            <a:endParaRPr lang="fr-FR" dirty="0"/>
          </a:p>
          <a:p>
            <a:pPr marL="914400" lvl="2" indent="0">
              <a:buNone/>
            </a:pPr>
            <a:endParaRPr lang="fr-FR" dirty="0"/>
          </a:p>
          <a:p>
            <a:pPr marL="457200" lvl="1" indent="0">
              <a:buNone/>
            </a:pPr>
            <a:endParaRPr lang="fr-FR" dirty="0"/>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Modernisation &amp; rénovation des réseaux</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3242793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a:spLocks noGrp="1"/>
          </p:cNvSpPr>
          <p:nvPr>
            <p:ph idx="1"/>
          </p:nvPr>
        </p:nvSpPr>
        <p:spPr/>
        <p:txBody>
          <a:bodyPr/>
          <a:lstStyle/>
          <a:p>
            <a:pPr marL="0" indent="0">
              <a:buNone/>
            </a:pPr>
            <a:r>
              <a:rPr lang="fr-FR" dirty="0"/>
              <a:t>Mesures</a:t>
            </a:r>
          </a:p>
          <a:p>
            <a:pPr lvl="1"/>
            <a:r>
              <a:rPr lang="fr-FR" dirty="0"/>
              <a:t>Réutilisation des eaux usées traitées:</a:t>
            </a:r>
          </a:p>
          <a:p>
            <a:pPr lvl="2"/>
            <a:r>
              <a:rPr lang="fr-FR" dirty="0"/>
              <a:t>Sur le littoral: réutilisation des eaux rejetées dans la mer et les étangs</a:t>
            </a:r>
          </a:p>
          <a:p>
            <a:pPr lvl="2"/>
            <a:r>
              <a:rPr lang="fr-FR" dirty="0"/>
              <a:t>Trèbes: Substitution d’un prélèvement existant pour 50 ha de vigne</a:t>
            </a:r>
          </a:p>
          <a:p>
            <a:pPr lvl="1"/>
            <a:r>
              <a:rPr lang="fr-FR" dirty="0"/>
              <a:t>Création de nouvelles réserves:</a:t>
            </a:r>
          </a:p>
          <a:p>
            <a:pPr lvl="2"/>
            <a:r>
              <a:rPr lang="fr-FR" dirty="0"/>
              <a:t>5 projets de création de réserves progressives dans des carrières (Réseau 21)</a:t>
            </a:r>
          </a:p>
          <a:p>
            <a:pPr lvl="2"/>
            <a:r>
              <a:rPr lang="fr-FR" dirty="0"/>
              <a:t>4 projets de retenues collinaires </a:t>
            </a:r>
            <a:r>
              <a:rPr lang="fr-FR" dirty="0" err="1"/>
              <a:t>multi-usages</a:t>
            </a:r>
            <a:r>
              <a:rPr lang="fr-FR" dirty="0"/>
              <a:t> (Carcassonne Agglo)</a:t>
            </a:r>
          </a:p>
          <a:p>
            <a:pPr lvl="1"/>
            <a:r>
              <a:rPr lang="fr-FR" dirty="0"/>
              <a:t>Nouvelles ressources</a:t>
            </a:r>
          </a:p>
          <a:p>
            <a:pPr lvl="2"/>
            <a:r>
              <a:rPr lang="fr-FR" dirty="0"/>
              <a:t>Maillon Minervois Tranche 2 (Transfert depuis l’Orb)</a:t>
            </a:r>
          </a:p>
          <a:p>
            <a:pPr lvl="2"/>
            <a:endParaRPr lang="fr-FR" dirty="0"/>
          </a:p>
          <a:p>
            <a:pPr lvl="1"/>
            <a:endParaRPr lang="fr-FR" dirty="0"/>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Modernisation &amp; rénovation des réseaux</a:t>
            </a:r>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Webinaire du mercredi 8 janvier 2025</a:t>
            </a:r>
          </a:p>
        </p:txBody>
      </p:sp>
    </p:spTree>
    <p:extLst>
      <p:ext uri="{BB962C8B-B14F-4D97-AF65-F5344CB8AC3E}">
        <p14:creationId xmlns:p14="http://schemas.microsoft.com/office/powerpoint/2010/main" val="2073764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2469367" y="1546093"/>
            <a:ext cx="9144000" cy="1057708"/>
          </a:xfrm>
        </p:spPr>
        <p:txBody>
          <a:bodyPr>
            <a:normAutofit fontScale="90000"/>
          </a:bodyPr>
          <a:lstStyle/>
          <a:p>
            <a:pPr>
              <a:defRPr/>
            </a:pPr>
            <a:r>
              <a:rPr lang="fr-FR" dirty="0"/>
              <a:t>Quelques résultats des discussions autour de la </a:t>
            </a:r>
            <a:br>
              <a:rPr lang="fr-FR" dirty="0"/>
            </a:br>
            <a:r>
              <a:rPr lang="fr-FR" dirty="0"/>
              <a:t>Stratégie « Gouvernance »</a:t>
            </a:r>
            <a:br>
              <a:rPr lang="fr-FR" dirty="0"/>
            </a:br>
            <a:br>
              <a:rPr lang="fr-FR" dirty="0"/>
            </a:br>
            <a:r>
              <a:rPr lang="fr-FR" dirty="0"/>
              <a:t>Katrin Erdlenbruch, Nina Graveline</a:t>
            </a:r>
            <a:br>
              <a:rPr lang="fr-FR" dirty="0"/>
            </a:br>
            <a:r>
              <a:rPr lang="fr-FR" dirty="0"/>
              <a:t>référents TALANOA</a:t>
            </a:r>
            <a:br>
              <a:rPr lang="fr-FR" dirty="0"/>
            </a:br>
            <a:endParaRPr dirty="0"/>
          </a:p>
        </p:txBody>
      </p:sp>
      <p:pic>
        <p:nvPicPr>
          <p:cNvPr id="4" name="Image 3"/>
          <p:cNvPicPr>
            <a:picLocks noChangeAspect="1"/>
          </p:cNvPicPr>
          <p:nvPr/>
        </p:nvPicPr>
        <p:blipFill>
          <a:blip r:embed="rId2"/>
          <a:srcRect t="32888" b="31360"/>
          <a:stretch/>
        </p:blipFill>
        <p:spPr bwMode="auto">
          <a:xfrm>
            <a:off x="6021356" y="3555853"/>
            <a:ext cx="5592011" cy="2040928"/>
          </a:xfrm>
          <a:prstGeom prst="rect">
            <a:avLst/>
          </a:prstGeom>
        </p:spPr>
      </p:pic>
      <p:sp>
        <p:nvSpPr>
          <p:cNvPr id="5" name="Sous-titre 2"/>
          <p:cNvSpPr txBox="1"/>
          <p:nvPr/>
        </p:nvSpPr>
        <p:spPr bwMode="auto">
          <a:xfrm>
            <a:off x="6999736" y="4941858"/>
            <a:ext cx="4283972" cy="654923"/>
          </a:xfrm>
          <a:prstGeom prst="rect">
            <a:avLst/>
          </a:prstGeom>
        </p:spPr>
        <p:txBody>
          <a:bodyPr vert="horz" lIns="91440" tIns="45720" rIns="91440" bIns="45720" rtlCol="0">
            <a:noAutofit/>
          </a:bodyPr>
          <a:lstStyle>
            <a:lvl1pPr marL="0" indent="0" algn="l" defTabSz="914400">
              <a:lnSpc>
                <a:spcPct val="90000"/>
              </a:lnSpc>
              <a:spcBef>
                <a:spcPts val="1000"/>
              </a:spcBef>
              <a:buFont typeface="Arial"/>
              <a:buNone/>
              <a:defRPr sz="2400">
                <a:solidFill>
                  <a:srgbClr val="275662"/>
                </a:solidFill>
                <a:latin typeface="+mn-lt"/>
                <a:ea typeface="+mn-ea"/>
                <a:cs typeface="+mn-cs"/>
              </a:defRPr>
            </a:lvl1pPr>
            <a:lvl2pPr marL="457189" indent="0" algn="ctr" defTabSz="914400">
              <a:lnSpc>
                <a:spcPct val="90000"/>
              </a:lnSpc>
              <a:spcBef>
                <a:spcPts val="500"/>
              </a:spcBef>
              <a:buFont typeface="Arial"/>
              <a:buNone/>
              <a:defRPr sz="2000">
                <a:solidFill>
                  <a:schemeClr val="tx1"/>
                </a:solidFill>
                <a:latin typeface="+mn-lt"/>
                <a:ea typeface="+mn-ea"/>
                <a:cs typeface="+mn-cs"/>
              </a:defRPr>
            </a:lvl2pPr>
            <a:lvl3pPr marL="914377" indent="0" algn="ctr" defTabSz="914400">
              <a:lnSpc>
                <a:spcPct val="90000"/>
              </a:lnSpc>
              <a:spcBef>
                <a:spcPts val="500"/>
              </a:spcBef>
              <a:buFont typeface="Arial"/>
              <a:buNone/>
              <a:defRPr sz="1800">
                <a:solidFill>
                  <a:schemeClr val="tx1"/>
                </a:solidFill>
                <a:latin typeface="+mn-lt"/>
                <a:ea typeface="+mn-ea"/>
                <a:cs typeface="+mn-cs"/>
              </a:defRPr>
            </a:lvl3pPr>
            <a:lvl4pPr marL="1371566" indent="0" algn="ctr" defTabSz="914400">
              <a:lnSpc>
                <a:spcPct val="90000"/>
              </a:lnSpc>
              <a:spcBef>
                <a:spcPts val="500"/>
              </a:spcBef>
              <a:buFont typeface="Arial"/>
              <a:buNone/>
              <a:defRPr sz="1600">
                <a:solidFill>
                  <a:schemeClr val="tx1"/>
                </a:solidFill>
                <a:latin typeface="+mn-lt"/>
                <a:ea typeface="+mn-ea"/>
                <a:cs typeface="+mn-cs"/>
              </a:defRPr>
            </a:lvl4pPr>
            <a:lvl5pPr marL="1828754" indent="0" algn="ctr" defTabSz="914400">
              <a:lnSpc>
                <a:spcPct val="90000"/>
              </a:lnSpc>
              <a:spcBef>
                <a:spcPts val="500"/>
              </a:spcBef>
              <a:buFont typeface="Arial"/>
              <a:buNone/>
              <a:defRPr sz="1600">
                <a:solidFill>
                  <a:schemeClr val="tx1"/>
                </a:solidFill>
                <a:latin typeface="+mn-lt"/>
                <a:ea typeface="+mn-ea"/>
                <a:cs typeface="+mn-cs"/>
              </a:defRPr>
            </a:lvl5pPr>
            <a:lvl6pPr marL="2285943" indent="0" algn="ctr" defTabSz="914400">
              <a:lnSpc>
                <a:spcPct val="90000"/>
              </a:lnSpc>
              <a:spcBef>
                <a:spcPts val="500"/>
              </a:spcBef>
              <a:buFont typeface="Arial"/>
              <a:buNone/>
              <a:defRPr sz="1600">
                <a:solidFill>
                  <a:schemeClr val="tx1"/>
                </a:solidFill>
                <a:latin typeface="+mn-lt"/>
                <a:ea typeface="+mn-ea"/>
                <a:cs typeface="+mn-cs"/>
              </a:defRPr>
            </a:lvl6pPr>
            <a:lvl7pPr marL="2743131" indent="0" algn="ctr" defTabSz="914400">
              <a:lnSpc>
                <a:spcPct val="90000"/>
              </a:lnSpc>
              <a:spcBef>
                <a:spcPts val="500"/>
              </a:spcBef>
              <a:buFont typeface="Arial"/>
              <a:buNone/>
              <a:defRPr sz="1600">
                <a:solidFill>
                  <a:schemeClr val="tx1"/>
                </a:solidFill>
                <a:latin typeface="+mn-lt"/>
                <a:ea typeface="+mn-ea"/>
                <a:cs typeface="+mn-cs"/>
              </a:defRPr>
            </a:lvl7pPr>
            <a:lvl8pPr marL="3200320" indent="0" algn="ctr" defTabSz="914400">
              <a:lnSpc>
                <a:spcPct val="90000"/>
              </a:lnSpc>
              <a:spcBef>
                <a:spcPts val="500"/>
              </a:spcBef>
              <a:buFont typeface="Arial"/>
              <a:buNone/>
              <a:defRPr sz="1600">
                <a:solidFill>
                  <a:schemeClr val="tx1"/>
                </a:solidFill>
                <a:latin typeface="+mn-lt"/>
                <a:ea typeface="+mn-ea"/>
                <a:cs typeface="+mn-cs"/>
              </a:defRPr>
            </a:lvl8pPr>
            <a:lvl9pPr marL="3657509"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a:xfrm>
            <a:off x="628649" y="365126"/>
            <a:ext cx="10060371" cy="1106322"/>
          </a:xfrm>
        </p:spPr>
        <p:txBody>
          <a:bodyPr>
            <a:normAutofit/>
          </a:bodyPr>
          <a:lstStyle/>
          <a:p>
            <a:r>
              <a:rPr lang="fr-FR" dirty="0"/>
              <a:t>Résultats du webinaire préparatoire « Gouvernance »</a:t>
            </a:r>
            <a:endParaRPr lang="en-GB" dirty="0"/>
          </a:p>
        </p:txBody>
      </p:sp>
      <p:sp>
        <p:nvSpPr>
          <p:cNvPr id="6" name="Espace réservé du contenu 1">
            <a:extLst>
              <a:ext uri="{FF2B5EF4-FFF2-40B4-BE49-F238E27FC236}">
                <a16:creationId xmlns:a16="http://schemas.microsoft.com/office/drawing/2014/main" id="{2D703A75-532D-40FC-9DF6-8FC2040F95B8}"/>
              </a:ext>
            </a:extLst>
          </p:cNvPr>
          <p:cNvSpPr>
            <a:spLocks noGrp="1"/>
          </p:cNvSpPr>
          <p:nvPr>
            <p:ph idx="1"/>
          </p:nvPr>
        </p:nvSpPr>
        <p:spPr>
          <a:xfrm>
            <a:off x="954470" y="1471448"/>
            <a:ext cx="10091902" cy="4009911"/>
          </a:xfrm>
        </p:spPr>
        <p:txBody>
          <a:bodyPr>
            <a:normAutofit/>
          </a:bodyPr>
          <a:lstStyle/>
          <a:p>
            <a:pPr marL="0" lvl="0" indent="0">
              <a:buNone/>
            </a:pPr>
            <a:r>
              <a:rPr lang="fr-FR" dirty="0"/>
              <a:t>Identification de 12 mesures</a:t>
            </a:r>
          </a:p>
          <a:p>
            <a:pPr marL="0" lvl="0" indent="0">
              <a:buNone/>
            </a:pPr>
            <a:r>
              <a:rPr lang="fr-FR" dirty="0"/>
              <a:t>5 groupes de mesures qui pourraient être des stratégies </a:t>
            </a:r>
          </a:p>
          <a:p>
            <a:pPr marL="0" lvl="0" indent="0">
              <a:buNone/>
            </a:pPr>
            <a:endParaRPr lang="fr-FR" dirty="0"/>
          </a:p>
          <a:p>
            <a:pPr lvl="0"/>
            <a:r>
              <a:rPr lang="fr-FR" dirty="0"/>
              <a:t>Transparence </a:t>
            </a:r>
          </a:p>
          <a:p>
            <a:r>
              <a:rPr lang="en-GB" dirty="0" err="1"/>
              <a:t>Gestion</a:t>
            </a:r>
            <a:r>
              <a:rPr lang="en-GB" dirty="0"/>
              <a:t> </a:t>
            </a:r>
            <a:r>
              <a:rPr lang="en-GB" dirty="0" err="1"/>
              <a:t>rationelle</a:t>
            </a:r>
            <a:r>
              <a:rPr lang="en-GB" dirty="0"/>
              <a:t> des ASA</a:t>
            </a:r>
          </a:p>
          <a:p>
            <a:r>
              <a:rPr lang="en-GB" dirty="0" err="1"/>
              <a:t>Gestion</a:t>
            </a:r>
            <a:r>
              <a:rPr lang="en-GB" dirty="0"/>
              <a:t> quantitative </a:t>
            </a:r>
            <a:r>
              <a:rPr lang="en-GB" dirty="0" err="1"/>
              <a:t>conditionnelle</a:t>
            </a:r>
            <a:r>
              <a:rPr lang="en-GB" dirty="0"/>
              <a:t> au sein du BV</a:t>
            </a:r>
          </a:p>
          <a:p>
            <a:r>
              <a:rPr lang="en-GB" dirty="0" err="1"/>
              <a:t>Système</a:t>
            </a:r>
            <a:r>
              <a:rPr lang="en-GB" dirty="0"/>
              <a:t> de compensation </a:t>
            </a:r>
            <a:r>
              <a:rPr lang="en-GB" dirty="0" err="1"/>
              <a:t>généralisée</a:t>
            </a:r>
            <a:endParaRPr lang="en-GB" dirty="0"/>
          </a:p>
          <a:p>
            <a:r>
              <a:rPr lang="en-GB" dirty="0" err="1"/>
              <a:t>Gestion</a:t>
            </a:r>
            <a:r>
              <a:rPr lang="en-GB" dirty="0"/>
              <a:t> collective</a:t>
            </a:r>
          </a:p>
          <a:p>
            <a:endParaRPr lang="en-GB" dirty="0"/>
          </a:p>
        </p:txBody>
      </p:sp>
    </p:spTree>
    <p:extLst>
      <p:ext uri="{BB962C8B-B14F-4D97-AF65-F5344CB8AC3E}">
        <p14:creationId xmlns:p14="http://schemas.microsoft.com/office/powerpoint/2010/main" val="3629255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a:xfrm>
            <a:off x="628649" y="365126"/>
            <a:ext cx="10060371" cy="1106322"/>
          </a:xfrm>
        </p:spPr>
        <p:txBody>
          <a:bodyPr>
            <a:normAutofit/>
          </a:bodyPr>
          <a:lstStyle/>
          <a:p>
            <a:r>
              <a:rPr lang="fr-FR" dirty="0"/>
              <a:t>Résultats du webinaire préparatoire « Gouvernance »</a:t>
            </a:r>
            <a:endParaRPr lang="en-GB" dirty="0"/>
          </a:p>
        </p:txBody>
      </p:sp>
      <p:sp>
        <p:nvSpPr>
          <p:cNvPr id="6" name="Espace réservé du contenu 1">
            <a:extLst>
              <a:ext uri="{FF2B5EF4-FFF2-40B4-BE49-F238E27FC236}">
                <a16:creationId xmlns:a16="http://schemas.microsoft.com/office/drawing/2014/main" id="{2D703A75-532D-40FC-9DF6-8FC2040F95B8}"/>
              </a:ext>
            </a:extLst>
          </p:cNvPr>
          <p:cNvSpPr>
            <a:spLocks noGrp="1"/>
          </p:cNvSpPr>
          <p:nvPr>
            <p:ph idx="1"/>
          </p:nvPr>
        </p:nvSpPr>
        <p:spPr>
          <a:xfrm>
            <a:off x="954470" y="1471448"/>
            <a:ext cx="10091902" cy="4009911"/>
          </a:xfrm>
        </p:spPr>
        <p:txBody>
          <a:bodyPr>
            <a:normAutofit/>
          </a:bodyPr>
          <a:lstStyle/>
          <a:p>
            <a:pPr lvl="0"/>
            <a:r>
              <a:rPr lang="fr-FR" dirty="0"/>
              <a:t>Transparence </a:t>
            </a:r>
          </a:p>
          <a:p>
            <a:pPr lvl="1"/>
            <a:r>
              <a:rPr lang="fr-FR" dirty="0"/>
              <a:t>Charte sur les données de prélèvement </a:t>
            </a:r>
          </a:p>
          <a:p>
            <a:pPr lvl="1"/>
            <a:r>
              <a:rPr lang="fr-FR" dirty="0"/>
              <a:t>Représentation plus équitable des usagers au sein des instances de gouvernance </a:t>
            </a:r>
          </a:p>
          <a:p>
            <a:pPr marL="914400" lvl="2" indent="0">
              <a:buNone/>
            </a:pPr>
            <a:endParaRPr lang="fr-FR" dirty="0"/>
          </a:p>
          <a:p>
            <a:r>
              <a:rPr lang="en-GB" dirty="0" err="1"/>
              <a:t>Gestion</a:t>
            </a:r>
            <a:r>
              <a:rPr lang="en-GB" dirty="0"/>
              <a:t> </a:t>
            </a:r>
            <a:r>
              <a:rPr lang="en-GB" dirty="0" err="1"/>
              <a:t>rationelle</a:t>
            </a:r>
            <a:r>
              <a:rPr lang="en-GB" dirty="0"/>
              <a:t> des ASA</a:t>
            </a:r>
          </a:p>
          <a:p>
            <a:r>
              <a:rPr lang="en-GB" dirty="0" err="1"/>
              <a:t>Gestion</a:t>
            </a:r>
            <a:r>
              <a:rPr lang="en-GB" dirty="0"/>
              <a:t> quantitative </a:t>
            </a:r>
            <a:r>
              <a:rPr lang="en-GB" dirty="0" err="1"/>
              <a:t>conditionnelle</a:t>
            </a:r>
            <a:r>
              <a:rPr lang="en-GB" dirty="0"/>
              <a:t> au sein du BV</a:t>
            </a:r>
          </a:p>
          <a:p>
            <a:r>
              <a:rPr lang="en-GB" dirty="0" err="1"/>
              <a:t>Système</a:t>
            </a:r>
            <a:r>
              <a:rPr lang="en-GB" dirty="0"/>
              <a:t> de compensation </a:t>
            </a:r>
            <a:r>
              <a:rPr lang="en-GB" dirty="0" err="1"/>
              <a:t>généralisée</a:t>
            </a:r>
            <a:endParaRPr lang="en-GB" dirty="0"/>
          </a:p>
          <a:p>
            <a:r>
              <a:rPr lang="en-GB" dirty="0" err="1"/>
              <a:t>Gestion</a:t>
            </a:r>
            <a:r>
              <a:rPr lang="en-GB" dirty="0"/>
              <a:t> collective</a:t>
            </a:r>
          </a:p>
          <a:p>
            <a:pPr marL="0" indent="0">
              <a:buNone/>
            </a:pPr>
            <a:endParaRPr lang="en-GB" dirty="0"/>
          </a:p>
        </p:txBody>
      </p:sp>
    </p:spTree>
    <p:extLst>
      <p:ext uri="{BB962C8B-B14F-4D97-AF65-F5344CB8AC3E}">
        <p14:creationId xmlns:p14="http://schemas.microsoft.com/office/powerpoint/2010/main" val="3056474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a:xfrm>
            <a:off x="628649" y="365126"/>
            <a:ext cx="10060371" cy="1106322"/>
          </a:xfrm>
        </p:spPr>
        <p:txBody>
          <a:bodyPr>
            <a:normAutofit/>
          </a:bodyPr>
          <a:lstStyle/>
          <a:p>
            <a:r>
              <a:rPr lang="fr-FR" dirty="0"/>
              <a:t>Résultats du webinaire préparatoire « Gouvernance »</a:t>
            </a:r>
            <a:endParaRPr lang="en-GB" dirty="0"/>
          </a:p>
        </p:txBody>
      </p:sp>
      <p:sp>
        <p:nvSpPr>
          <p:cNvPr id="6" name="Espace réservé du contenu 1">
            <a:extLst>
              <a:ext uri="{FF2B5EF4-FFF2-40B4-BE49-F238E27FC236}">
                <a16:creationId xmlns:a16="http://schemas.microsoft.com/office/drawing/2014/main" id="{2D703A75-532D-40FC-9DF6-8FC2040F95B8}"/>
              </a:ext>
            </a:extLst>
          </p:cNvPr>
          <p:cNvSpPr>
            <a:spLocks noGrp="1"/>
          </p:cNvSpPr>
          <p:nvPr>
            <p:ph idx="1"/>
          </p:nvPr>
        </p:nvSpPr>
        <p:spPr>
          <a:xfrm>
            <a:off x="954469" y="1471448"/>
            <a:ext cx="10543847" cy="4009911"/>
          </a:xfrm>
        </p:spPr>
        <p:txBody>
          <a:bodyPr>
            <a:normAutofit/>
          </a:bodyPr>
          <a:lstStyle/>
          <a:p>
            <a:pPr lvl="0"/>
            <a:r>
              <a:rPr lang="fr-FR" dirty="0"/>
              <a:t>Transparence </a:t>
            </a:r>
          </a:p>
          <a:p>
            <a:pPr lvl="1"/>
            <a:r>
              <a:rPr lang="fr-FR" dirty="0"/>
              <a:t>charte sur les données de prélèvement </a:t>
            </a:r>
          </a:p>
          <a:p>
            <a:pPr lvl="1"/>
            <a:r>
              <a:rPr lang="fr-FR" dirty="0"/>
              <a:t>représentation plus équitable des usagers au sein des instances de gouvernance</a:t>
            </a:r>
          </a:p>
          <a:p>
            <a:pPr marL="914400" lvl="2" indent="0">
              <a:buNone/>
            </a:pPr>
            <a:endParaRPr lang="fr-FR" dirty="0"/>
          </a:p>
          <a:p>
            <a:r>
              <a:rPr lang="en-GB" dirty="0" err="1"/>
              <a:t>Gestion</a:t>
            </a:r>
            <a:r>
              <a:rPr lang="en-GB" dirty="0"/>
              <a:t> </a:t>
            </a:r>
            <a:r>
              <a:rPr lang="en-GB" dirty="0" err="1"/>
              <a:t>rationnelle</a:t>
            </a:r>
            <a:r>
              <a:rPr lang="en-GB" dirty="0"/>
              <a:t> des ASA</a:t>
            </a:r>
          </a:p>
          <a:p>
            <a:pPr lvl="1"/>
            <a:r>
              <a:rPr lang="fr-FR" dirty="0"/>
              <a:t>établir des contrats de canal pour réguler les prélèvements au sein d'une ASA </a:t>
            </a:r>
          </a:p>
          <a:p>
            <a:pPr lvl="1"/>
            <a:r>
              <a:rPr lang="fr-FR" dirty="0"/>
              <a:t>inciter les ASA financièrement à faire des économies d'eau </a:t>
            </a:r>
          </a:p>
          <a:p>
            <a:pPr lvl="1"/>
            <a:r>
              <a:rPr lang="fr-FR" dirty="0"/>
              <a:t>tarification incitative au niveau des ASA </a:t>
            </a:r>
            <a:endParaRPr lang="en-GB" dirty="0"/>
          </a:p>
        </p:txBody>
      </p:sp>
    </p:spTree>
    <p:extLst>
      <p:ext uri="{BB962C8B-B14F-4D97-AF65-F5344CB8AC3E}">
        <p14:creationId xmlns:p14="http://schemas.microsoft.com/office/powerpoint/2010/main" val="406512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437BF-8AAF-4619-8655-35C7B26A3867}"/>
              </a:ext>
            </a:extLst>
          </p:cNvPr>
          <p:cNvSpPr>
            <a:spLocks noGrp="1"/>
          </p:cNvSpPr>
          <p:nvPr>
            <p:ph type="title"/>
          </p:nvPr>
        </p:nvSpPr>
        <p:spPr/>
        <p:txBody>
          <a:bodyPr/>
          <a:lstStyle/>
          <a:p>
            <a:r>
              <a:rPr lang="fr-FR" dirty="0"/>
              <a:t>Objectif du webinaire</a:t>
            </a:r>
            <a:endParaRPr lang="en-GB" dirty="0"/>
          </a:p>
        </p:txBody>
      </p:sp>
      <p:sp>
        <p:nvSpPr>
          <p:cNvPr id="3" name="Espace réservé du contenu 2">
            <a:extLst>
              <a:ext uri="{FF2B5EF4-FFF2-40B4-BE49-F238E27FC236}">
                <a16:creationId xmlns:a16="http://schemas.microsoft.com/office/drawing/2014/main" id="{BE3CDEE5-6B25-4D00-849A-A0784FECE1EC}"/>
              </a:ext>
            </a:extLst>
          </p:cNvPr>
          <p:cNvSpPr>
            <a:spLocks noGrp="1"/>
          </p:cNvSpPr>
          <p:nvPr>
            <p:ph idx="1"/>
          </p:nvPr>
        </p:nvSpPr>
        <p:spPr/>
        <p:txBody>
          <a:bodyPr>
            <a:normAutofit/>
          </a:bodyPr>
          <a:lstStyle/>
          <a:p>
            <a:r>
              <a:rPr lang="fr-FR" dirty="0"/>
              <a:t>Partager les avancées du projet</a:t>
            </a:r>
          </a:p>
          <a:p>
            <a:r>
              <a:rPr lang="fr-FR" dirty="0"/>
              <a:t>Avancer sur la définition et caractérisation des mesures par domaine &amp; stratégie</a:t>
            </a:r>
          </a:p>
          <a:p>
            <a:r>
              <a:rPr lang="en-GB" dirty="0" err="1"/>
              <a:t>Echanger</a:t>
            </a:r>
            <a:r>
              <a:rPr lang="en-GB" dirty="0"/>
              <a:t> sur la suite</a:t>
            </a:r>
          </a:p>
        </p:txBody>
      </p:sp>
    </p:spTree>
    <p:extLst>
      <p:ext uri="{BB962C8B-B14F-4D97-AF65-F5344CB8AC3E}">
        <p14:creationId xmlns:p14="http://schemas.microsoft.com/office/powerpoint/2010/main" val="528541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a:xfrm>
            <a:off x="628649" y="365126"/>
            <a:ext cx="10060371" cy="1106322"/>
          </a:xfrm>
        </p:spPr>
        <p:txBody>
          <a:bodyPr>
            <a:normAutofit/>
          </a:bodyPr>
          <a:lstStyle/>
          <a:p>
            <a:r>
              <a:rPr lang="fr-FR" dirty="0"/>
              <a:t>Résultats du webinaire préparatoire « Gouvernance »</a:t>
            </a:r>
            <a:endParaRPr lang="en-GB" dirty="0"/>
          </a:p>
        </p:txBody>
      </p:sp>
      <p:sp>
        <p:nvSpPr>
          <p:cNvPr id="6" name="Espace réservé du contenu 1">
            <a:extLst>
              <a:ext uri="{FF2B5EF4-FFF2-40B4-BE49-F238E27FC236}">
                <a16:creationId xmlns:a16="http://schemas.microsoft.com/office/drawing/2014/main" id="{2D703A75-532D-40FC-9DF6-8FC2040F95B8}"/>
              </a:ext>
            </a:extLst>
          </p:cNvPr>
          <p:cNvSpPr>
            <a:spLocks noGrp="1"/>
          </p:cNvSpPr>
          <p:nvPr>
            <p:ph idx="1"/>
          </p:nvPr>
        </p:nvSpPr>
        <p:spPr>
          <a:xfrm>
            <a:off x="954470" y="1471448"/>
            <a:ext cx="10091902" cy="4009911"/>
          </a:xfrm>
        </p:spPr>
        <p:txBody>
          <a:bodyPr>
            <a:normAutofit lnSpcReduction="10000"/>
          </a:bodyPr>
          <a:lstStyle/>
          <a:p>
            <a:r>
              <a:rPr lang="en-GB" dirty="0" err="1"/>
              <a:t>Gestion</a:t>
            </a:r>
            <a:r>
              <a:rPr lang="en-GB" dirty="0"/>
              <a:t> quantitative </a:t>
            </a:r>
            <a:r>
              <a:rPr lang="en-GB" dirty="0" err="1"/>
              <a:t>conditionnelle</a:t>
            </a:r>
            <a:r>
              <a:rPr lang="en-GB" dirty="0"/>
              <a:t> au sein du BV</a:t>
            </a:r>
          </a:p>
          <a:p>
            <a:pPr lvl="1"/>
            <a:r>
              <a:rPr lang="fr-FR" dirty="0"/>
              <a:t>quota individuel ou collectif (par ASA): par culture ? Par type de sol ?Les rendre révisables en fonction de la ressource. </a:t>
            </a:r>
          </a:p>
          <a:p>
            <a:pPr lvl="1"/>
            <a:r>
              <a:rPr lang="fr-FR" dirty="0"/>
              <a:t>redéfinir les autorisation de prélèvements, les rendre conditionnelles à des pratiques souhaitables </a:t>
            </a:r>
          </a:p>
          <a:p>
            <a:pPr lvl="1"/>
            <a:r>
              <a:rPr lang="fr-FR" dirty="0"/>
              <a:t>bonus sur les efforts de </a:t>
            </a:r>
            <a:r>
              <a:rPr lang="fr-FR" dirty="0" err="1"/>
              <a:t>prélevement</a:t>
            </a:r>
            <a:r>
              <a:rPr lang="fr-FR" dirty="0"/>
              <a:t> </a:t>
            </a:r>
          </a:p>
          <a:p>
            <a:pPr lvl="1"/>
            <a:r>
              <a:rPr lang="fr-FR" dirty="0"/>
              <a:t>maîtrise foncière pour relocaliser les usages de l'eau proche des ressources (cf. PNR Narbonnaise pour expérimentation)</a:t>
            </a:r>
          </a:p>
          <a:p>
            <a:pPr marL="457200" lvl="1" indent="0">
              <a:buNone/>
            </a:pPr>
            <a:endParaRPr lang="fr-FR" dirty="0"/>
          </a:p>
          <a:p>
            <a:r>
              <a:rPr lang="en-GB" dirty="0" err="1"/>
              <a:t>Système</a:t>
            </a:r>
            <a:r>
              <a:rPr lang="en-GB" dirty="0"/>
              <a:t> de compensation </a:t>
            </a:r>
            <a:r>
              <a:rPr lang="en-GB" dirty="0" err="1"/>
              <a:t>généralisée</a:t>
            </a:r>
            <a:endParaRPr lang="en-GB" dirty="0"/>
          </a:p>
          <a:p>
            <a:pPr lvl="1"/>
            <a:r>
              <a:rPr lang="en-GB" dirty="0" err="1"/>
              <a:t>Une</a:t>
            </a:r>
            <a:r>
              <a:rPr lang="en-GB" dirty="0"/>
              <a:t> </a:t>
            </a:r>
            <a:r>
              <a:rPr lang="en-GB" dirty="0" err="1"/>
              <a:t>sorte</a:t>
            </a:r>
            <a:r>
              <a:rPr lang="en-GB" dirty="0"/>
              <a:t> de GIP </a:t>
            </a:r>
            <a:r>
              <a:rPr lang="en-GB" dirty="0" err="1"/>
              <a:t>mais</a:t>
            </a:r>
            <a:r>
              <a:rPr lang="en-GB" dirty="0"/>
              <a:t> </a:t>
            </a:r>
            <a:r>
              <a:rPr lang="en-GB" dirty="0" err="1"/>
              <a:t>en</a:t>
            </a:r>
            <a:r>
              <a:rPr lang="en-GB" dirty="0"/>
              <a:t> </a:t>
            </a:r>
            <a:r>
              <a:rPr lang="en-GB" dirty="0" err="1"/>
              <a:t>rediscutant</a:t>
            </a:r>
            <a:r>
              <a:rPr lang="en-GB" dirty="0"/>
              <a:t> la </a:t>
            </a:r>
            <a:r>
              <a:rPr lang="en-GB" dirty="0" err="1"/>
              <a:t>gouvernance</a:t>
            </a:r>
            <a:endParaRPr lang="en-GB" dirty="0"/>
          </a:p>
          <a:p>
            <a:pPr marL="0" indent="0">
              <a:buNone/>
            </a:pPr>
            <a:endParaRPr lang="en-GB" dirty="0"/>
          </a:p>
        </p:txBody>
      </p:sp>
    </p:spTree>
    <p:extLst>
      <p:ext uri="{BB962C8B-B14F-4D97-AF65-F5344CB8AC3E}">
        <p14:creationId xmlns:p14="http://schemas.microsoft.com/office/powerpoint/2010/main" val="3673187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CC7BC-52A8-4371-8CE4-4A41E18CF169}"/>
              </a:ext>
            </a:extLst>
          </p:cNvPr>
          <p:cNvSpPr>
            <a:spLocks noGrp="1"/>
          </p:cNvSpPr>
          <p:nvPr>
            <p:ph type="title"/>
          </p:nvPr>
        </p:nvSpPr>
        <p:spPr>
          <a:xfrm>
            <a:off x="628649" y="365126"/>
            <a:ext cx="10060371" cy="1106322"/>
          </a:xfrm>
        </p:spPr>
        <p:txBody>
          <a:bodyPr>
            <a:normAutofit/>
          </a:bodyPr>
          <a:lstStyle/>
          <a:p>
            <a:r>
              <a:rPr lang="fr-FR" dirty="0"/>
              <a:t>Résultats du webinaire préparatoire « Gouvernance »</a:t>
            </a:r>
            <a:endParaRPr lang="en-GB" dirty="0"/>
          </a:p>
        </p:txBody>
      </p:sp>
      <p:sp>
        <p:nvSpPr>
          <p:cNvPr id="6" name="Espace réservé du contenu 1">
            <a:extLst>
              <a:ext uri="{FF2B5EF4-FFF2-40B4-BE49-F238E27FC236}">
                <a16:creationId xmlns:a16="http://schemas.microsoft.com/office/drawing/2014/main" id="{2D703A75-532D-40FC-9DF6-8FC2040F95B8}"/>
              </a:ext>
            </a:extLst>
          </p:cNvPr>
          <p:cNvSpPr>
            <a:spLocks noGrp="1"/>
          </p:cNvSpPr>
          <p:nvPr>
            <p:ph idx="1"/>
          </p:nvPr>
        </p:nvSpPr>
        <p:spPr>
          <a:xfrm>
            <a:off x="954470" y="1471448"/>
            <a:ext cx="10091902" cy="4009911"/>
          </a:xfrm>
        </p:spPr>
        <p:txBody>
          <a:bodyPr>
            <a:normAutofit/>
          </a:bodyPr>
          <a:lstStyle/>
          <a:p>
            <a:pPr lvl="0"/>
            <a:r>
              <a:rPr lang="fr-FR" dirty="0"/>
              <a:t>Transparence </a:t>
            </a:r>
          </a:p>
          <a:p>
            <a:r>
              <a:rPr lang="en-GB" dirty="0" err="1"/>
              <a:t>Gestion</a:t>
            </a:r>
            <a:r>
              <a:rPr lang="en-GB" dirty="0"/>
              <a:t> </a:t>
            </a:r>
            <a:r>
              <a:rPr lang="en-GB" dirty="0" err="1"/>
              <a:t>rationelle</a:t>
            </a:r>
            <a:r>
              <a:rPr lang="en-GB" dirty="0"/>
              <a:t> des ASA</a:t>
            </a:r>
          </a:p>
          <a:p>
            <a:r>
              <a:rPr lang="en-GB" dirty="0" err="1"/>
              <a:t>Gestion</a:t>
            </a:r>
            <a:r>
              <a:rPr lang="en-GB" dirty="0"/>
              <a:t> quantitative </a:t>
            </a:r>
            <a:r>
              <a:rPr lang="en-GB" dirty="0" err="1"/>
              <a:t>conditionnelle</a:t>
            </a:r>
            <a:r>
              <a:rPr lang="en-GB" dirty="0"/>
              <a:t> au sein du BV</a:t>
            </a:r>
          </a:p>
          <a:p>
            <a:r>
              <a:rPr lang="en-GB" dirty="0" err="1"/>
              <a:t>Système</a:t>
            </a:r>
            <a:r>
              <a:rPr lang="en-GB" dirty="0"/>
              <a:t> de compensation </a:t>
            </a:r>
            <a:r>
              <a:rPr lang="en-GB" dirty="0" err="1"/>
              <a:t>généralisée</a:t>
            </a:r>
            <a:endParaRPr lang="en-GB" dirty="0"/>
          </a:p>
          <a:p>
            <a:pPr marL="0" indent="0">
              <a:buNone/>
            </a:pPr>
            <a:endParaRPr lang="en-GB" dirty="0"/>
          </a:p>
          <a:p>
            <a:r>
              <a:rPr lang="en-GB" dirty="0" err="1"/>
              <a:t>Gestion</a:t>
            </a:r>
            <a:r>
              <a:rPr lang="en-GB" dirty="0"/>
              <a:t> collective</a:t>
            </a:r>
          </a:p>
          <a:p>
            <a:pPr lvl="1"/>
            <a:r>
              <a:rPr lang="fr-FR" dirty="0"/>
              <a:t>finalisation de la structuration collective des </a:t>
            </a:r>
            <a:r>
              <a:rPr lang="fr-FR" dirty="0" err="1"/>
              <a:t>prélèveurs</a:t>
            </a:r>
            <a:r>
              <a:rPr lang="fr-FR" dirty="0"/>
              <a:t> individuels </a:t>
            </a:r>
          </a:p>
          <a:p>
            <a:pPr lvl="1"/>
            <a:r>
              <a:rPr lang="en-GB" dirty="0"/>
              <a:t>OUGC : </a:t>
            </a:r>
            <a:r>
              <a:rPr lang="en-GB" dirty="0" err="1"/>
              <a:t>doit</a:t>
            </a:r>
            <a:r>
              <a:rPr lang="en-GB" dirty="0"/>
              <a:t> </a:t>
            </a:r>
            <a:r>
              <a:rPr lang="en-GB" dirty="0" err="1"/>
              <a:t>être</a:t>
            </a:r>
            <a:r>
              <a:rPr lang="en-GB" dirty="0"/>
              <a:t> vu </a:t>
            </a:r>
            <a:r>
              <a:rPr lang="en-GB" dirty="0" err="1"/>
              <a:t>comme</a:t>
            </a:r>
            <a:r>
              <a:rPr lang="en-GB" dirty="0"/>
              <a:t> un </a:t>
            </a:r>
            <a:r>
              <a:rPr lang="en-GB" dirty="0" err="1"/>
              <a:t>aboutissement</a:t>
            </a:r>
            <a:r>
              <a:rPr lang="en-GB" dirty="0"/>
              <a:t> (à </a:t>
            </a:r>
            <a:r>
              <a:rPr lang="en-GB" dirty="0" err="1"/>
              <a:t>moyen</a:t>
            </a:r>
            <a:r>
              <a:rPr lang="en-GB" dirty="0"/>
              <a:t> </a:t>
            </a:r>
            <a:r>
              <a:rPr lang="en-GB" dirty="0" err="1"/>
              <a:t>terme</a:t>
            </a:r>
            <a:r>
              <a:rPr lang="en-GB" dirty="0"/>
              <a:t>)</a:t>
            </a:r>
          </a:p>
          <a:p>
            <a:pPr lvl="1"/>
            <a:endParaRPr lang="en-GB" dirty="0"/>
          </a:p>
          <a:p>
            <a:pPr marL="0" indent="0">
              <a:buNone/>
            </a:pPr>
            <a:endParaRPr lang="en-GB" dirty="0"/>
          </a:p>
        </p:txBody>
      </p:sp>
    </p:spTree>
    <p:extLst>
      <p:ext uri="{BB962C8B-B14F-4D97-AF65-F5344CB8AC3E}">
        <p14:creationId xmlns:p14="http://schemas.microsoft.com/office/powerpoint/2010/main" val="513945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118E5-E071-48A9-9CA6-EE1D7A4346F3}"/>
              </a:ext>
            </a:extLst>
          </p:cNvPr>
          <p:cNvSpPr>
            <a:spLocks noGrp="1"/>
          </p:cNvSpPr>
          <p:nvPr>
            <p:ph type="ctrTitle"/>
          </p:nvPr>
        </p:nvSpPr>
        <p:spPr/>
        <p:txBody>
          <a:bodyPr/>
          <a:lstStyle/>
          <a:p>
            <a:r>
              <a:rPr lang="fr-FR" dirty="0" err="1"/>
              <a:t>AgroEcologie</a:t>
            </a:r>
            <a:endParaRPr lang="en-GB" dirty="0"/>
          </a:p>
        </p:txBody>
      </p:sp>
      <p:sp>
        <p:nvSpPr>
          <p:cNvPr id="3" name="Sous-titre 2">
            <a:extLst>
              <a:ext uri="{FF2B5EF4-FFF2-40B4-BE49-F238E27FC236}">
                <a16:creationId xmlns:a16="http://schemas.microsoft.com/office/drawing/2014/main" id="{C4571D45-1EE0-4D59-A907-C755F461B7ED}"/>
              </a:ext>
            </a:extLst>
          </p:cNvPr>
          <p:cNvSpPr>
            <a:spLocks noGrp="1"/>
          </p:cNvSpPr>
          <p:nvPr>
            <p:ph type="subTitle" idx="1"/>
          </p:nvPr>
        </p:nvSpPr>
        <p:spPr/>
        <p:txBody>
          <a:bodyPr/>
          <a:lstStyle/>
          <a:p>
            <a:endParaRPr lang="en-GB"/>
          </a:p>
        </p:txBody>
      </p:sp>
      <p:pic>
        <p:nvPicPr>
          <p:cNvPr id="4" name="Image 3">
            <a:extLst>
              <a:ext uri="{FF2B5EF4-FFF2-40B4-BE49-F238E27FC236}">
                <a16:creationId xmlns:a16="http://schemas.microsoft.com/office/drawing/2014/main" id="{2FDD76A8-BBD1-494A-81DD-62DA9E9E10F1}"/>
              </a:ext>
            </a:extLst>
          </p:cNvPr>
          <p:cNvPicPr>
            <a:picLocks noChangeAspect="1"/>
          </p:cNvPicPr>
          <p:nvPr/>
        </p:nvPicPr>
        <p:blipFill>
          <a:blip r:embed="rId2"/>
          <a:stretch>
            <a:fillRect/>
          </a:stretch>
        </p:blipFill>
        <p:spPr>
          <a:xfrm rot="16200000">
            <a:off x="5625104" y="891540"/>
            <a:ext cx="6766559" cy="5074919"/>
          </a:xfrm>
          <a:prstGeom prst="rect">
            <a:avLst/>
          </a:prstGeom>
        </p:spPr>
      </p:pic>
    </p:spTree>
    <p:extLst>
      <p:ext uri="{BB962C8B-B14F-4D97-AF65-F5344CB8AC3E}">
        <p14:creationId xmlns:p14="http://schemas.microsoft.com/office/powerpoint/2010/main" val="3631633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3D41A4-9339-43D5-BB00-F81652A4D489}"/>
              </a:ext>
            </a:extLst>
          </p:cNvPr>
          <p:cNvSpPr>
            <a:spLocks noGrp="1"/>
          </p:cNvSpPr>
          <p:nvPr>
            <p:ph type="title"/>
          </p:nvPr>
        </p:nvSpPr>
        <p:spPr/>
        <p:txBody>
          <a:bodyPr/>
          <a:lstStyle/>
          <a:p>
            <a:r>
              <a:rPr lang="fr-FR" dirty="0"/>
              <a:t>2 situations voir plus </a:t>
            </a:r>
            <a:endParaRPr lang="en-GB" dirty="0"/>
          </a:p>
        </p:txBody>
      </p:sp>
      <p:sp>
        <p:nvSpPr>
          <p:cNvPr id="3" name="Espace réservé du contenu 2">
            <a:extLst>
              <a:ext uri="{FF2B5EF4-FFF2-40B4-BE49-F238E27FC236}">
                <a16:creationId xmlns:a16="http://schemas.microsoft.com/office/drawing/2014/main" id="{D107DAA7-D2AD-48ED-A275-7B358FAD6A49}"/>
              </a:ext>
            </a:extLst>
          </p:cNvPr>
          <p:cNvSpPr>
            <a:spLocks noGrp="1"/>
          </p:cNvSpPr>
          <p:nvPr>
            <p:ph idx="1"/>
          </p:nvPr>
        </p:nvSpPr>
        <p:spPr/>
        <p:txBody>
          <a:bodyPr>
            <a:normAutofit fontScale="70000" lnSpcReduction="20000"/>
          </a:bodyPr>
          <a:lstStyle/>
          <a:p>
            <a:r>
              <a:rPr lang="fr-FR" dirty="0"/>
              <a:t>Des zones sans eau ou avec accès très insécurisé</a:t>
            </a:r>
          </a:p>
          <a:p>
            <a:pPr marL="0" indent="0">
              <a:buNone/>
            </a:pPr>
            <a:r>
              <a:rPr lang="fr-FR" dirty="0">
                <a:solidFill>
                  <a:schemeClr val="tx1"/>
                </a:solidFill>
              </a:rPr>
              <a:t>e.g. Corbières maritime, </a:t>
            </a:r>
            <a:r>
              <a:rPr lang="fr-FR" dirty="0" err="1">
                <a:solidFill>
                  <a:schemeClr val="tx1"/>
                </a:solidFill>
              </a:rPr>
              <a:t>Orbieu</a:t>
            </a:r>
            <a:r>
              <a:rPr lang="fr-FR" dirty="0">
                <a:solidFill>
                  <a:schemeClr val="tx1"/>
                </a:solidFill>
              </a:rPr>
              <a:t> ?</a:t>
            </a:r>
          </a:p>
          <a:p>
            <a:pPr marL="0" indent="0">
              <a:buNone/>
            </a:pPr>
            <a:r>
              <a:rPr lang="fr-FR" dirty="0">
                <a:solidFill>
                  <a:schemeClr val="tx1"/>
                </a:solidFill>
              </a:rPr>
              <a:t>Enjeu d’adaptation au changement climatique en mobilisant l’</a:t>
            </a:r>
            <a:r>
              <a:rPr lang="fr-FR" dirty="0" err="1">
                <a:solidFill>
                  <a:schemeClr val="tx1"/>
                </a:solidFill>
              </a:rPr>
              <a:t>agro-écologie</a:t>
            </a:r>
            <a:r>
              <a:rPr lang="fr-FR" dirty="0">
                <a:solidFill>
                  <a:schemeClr val="tx1"/>
                </a:solidFill>
              </a:rPr>
              <a:t> pour capter et retenir l’eau</a:t>
            </a:r>
          </a:p>
          <a:p>
            <a:r>
              <a:rPr lang="fr-FR" dirty="0"/>
              <a:t>Des zones avec de l’irrigation </a:t>
            </a:r>
          </a:p>
          <a:p>
            <a:pPr marL="0" indent="0">
              <a:buNone/>
            </a:pPr>
            <a:r>
              <a:rPr lang="fr-FR" dirty="0">
                <a:solidFill>
                  <a:schemeClr val="tx1"/>
                </a:solidFill>
              </a:rPr>
              <a:t>où l’enjeu va être d’économiser la ressource pour mieux la distribuer soit dans l’exploitation (plus d’irrigation) soit sur le territoire</a:t>
            </a:r>
            <a:endParaRPr lang="en-GB" dirty="0">
              <a:solidFill>
                <a:schemeClr val="tx1"/>
              </a:solidFill>
            </a:endParaRPr>
          </a:p>
        </p:txBody>
      </p:sp>
    </p:spTree>
    <p:extLst>
      <p:ext uri="{BB962C8B-B14F-4D97-AF65-F5344CB8AC3E}">
        <p14:creationId xmlns:p14="http://schemas.microsoft.com/office/powerpoint/2010/main" val="3987876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dirty="0"/>
              <a:t>Mesures agroécologiques</a:t>
            </a:r>
            <a:endParaRPr dirty="0"/>
          </a:p>
        </p:txBody>
      </p:sp>
      <p:sp>
        <p:nvSpPr>
          <p:cNvPr id="3" name="Espace réservé du contenu 2"/>
          <p:cNvSpPr>
            <a:spLocks noGrp="1"/>
          </p:cNvSpPr>
          <p:nvPr>
            <p:ph idx="1"/>
          </p:nvPr>
        </p:nvSpPr>
        <p:spPr bwMode="auto">
          <a:xfrm>
            <a:off x="628649" y="2341266"/>
            <a:ext cx="11057583" cy="3940594"/>
          </a:xfrm>
        </p:spPr>
        <p:txBody>
          <a:bodyPr>
            <a:normAutofit fontScale="92500" lnSpcReduction="20000"/>
          </a:bodyPr>
          <a:lstStyle/>
          <a:p>
            <a:pPr>
              <a:lnSpc>
                <a:spcPct val="107000"/>
              </a:lnSpc>
              <a:spcAft>
                <a:spcPts val="800"/>
              </a:spcAft>
              <a:defRPr/>
            </a:pPr>
            <a:r>
              <a:rPr lang="fr-FR" sz="2000" dirty="0">
                <a:latin typeface="Calibri"/>
                <a:ea typeface="Calibri"/>
                <a:cs typeface="Times New Roman"/>
              </a:rPr>
              <a:t>Aménagement en </a:t>
            </a:r>
            <a:r>
              <a:rPr lang="fr-FR" sz="2000" dirty="0" err="1">
                <a:latin typeface="Calibri"/>
                <a:ea typeface="Calibri"/>
                <a:cs typeface="Times New Roman"/>
              </a:rPr>
              <a:t>keylines</a:t>
            </a:r>
            <a:r>
              <a:rPr lang="fr-FR" sz="2000" dirty="0">
                <a:latin typeface="Calibri"/>
                <a:ea typeface="Calibri"/>
                <a:cs typeface="Times New Roman"/>
              </a:rPr>
              <a:t>: </a:t>
            </a:r>
          </a:p>
          <a:p>
            <a:pPr lvl="1">
              <a:lnSpc>
                <a:spcPct val="107000"/>
              </a:lnSpc>
              <a:spcAft>
                <a:spcPts val="800"/>
              </a:spcAft>
              <a:defRPr/>
            </a:pPr>
            <a:r>
              <a:rPr lang="fr-FR" sz="2000" dirty="0">
                <a:solidFill>
                  <a:schemeClr val="tx1"/>
                </a:solidFill>
                <a:latin typeface="Calibri"/>
                <a:ea typeface="Calibri"/>
                <a:cs typeface="Times New Roman"/>
              </a:rPr>
              <a:t>rang courbe en suivant les lignes de niveau pour captation et accumulation de l’eau</a:t>
            </a:r>
            <a:r>
              <a:rPr lang="fr-FR" sz="2000" dirty="0">
                <a:latin typeface="Calibri"/>
                <a:ea typeface="Calibri"/>
                <a:cs typeface="Times New Roman"/>
              </a:rPr>
              <a:t> </a:t>
            </a:r>
          </a:p>
          <a:p>
            <a:pPr lvl="1">
              <a:lnSpc>
                <a:spcPct val="107000"/>
              </a:lnSpc>
              <a:spcAft>
                <a:spcPts val="800"/>
              </a:spcAft>
              <a:defRPr/>
            </a:pPr>
            <a:r>
              <a:rPr lang="fr-FR" sz="2000" dirty="0">
                <a:latin typeface="Calibri"/>
                <a:ea typeface="Calibri"/>
                <a:cs typeface="Times New Roman"/>
              </a:rPr>
              <a:t>Plantation des hais avec alternance de arbre, arbustes, buissons -&gt; augmentation des </a:t>
            </a:r>
            <a:r>
              <a:rPr lang="fr-FR" sz="2000" dirty="0" err="1">
                <a:latin typeface="Calibri"/>
                <a:ea typeface="Calibri"/>
                <a:cs typeface="Times New Roman"/>
              </a:rPr>
              <a:t>mineraux</a:t>
            </a:r>
            <a:r>
              <a:rPr lang="fr-FR" sz="2000" dirty="0">
                <a:latin typeface="Calibri"/>
                <a:ea typeface="Calibri"/>
                <a:cs typeface="Times New Roman"/>
              </a:rPr>
              <a:t> dans le sol, ombrage, mycorhizes</a:t>
            </a:r>
          </a:p>
          <a:p>
            <a:pPr lvl="1">
              <a:lnSpc>
                <a:spcPct val="107000"/>
              </a:lnSpc>
              <a:spcAft>
                <a:spcPts val="800"/>
              </a:spcAft>
              <a:defRPr/>
            </a:pPr>
            <a:r>
              <a:rPr lang="fr-FR" sz="2000" dirty="0">
                <a:latin typeface="Calibri"/>
                <a:ea typeface="Calibri"/>
                <a:cs typeface="Times New Roman"/>
              </a:rPr>
              <a:t>Exemples d’espèces pour haie: amandier, cerisier, pistachiers, tamaris</a:t>
            </a:r>
          </a:p>
          <a:p>
            <a:pPr>
              <a:lnSpc>
                <a:spcPct val="107000"/>
              </a:lnSpc>
              <a:spcAft>
                <a:spcPts val="800"/>
              </a:spcAft>
              <a:defRPr/>
            </a:pPr>
            <a:r>
              <a:rPr lang="fr-FR" sz="2000" dirty="0">
                <a:latin typeface="Calibri"/>
                <a:ea typeface="Calibri"/>
                <a:cs typeface="Times New Roman"/>
              </a:rPr>
              <a:t>Matière organique</a:t>
            </a:r>
            <a:r>
              <a:rPr lang="fr-FR" sz="2000" dirty="0">
                <a:solidFill>
                  <a:schemeClr val="tx1"/>
                </a:solidFill>
                <a:latin typeface="Calibri"/>
                <a:ea typeface="Calibri"/>
                <a:cs typeface="Times New Roman"/>
              </a:rPr>
              <a:t>: apport de matière organique avant plantation – argile entre 1,3 et 2,3% à travers déchets vertes (peut on aller plus loin ?)</a:t>
            </a:r>
          </a:p>
          <a:p>
            <a:pPr>
              <a:lnSpc>
                <a:spcPct val="107000"/>
              </a:lnSpc>
              <a:spcAft>
                <a:spcPts val="800"/>
              </a:spcAft>
              <a:defRPr/>
            </a:pPr>
            <a:r>
              <a:rPr lang="fr-FR" sz="2000" dirty="0">
                <a:latin typeface="Calibri"/>
                <a:ea typeface="Calibri"/>
                <a:cs typeface="Times New Roman"/>
              </a:rPr>
              <a:t>Couverts végétaux: </a:t>
            </a:r>
            <a:r>
              <a:rPr lang="fr-FR" sz="2000" dirty="0">
                <a:solidFill>
                  <a:schemeClr val="tx1"/>
                </a:solidFill>
                <a:latin typeface="Calibri"/>
                <a:ea typeface="Calibri"/>
                <a:cs typeface="Times New Roman"/>
              </a:rPr>
              <a:t>à discuter si c’est faisable vu la concurrence de la couverture </a:t>
            </a:r>
            <a:r>
              <a:rPr lang="fr-FR" sz="2000" dirty="0" err="1">
                <a:solidFill>
                  <a:schemeClr val="tx1"/>
                </a:solidFill>
                <a:latin typeface="Calibri"/>
                <a:ea typeface="Calibri"/>
                <a:cs typeface="Times New Roman"/>
              </a:rPr>
              <a:t>vegetale</a:t>
            </a:r>
            <a:r>
              <a:rPr lang="fr-FR" sz="2000" dirty="0">
                <a:solidFill>
                  <a:schemeClr val="tx1"/>
                </a:solidFill>
                <a:latin typeface="Calibri"/>
                <a:ea typeface="Calibri"/>
                <a:cs typeface="Times New Roman"/>
              </a:rPr>
              <a:t> avec a vigne pour l’utilisation de l’eau</a:t>
            </a:r>
          </a:p>
          <a:p>
            <a:pPr>
              <a:lnSpc>
                <a:spcPct val="107000"/>
              </a:lnSpc>
              <a:spcAft>
                <a:spcPts val="800"/>
              </a:spcAft>
              <a:defRPr/>
            </a:pPr>
            <a:r>
              <a:rPr lang="fr-FR" sz="2000" dirty="0">
                <a:latin typeface="Calibri"/>
                <a:ea typeface="Calibri"/>
                <a:cs typeface="Times New Roman"/>
              </a:rPr>
              <a:t>Pilotage de l’irrigation </a:t>
            </a:r>
          </a:p>
          <a:p>
            <a:pPr>
              <a:lnSpc>
                <a:spcPct val="107000"/>
              </a:lnSpc>
              <a:spcAft>
                <a:spcPts val="800"/>
              </a:spcAft>
              <a:defRPr/>
            </a:pPr>
            <a:endParaRPr lang="fr-FR" sz="2000" dirty="0">
              <a:solidFill>
                <a:schemeClr val="tx1"/>
              </a:solidFill>
              <a:latin typeface="Calibri"/>
              <a:ea typeface="Calibri"/>
              <a:cs typeface="Times New Roman"/>
            </a:endParaRPr>
          </a:p>
          <a:p>
            <a:pPr>
              <a:lnSpc>
                <a:spcPct val="107000"/>
              </a:lnSpc>
              <a:spcAft>
                <a:spcPts val="800"/>
              </a:spcAft>
              <a:defRPr/>
            </a:pPr>
            <a:endParaRPr lang="fr-FR" sz="2000" dirty="0">
              <a:solidFill>
                <a:schemeClr val="tx1"/>
              </a:solidFill>
            </a:endParaRPr>
          </a:p>
          <a:p>
            <a:pPr>
              <a:defRPr/>
            </a:pPr>
            <a:endParaRPr lang="fr-FR" sz="2000" dirty="0"/>
          </a:p>
        </p:txBody>
      </p:sp>
      <p:sp>
        <p:nvSpPr>
          <p:cNvPr id="7" name="CasellaDiTesto 6">
            <a:extLst>
              <a:ext uri="{FF2B5EF4-FFF2-40B4-BE49-F238E27FC236}">
                <a16:creationId xmlns:a16="http://schemas.microsoft.com/office/drawing/2014/main" id="{42E5FBF2-FBE3-0DAB-840C-93426115C7C0}"/>
              </a:ext>
            </a:extLst>
          </p:cNvPr>
          <p:cNvSpPr txBox="1"/>
          <p:nvPr/>
        </p:nvSpPr>
        <p:spPr>
          <a:xfrm>
            <a:off x="628649" y="997524"/>
            <a:ext cx="11298744" cy="1200329"/>
          </a:xfrm>
          <a:prstGeom prst="rect">
            <a:avLst/>
          </a:prstGeom>
          <a:noFill/>
        </p:spPr>
        <p:txBody>
          <a:bodyPr wrap="square">
            <a:spAutoFit/>
          </a:bodyPr>
          <a:lstStyle/>
          <a:p>
            <a:r>
              <a:rPr lang="fr-FR" dirty="0">
                <a:latin typeface="Aptos" panose="020B0004020202020204" pitchFamily="34" charset="0"/>
                <a:ea typeface="Aptos" panose="020B0004020202020204" pitchFamily="34" charset="0"/>
                <a:cs typeface="Times New Roman" panose="02020603050405020304" pitchFamily="18" charset="0"/>
              </a:rPr>
              <a:t>Toutes les pratiques qui peuvent aller vers une </a:t>
            </a:r>
            <a:r>
              <a:rPr lang="fr-FR" sz="1800" dirty="0">
                <a:effectLst/>
                <a:latin typeface="Aptos" panose="020B0004020202020204" pitchFamily="34" charset="0"/>
                <a:ea typeface="Aptos" panose="020B0004020202020204" pitchFamily="34" charset="0"/>
                <a:cs typeface="Times New Roman" panose="02020603050405020304" pitchFamily="18" charset="0"/>
              </a:rPr>
              <a:t>amélioration des sols, les solutions fondées sur la nature, les expérimentations collectives, la formation des agriculteurs et l'adaptation des cultures au climat méditerranéen, </a:t>
            </a:r>
            <a:r>
              <a:rPr lang="fr-FR" dirty="0">
                <a:latin typeface="Aptos" panose="020B0004020202020204" pitchFamily="34" charset="0"/>
                <a:ea typeface="Aptos" panose="020B0004020202020204" pitchFamily="34" charset="0"/>
                <a:cs typeface="Times New Roman" panose="02020603050405020304" pitchFamily="18" charset="0"/>
              </a:rPr>
              <a:t>comme la</a:t>
            </a:r>
            <a:r>
              <a:rPr lang="fr-FR" sz="1800" dirty="0">
                <a:effectLst/>
                <a:latin typeface="Aptos" panose="020B0004020202020204" pitchFamily="34" charset="0"/>
                <a:ea typeface="Aptos" panose="020B0004020202020204" pitchFamily="34" charset="0"/>
                <a:cs typeface="Times New Roman" panose="02020603050405020304" pitchFamily="18" charset="0"/>
              </a:rPr>
              <a:t> diversification des cultures, l'adaptation des cépages et des techniques d'irrigation, ainsi que l'aménagement des parcelles pour optimiser l'utilisation de l'eau</a:t>
            </a:r>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ED461FB-F5C3-076D-C79F-34C1AADAA21C}"/>
            </a:ext>
          </a:extLst>
        </p:cNvPr>
        <p:cNvGrpSpPr/>
        <p:nvPr/>
      </p:nvGrpSpPr>
      <p:grpSpPr bwMode="auto">
        <a:xfrm>
          <a:off x="0" y="0"/>
          <a:ext cx="0" cy="0"/>
          <a:chOff x="0" y="0"/>
          <a:chExt cx="0" cy="0"/>
        </a:xfrm>
      </p:grpSpPr>
      <p:sp>
        <p:nvSpPr>
          <p:cNvPr id="2" name="Titre 1">
            <a:extLst>
              <a:ext uri="{FF2B5EF4-FFF2-40B4-BE49-F238E27FC236}">
                <a16:creationId xmlns:a16="http://schemas.microsoft.com/office/drawing/2014/main" id="{9E6E27CB-3CE4-BAA6-E79E-CAAF9324F7AE}"/>
              </a:ext>
            </a:extLst>
          </p:cNvPr>
          <p:cNvSpPr>
            <a:spLocks noGrp="1"/>
          </p:cNvSpPr>
          <p:nvPr>
            <p:ph type="title"/>
          </p:nvPr>
        </p:nvSpPr>
        <p:spPr bwMode="auto"/>
        <p:txBody>
          <a:bodyPr/>
          <a:lstStyle/>
          <a:p>
            <a:pPr>
              <a:defRPr/>
            </a:pPr>
            <a:r>
              <a:rPr lang="fr-FR" dirty="0"/>
              <a:t>Mesures agroécologiques</a:t>
            </a:r>
            <a:endParaRPr dirty="0"/>
          </a:p>
        </p:txBody>
      </p:sp>
      <p:sp>
        <p:nvSpPr>
          <p:cNvPr id="3" name="Espace réservé du contenu 2">
            <a:extLst>
              <a:ext uri="{FF2B5EF4-FFF2-40B4-BE49-F238E27FC236}">
                <a16:creationId xmlns:a16="http://schemas.microsoft.com/office/drawing/2014/main" id="{5E7C9BFB-A2F3-06F8-C059-64B7AE3238E4}"/>
              </a:ext>
            </a:extLst>
          </p:cNvPr>
          <p:cNvSpPr>
            <a:spLocks noGrp="1"/>
          </p:cNvSpPr>
          <p:nvPr>
            <p:ph idx="1"/>
          </p:nvPr>
        </p:nvSpPr>
        <p:spPr bwMode="auto">
          <a:xfrm>
            <a:off x="628649" y="1102502"/>
            <a:ext cx="10324053" cy="5068829"/>
          </a:xfrm>
        </p:spPr>
        <p:txBody>
          <a:bodyPr>
            <a:normAutofit/>
          </a:bodyPr>
          <a:lstStyle/>
          <a:p>
            <a:pPr rtl="0">
              <a:lnSpc>
                <a:spcPct val="107000"/>
              </a:lnSpc>
              <a:spcAft>
                <a:spcPts val="800"/>
              </a:spcAft>
              <a:buFont typeface="Arial" panose="020B0604020202020204" pitchFamily="34" charset="0"/>
              <a:buChar char="•"/>
              <a:defRPr/>
            </a:pPr>
            <a:r>
              <a:rPr lang="fr-FR" sz="2000" dirty="0">
                <a:latin typeface="Calibri"/>
                <a:ea typeface="Calibri"/>
                <a:cs typeface="Times New Roman"/>
              </a:rPr>
              <a:t>Densité de plantation: </a:t>
            </a:r>
            <a:r>
              <a:rPr lang="fr-FR" sz="2000" dirty="0">
                <a:solidFill>
                  <a:schemeClr val="tx1"/>
                </a:solidFill>
                <a:latin typeface="Calibri"/>
                <a:ea typeface="Calibri"/>
                <a:cs typeface="Times New Roman"/>
              </a:rPr>
              <a:t>diminution de la densité</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A3A6"/>
                </a:solidFill>
                <a:effectLst/>
                <a:uLnTx/>
                <a:uFillTx/>
                <a:latin typeface="Calibri"/>
                <a:ea typeface="Calibri"/>
                <a:cs typeface="Times New Roman"/>
              </a:rPr>
              <a:t>Adaptation des variétés</a:t>
            </a: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insertion des nouveau variétés étrangères comme</a:t>
            </a:r>
          </a:p>
          <a:p>
            <a:pPr marL="685800" marR="0" lvl="1" indent="-2286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a:t>
            </a:r>
            <a:r>
              <a:rPr kumimoji="0" lang="fr-FR" sz="2000" b="0" i="0" u="none" strike="noStrike" kern="1200" cap="none" spc="0" normalizeH="0" baseline="0" noProof="0" dirty="0" err="1">
                <a:ln>
                  <a:noFill/>
                </a:ln>
                <a:solidFill>
                  <a:prstClr val="black"/>
                </a:solidFill>
                <a:effectLst/>
                <a:uLnTx/>
                <a:uFillTx/>
                <a:latin typeface="Calibri"/>
                <a:ea typeface="Calibri"/>
                <a:cs typeface="Times New Roman"/>
              </a:rPr>
              <a:t>verdero</a:t>
            </a: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pour le rouge, bouquet pour le blanc</a:t>
            </a:r>
          </a:p>
          <a:p>
            <a:pPr marL="685800" marR="0" lvl="1" indent="-2286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Syrah pour adaptation clonale</a:t>
            </a:r>
          </a:p>
          <a:p>
            <a:pPr marL="685800" marR="0" lvl="1" indent="-2286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a:ea typeface="Calibri"/>
                <a:cs typeface="Times New Roman"/>
              </a:rPr>
              <a:t>Mourvedre</a:t>
            </a: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et </a:t>
            </a:r>
            <a:r>
              <a:rPr kumimoji="0" lang="fr-FR" sz="2000" b="0" i="0" u="none" strike="noStrike" kern="1200" cap="none" spc="0" normalizeH="0" baseline="0" noProof="0" dirty="0" err="1">
                <a:ln>
                  <a:noFill/>
                </a:ln>
                <a:solidFill>
                  <a:prstClr val="black"/>
                </a:solidFill>
                <a:effectLst/>
                <a:uLnTx/>
                <a:uFillTx/>
                <a:latin typeface="Calibri"/>
                <a:ea typeface="Calibri"/>
                <a:cs typeface="Times New Roman"/>
              </a:rPr>
              <a:t>vermentino</a:t>
            </a: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en </a:t>
            </a:r>
            <a:r>
              <a:rPr kumimoji="0" lang="fr-FR" sz="2000" b="0" i="0" u="none" strike="noStrike" kern="1200" cap="none" spc="0" normalizeH="0" baseline="0" noProof="0" dirty="0" err="1">
                <a:ln>
                  <a:noFill/>
                </a:ln>
                <a:solidFill>
                  <a:prstClr val="black"/>
                </a:solidFill>
                <a:effectLst/>
                <a:uLnTx/>
                <a:uFillTx/>
                <a:latin typeface="Calibri"/>
                <a:ea typeface="Calibri"/>
                <a:cs typeface="Times New Roman"/>
              </a:rPr>
              <a:t>seletion</a:t>
            </a:r>
            <a:r>
              <a:rPr kumimoji="0" lang="fr-FR" sz="2000" b="0" i="0" u="none" strike="noStrike" kern="1200" cap="none" spc="0" normalizeH="0" baseline="0" noProof="0" dirty="0">
                <a:ln>
                  <a:noFill/>
                </a:ln>
                <a:solidFill>
                  <a:prstClr val="black"/>
                </a:solidFill>
                <a:effectLst/>
                <a:uLnTx/>
                <a:uFillTx/>
                <a:latin typeface="Calibri"/>
                <a:ea typeface="Calibri"/>
                <a:cs typeface="Times New Roman"/>
              </a:rPr>
              <a:t> massale</a:t>
            </a:r>
            <a:endParaRPr lang="fr-FR" sz="2000" dirty="0">
              <a:latin typeface="Calibri"/>
              <a:ea typeface="Calibri"/>
              <a:cs typeface="Times New Roman"/>
            </a:endParaRPr>
          </a:p>
          <a:p>
            <a:pPr>
              <a:lnSpc>
                <a:spcPct val="107000"/>
              </a:lnSpc>
              <a:spcAft>
                <a:spcPts val="800"/>
              </a:spcAft>
              <a:defRPr/>
            </a:pPr>
            <a:r>
              <a:rPr lang="fr-FR" sz="2000" dirty="0">
                <a:latin typeface="Calibri"/>
                <a:ea typeface="Calibri"/>
                <a:cs typeface="Times New Roman"/>
              </a:rPr>
              <a:t>Plantation gobelet: </a:t>
            </a:r>
            <a:r>
              <a:rPr lang="fr-FR" sz="2000" dirty="0">
                <a:solidFill>
                  <a:schemeClr val="tx1"/>
                </a:solidFill>
                <a:latin typeface="Calibri"/>
                <a:ea typeface="Calibri"/>
                <a:cs typeface="Times New Roman"/>
              </a:rPr>
              <a:t>sur parcelles difficilement mécanisable pour pratiques </a:t>
            </a:r>
            <a:r>
              <a:rPr lang="fr-FR" sz="2000" dirty="0" err="1">
                <a:solidFill>
                  <a:schemeClr val="tx1"/>
                </a:solidFill>
                <a:latin typeface="Calibri"/>
                <a:ea typeface="Calibri"/>
                <a:cs typeface="Times New Roman"/>
              </a:rPr>
              <a:t>traditionelles</a:t>
            </a:r>
            <a:endParaRPr lang="fr-FR" sz="2000" dirty="0">
              <a:solidFill>
                <a:schemeClr val="tx1"/>
              </a:solidFill>
              <a:latin typeface="Calibri"/>
              <a:ea typeface="Calibri"/>
              <a:cs typeface="Times New Roman"/>
            </a:endParaRPr>
          </a:p>
          <a:p>
            <a:pPr>
              <a:lnSpc>
                <a:spcPct val="107000"/>
              </a:lnSpc>
              <a:spcAft>
                <a:spcPts val="800"/>
              </a:spcAft>
              <a:defRPr/>
            </a:pPr>
            <a:endParaRPr lang="fr-FR" sz="2000" dirty="0">
              <a:solidFill>
                <a:schemeClr val="tx1"/>
              </a:solidFill>
            </a:endParaRPr>
          </a:p>
          <a:p>
            <a:pPr>
              <a:defRPr/>
            </a:pPr>
            <a:endParaRPr lang="fr-FR" sz="2000" dirty="0"/>
          </a:p>
        </p:txBody>
      </p:sp>
    </p:spTree>
    <p:extLst>
      <p:ext uri="{BB962C8B-B14F-4D97-AF65-F5344CB8AC3E}">
        <p14:creationId xmlns:p14="http://schemas.microsoft.com/office/powerpoint/2010/main" val="4201553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31710-BA53-4DE2-838F-222FC7CFA68F}"/>
              </a:ext>
            </a:extLst>
          </p:cNvPr>
          <p:cNvSpPr>
            <a:spLocks noGrp="1"/>
          </p:cNvSpPr>
          <p:nvPr>
            <p:ph type="ctrTitle"/>
          </p:nvPr>
        </p:nvSpPr>
        <p:spPr/>
        <p:txBody>
          <a:bodyPr/>
          <a:lstStyle/>
          <a:p>
            <a:r>
              <a:rPr lang="fr-FR" dirty="0"/>
              <a:t>Atelier de travail sur les mesures</a:t>
            </a:r>
            <a:endParaRPr lang="en-GB" dirty="0"/>
          </a:p>
        </p:txBody>
      </p:sp>
      <p:sp>
        <p:nvSpPr>
          <p:cNvPr id="3" name="Sous-titre 2">
            <a:extLst>
              <a:ext uri="{FF2B5EF4-FFF2-40B4-BE49-F238E27FC236}">
                <a16:creationId xmlns:a16="http://schemas.microsoft.com/office/drawing/2014/main" id="{14AF6773-6110-42DF-8A0C-C0B664D52F2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60228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marL="0" indent="0">
              <a:buNone/>
            </a:pPr>
            <a:endParaRPr lang="fr-FR" dirty="0"/>
          </a:p>
          <a:p>
            <a:pPr marL="0" indent="0">
              <a:buNone/>
            </a:pPr>
            <a:r>
              <a:rPr lang="fr-FR" dirty="0"/>
              <a:t>A faire :</a:t>
            </a:r>
          </a:p>
          <a:p>
            <a:pPr marL="457200" indent="-457200">
              <a:buFont typeface="+mj-lt"/>
              <a:buAutoNum type="arabicPeriod"/>
            </a:pPr>
            <a:r>
              <a:rPr lang="fr-FR" dirty="0"/>
              <a:t>Définir d’où on doit repartir en fonction de l’avancée du travail</a:t>
            </a:r>
          </a:p>
          <a:p>
            <a:pPr marL="457200" indent="-457200">
              <a:buFont typeface="+mj-lt"/>
              <a:buAutoNum type="arabicPeriod"/>
            </a:pPr>
            <a:r>
              <a:rPr lang="fr-FR" dirty="0"/>
              <a:t>Dimensionner les mesures et leur assigner un horizon/étendue</a:t>
            </a:r>
          </a:p>
          <a:p>
            <a:pPr marL="457200" indent="-457200">
              <a:buFont typeface="+mj-lt"/>
              <a:buAutoNum type="arabicPeriod"/>
            </a:pPr>
            <a:r>
              <a:rPr lang="fr-FR" dirty="0"/>
              <a:t>Echanger et décrire les impacts qu’auront ces mesures</a:t>
            </a:r>
          </a:p>
          <a:p>
            <a:pPr marL="457200" indent="-457200">
              <a:buFont typeface="+mj-lt"/>
              <a:buAutoNum type="arabicPeriod"/>
            </a:pPr>
            <a:r>
              <a:rPr lang="fr-FR" dirty="0"/>
              <a:t>Préciser si elles semblent compatibles avec tous les scénarios de prospective</a:t>
            </a:r>
          </a:p>
          <a:p>
            <a:pPr marL="457200" indent="-457200">
              <a:buFont typeface="+mj-lt"/>
              <a:buAutoNum type="arabicPeriod"/>
            </a:pPr>
            <a:endParaRPr lang="fr-FR" dirty="0"/>
          </a:p>
          <a:p>
            <a:pPr marL="457200" indent="-457200">
              <a:buFont typeface="+mj-lt"/>
              <a:buAutoNum type="arabicPeriod"/>
            </a:pPr>
            <a:endParaRPr lang="fr-FR" dirty="0"/>
          </a:p>
        </p:txBody>
      </p:sp>
      <p:sp>
        <p:nvSpPr>
          <p:cNvPr id="3" name="Titre 2"/>
          <p:cNvSpPr>
            <a:spLocks noGrp="1"/>
          </p:cNvSpPr>
          <p:nvPr>
            <p:ph type="title"/>
          </p:nvPr>
        </p:nvSpPr>
        <p:spPr/>
        <p:txBody>
          <a:bodyPr/>
          <a:lstStyle/>
          <a:p>
            <a:r>
              <a:rPr lang="fr-FR" dirty="0"/>
              <a:t>Poursuite du travail par domaine</a:t>
            </a:r>
          </a:p>
        </p:txBody>
      </p:sp>
      <p:sp>
        <p:nvSpPr>
          <p:cNvPr id="4" name="Sous-titre 3"/>
          <p:cNvSpPr>
            <a:spLocks noGrp="1"/>
          </p:cNvSpPr>
          <p:nvPr>
            <p:ph type="subTitle" idx="10"/>
          </p:nvPr>
        </p:nvSpPr>
        <p:spPr/>
        <p:txBody>
          <a:bodyPr/>
          <a:lstStyle/>
          <a:p>
            <a:r>
              <a:rPr lang="fr-FR" dirty="0"/>
              <a:t>Vous pourrez changer de domaine au bout de 30 min</a:t>
            </a:r>
          </a:p>
        </p:txBody>
      </p:sp>
    </p:spTree>
    <p:extLst>
      <p:ext uri="{BB962C8B-B14F-4D97-AF65-F5344CB8AC3E}">
        <p14:creationId xmlns:p14="http://schemas.microsoft.com/office/powerpoint/2010/main" val="1476881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0AA5BD5-85F3-418E-9D71-1D42DF18082E}"/>
              </a:ext>
            </a:extLst>
          </p:cNvPr>
          <p:cNvSpPr>
            <a:spLocks noGrp="1"/>
          </p:cNvSpPr>
          <p:nvPr>
            <p:ph idx="1"/>
          </p:nvPr>
        </p:nvSpPr>
        <p:spPr/>
        <p:txBody>
          <a:bodyPr/>
          <a:lstStyle/>
          <a:p>
            <a:r>
              <a:rPr lang="fr-FR" dirty="0"/>
              <a:t>Témoignage de l’avancée du travail et des remarques sur la méthode ou autre.</a:t>
            </a:r>
          </a:p>
          <a:p>
            <a:endParaRPr lang="en-GB" dirty="0"/>
          </a:p>
        </p:txBody>
      </p:sp>
      <p:sp>
        <p:nvSpPr>
          <p:cNvPr id="3" name="Titre 2">
            <a:extLst>
              <a:ext uri="{FF2B5EF4-FFF2-40B4-BE49-F238E27FC236}">
                <a16:creationId xmlns:a16="http://schemas.microsoft.com/office/drawing/2014/main" id="{850F2017-69CD-4981-8751-9C7F4AC8421C}"/>
              </a:ext>
            </a:extLst>
          </p:cNvPr>
          <p:cNvSpPr>
            <a:spLocks noGrp="1"/>
          </p:cNvSpPr>
          <p:nvPr>
            <p:ph type="title"/>
          </p:nvPr>
        </p:nvSpPr>
        <p:spPr/>
        <p:txBody>
          <a:bodyPr/>
          <a:lstStyle/>
          <a:p>
            <a:r>
              <a:rPr lang="fr-FR" dirty="0"/>
              <a:t>Retour en plénière</a:t>
            </a:r>
            <a:endParaRPr lang="en-GB" dirty="0"/>
          </a:p>
        </p:txBody>
      </p:sp>
      <p:sp>
        <p:nvSpPr>
          <p:cNvPr id="4" name="Sous-titre 3">
            <a:extLst>
              <a:ext uri="{FF2B5EF4-FFF2-40B4-BE49-F238E27FC236}">
                <a16:creationId xmlns:a16="http://schemas.microsoft.com/office/drawing/2014/main" id="{5FDF81B0-2DF0-4945-AD6F-830EC87CA7A7}"/>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167453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6E0DB93-8047-4420-845D-B956F089BE87}"/>
              </a:ext>
            </a:extLst>
          </p:cNvPr>
          <p:cNvSpPr>
            <a:spLocks noGrp="1"/>
          </p:cNvSpPr>
          <p:nvPr>
            <p:ph idx="1"/>
          </p:nvPr>
        </p:nvSpPr>
        <p:spPr/>
        <p:txBody>
          <a:bodyPr/>
          <a:lstStyle/>
          <a:p>
            <a:r>
              <a:rPr lang="fr-FR" dirty="0"/>
              <a:t>Poursuivre le travail par sous groupe : nous avons besoin de vous !</a:t>
            </a:r>
          </a:p>
          <a:p>
            <a:r>
              <a:rPr lang="fr-FR" dirty="0"/>
              <a:t>Intégration des nouvelles données dans les modèles et développement</a:t>
            </a:r>
          </a:p>
          <a:p>
            <a:r>
              <a:rPr lang="fr-FR" dirty="0"/>
              <a:t>Evaluation lors de l’atelier sur d’autres indicateurs que ceux du modèle</a:t>
            </a:r>
          </a:p>
          <a:p>
            <a:pPr lvl="1"/>
            <a:r>
              <a:rPr lang="fr-FR" dirty="0"/>
              <a:t>Date qui sera fixée ultérieurement</a:t>
            </a:r>
          </a:p>
          <a:p>
            <a:pPr lvl="1"/>
            <a:r>
              <a:rPr lang="fr-FR" dirty="0"/>
              <a:t>On conserve la date du 20 mars pour un créneau de travail sur les stratégies (</a:t>
            </a:r>
          </a:p>
          <a:p>
            <a:r>
              <a:rPr lang="fr-FR" dirty="0"/>
              <a:t>Construction de trajectoire d’adaptation / prospective</a:t>
            </a:r>
            <a:endParaRPr lang="en-GB" dirty="0"/>
          </a:p>
        </p:txBody>
      </p:sp>
      <p:sp>
        <p:nvSpPr>
          <p:cNvPr id="3" name="Titre 2">
            <a:extLst>
              <a:ext uri="{FF2B5EF4-FFF2-40B4-BE49-F238E27FC236}">
                <a16:creationId xmlns:a16="http://schemas.microsoft.com/office/drawing/2014/main" id="{70637E4B-9287-4C53-8F50-D1E1C9BF57FE}"/>
              </a:ext>
            </a:extLst>
          </p:cNvPr>
          <p:cNvSpPr>
            <a:spLocks noGrp="1"/>
          </p:cNvSpPr>
          <p:nvPr>
            <p:ph type="title"/>
          </p:nvPr>
        </p:nvSpPr>
        <p:spPr/>
        <p:txBody>
          <a:bodyPr/>
          <a:lstStyle/>
          <a:p>
            <a:r>
              <a:rPr lang="fr-FR" dirty="0"/>
              <a:t>Perspectives</a:t>
            </a:r>
            <a:endParaRPr lang="en-GB" dirty="0"/>
          </a:p>
        </p:txBody>
      </p:sp>
      <p:sp>
        <p:nvSpPr>
          <p:cNvPr id="4" name="Sous-titre 3">
            <a:extLst>
              <a:ext uri="{FF2B5EF4-FFF2-40B4-BE49-F238E27FC236}">
                <a16:creationId xmlns:a16="http://schemas.microsoft.com/office/drawing/2014/main" id="{20DBA617-2896-4C99-AC53-0AAF0D496A14}"/>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20822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a:xfrm>
            <a:off x="556823" y="1463373"/>
            <a:ext cx="10589080" cy="4640853"/>
          </a:xfrm>
        </p:spPr>
        <p:txBody>
          <a:bodyPr>
            <a:normAutofit fontScale="92500" lnSpcReduction="20000"/>
          </a:bodyPr>
          <a:lstStyle/>
          <a:p>
            <a:pPr marL="0" indent="0" algn="ctr">
              <a:buNone/>
              <a:defRPr/>
            </a:pPr>
            <a:r>
              <a:rPr lang="fr-FR" dirty="0"/>
              <a:t>Objectif du projet : </a:t>
            </a:r>
            <a:r>
              <a:rPr lang="fr-FR" dirty="0" err="1">
                <a:solidFill>
                  <a:schemeClr val="tx1"/>
                </a:solidFill>
              </a:rPr>
              <a:t>co-construire</a:t>
            </a:r>
            <a:r>
              <a:rPr lang="fr-FR" dirty="0">
                <a:solidFill>
                  <a:schemeClr val="tx1"/>
                </a:solidFill>
              </a:rPr>
              <a:t> et évaluer des stratégies d’adaptation transformative de la gestion de l’eau face au changement climatique</a:t>
            </a:r>
            <a:endParaRPr dirty="0"/>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endParaRPr lang="fr-FR" dirty="0">
              <a:solidFill>
                <a:schemeClr val="tx1"/>
              </a:solidFill>
            </a:endParaRPr>
          </a:p>
          <a:p>
            <a:pPr marL="0" indent="0" algn="ctr">
              <a:buNone/>
              <a:defRPr/>
            </a:pPr>
            <a:r>
              <a:rPr lang="fr-FR" sz="2800" dirty="0">
                <a:solidFill>
                  <a:srgbClr val="275662"/>
                </a:solidFill>
              </a:rPr>
              <a:t>Une question de recherche : Comment construire et contribuer à un écosystème d’innovation territorial pour identifier et engager des changements ? </a:t>
            </a:r>
            <a:endParaRPr dirty="0"/>
          </a:p>
        </p:txBody>
      </p:sp>
      <p:sp>
        <p:nvSpPr>
          <p:cNvPr id="4" name="Titre 1"/>
          <p:cNvSpPr txBox="1"/>
          <p:nvPr/>
        </p:nvSpPr>
        <p:spPr bwMode="auto">
          <a:xfrm>
            <a:off x="743192" y="149638"/>
            <a:ext cx="10216343" cy="888251"/>
          </a:xfrm>
          <a:prstGeom prst="rect">
            <a:avLst/>
          </a:prstGeom>
        </p:spPr>
        <p:txBody>
          <a:bodyPr vert="horz" lIns="0" tIns="46800" rIns="91440" bIns="45720" rtlCol="0" anchor="ctr">
            <a:normAutofit/>
          </a:bodyPr>
          <a:lstStyle>
            <a:lvl1pPr marL="457200" indent="-457200" algn="l" defTabSz="914400">
              <a:lnSpc>
                <a:spcPct val="90000"/>
              </a:lnSpc>
              <a:spcBef>
                <a:spcPts val="0"/>
              </a:spcBef>
              <a:buFontTx/>
              <a:buBlip>
                <a:blip r:embed="rId2"/>
              </a:buBlip>
              <a:defRPr sz="3000" b="1">
                <a:solidFill>
                  <a:srgbClr val="00A3A6"/>
                </a:solidFill>
                <a:latin typeface="+mj-lt"/>
                <a:ea typeface="+mj-ea"/>
                <a:cs typeface="+mj-cs"/>
              </a:defRPr>
            </a:lvl1pPr>
          </a:lstStyle>
          <a:p>
            <a:pPr>
              <a:defRPr/>
            </a:pPr>
            <a:r>
              <a:rPr lang="fr-FR" dirty="0"/>
              <a:t>Rappel du projet TALANOA</a:t>
            </a:r>
            <a:endParaRPr dirty="0"/>
          </a:p>
        </p:txBody>
      </p:sp>
      <p:sp>
        <p:nvSpPr>
          <p:cNvPr id="2" name="Rectangle 1"/>
          <p:cNvSpPr/>
          <p:nvPr/>
        </p:nvSpPr>
        <p:spPr bwMode="auto">
          <a:xfrm>
            <a:off x="556823" y="3472244"/>
            <a:ext cx="4186732" cy="369332"/>
          </a:xfrm>
          <a:prstGeom prst="rect">
            <a:avLst/>
          </a:prstGeom>
        </p:spPr>
        <p:txBody>
          <a:bodyPr wrap="square">
            <a:spAutoFit/>
          </a:bodyPr>
          <a:lstStyle/>
          <a:p>
            <a:pPr marL="342900" indent="-342900">
              <a:buFont typeface="Wingdings"/>
              <a:buChar char="ü"/>
              <a:defRPr/>
            </a:pPr>
            <a:r>
              <a:rPr lang="fr-FR" dirty="0">
                <a:solidFill>
                  <a:srgbClr val="275662"/>
                </a:solidFill>
                <a:cs typeface="Calibri"/>
              </a:rPr>
              <a:t>Juin 2021 – </a:t>
            </a:r>
            <a:r>
              <a:rPr lang="fr-FR" strike="sngStrike" dirty="0">
                <a:solidFill>
                  <a:srgbClr val="275662"/>
                </a:solidFill>
                <a:cs typeface="Calibri"/>
              </a:rPr>
              <a:t>juin </a:t>
            </a:r>
            <a:r>
              <a:rPr lang="fr-FR" dirty="0">
                <a:solidFill>
                  <a:srgbClr val="275662"/>
                </a:solidFill>
                <a:cs typeface="Calibri"/>
              </a:rPr>
              <a:t>octobre 2025 (4 ans)</a:t>
            </a:r>
            <a:endParaRPr lang="fr-FR" sz="1200" dirty="0">
              <a:solidFill>
                <a:srgbClr val="275662"/>
              </a:solidFill>
              <a:cs typeface="Calibri"/>
            </a:endParaRPr>
          </a:p>
        </p:txBody>
      </p:sp>
      <p:pic>
        <p:nvPicPr>
          <p:cNvPr id="6" name="Picture 4" descr="Map&#10;&#10;Description automatically generated"/>
          <p:cNvPicPr>
            <a:picLocks noChangeAspect="1"/>
          </p:cNvPicPr>
          <p:nvPr/>
        </p:nvPicPr>
        <p:blipFill>
          <a:blip r:embed="rId3"/>
          <a:stretch/>
        </p:blipFill>
        <p:spPr bwMode="auto">
          <a:xfrm>
            <a:off x="6766033" y="2400429"/>
            <a:ext cx="1949565" cy="1893167"/>
          </a:xfrm>
          <a:prstGeom prst="rect">
            <a:avLst/>
          </a:prstGeom>
        </p:spPr>
      </p:pic>
      <p:sp>
        <p:nvSpPr>
          <p:cNvPr id="7" name="Rectangle 6"/>
          <p:cNvSpPr/>
          <p:nvPr/>
        </p:nvSpPr>
        <p:spPr bwMode="auto">
          <a:xfrm>
            <a:off x="373163" y="2400429"/>
            <a:ext cx="4988546" cy="646331"/>
          </a:xfrm>
          <a:prstGeom prst="rect">
            <a:avLst/>
          </a:prstGeom>
        </p:spPr>
        <p:txBody>
          <a:bodyPr wrap="square">
            <a:spAutoFit/>
          </a:bodyPr>
          <a:lstStyle/>
          <a:p>
            <a:pPr marL="285750" indent="-285750">
              <a:buFont typeface="Wingdings"/>
              <a:buChar char="ü"/>
              <a:defRPr/>
            </a:pPr>
            <a:r>
              <a:rPr lang="fr-FR" dirty="0">
                <a:solidFill>
                  <a:srgbClr val="275662"/>
                </a:solidFill>
                <a:cs typeface="Calibri"/>
              </a:rPr>
              <a:t>Un projet d’innovation, un dispositif de recherche – action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p:txBody>
          <a:bodyPr>
            <a:normAutofit/>
          </a:bodyPr>
          <a:lstStyle/>
          <a:p>
            <a:pPr>
              <a:defRPr/>
            </a:pPr>
            <a:r>
              <a:rPr lang="fr-FR" dirty="0"/>
              <a:t>Merci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F102F16-784C-4178-88CD-C63B09BC19D0}"/>
              </a:ext>
            </a:extLst>
          </p:cNvPr>
          <p:cNvSpPr>
            <a:spLocks noGrp="1"/>
          </p:cNvSpPr>
          <p:nvPr>
            <p:ph idx="1"/>
          </p:nvPr>
        </p:nvSpPr>
        <p:spPr/>
        <p:txBody>
          <a:bodyPr/>
          <a:lstStyle/>
          <a:p>
            <a:endParaRPr lang="en-GB"/>
          </a:p>
        </p:txBody>
      </p:sp>
      <p:sp>
        <p:nvSpPr>
          <p:cNvPr id="3" name="Titre 2">
            <a:extLst>
              <a:ext uri="{FF2B5EF4-FFF2-40B4-BE49-F238E27FC236}">
                <a16:creationId xmlns:a16="http://schemas.microsoft.com/office/drawing/2014/main" id="{031D0F49-3FD6-44FD-8E27-481D9AEE2AC7}"/>
              </a:ext>
            </a:extLst>
          </p:cNvPr>
          <p:cNvSpPr>
            <a:spLocks noGrp="1"/>
          </p:cNvSpPr>
          <p:nvPr>
            <p:ph type="title"/>
          </p:nvPr>
        </p:nvSpPr>
        <p:spPr/>
        <p:txBody>
          <a:bodyPr/>
          <a:lstStyle/>
          <a:p>
            <a:r>
              <a:rPr lang="fr-FR" dirty="0"/>
              <a:t>Appellations</a:t>
            </a:r>
            <a:endParaRPr lang="en-GB" dirty="0"/>
          </a:p>
        </p:txBody>
      </p:sp>
      <p:sp>
        <p:nvSpPr>
          <p:cNvPr id="4" name="Sous-titre 3">
            <a:extLst>
              <a:ext uri="{FF2B5EF4-FFF2-40B4-BE49-F238E27FC236}">
                <a16:creationId xmlns:a16="http://schemas.microsoft.com/office/drawing/2014/main" id="{5FD0BC9E-42B9-4A68-BE1B-4431C717BE48}"/>
              </a:ext>
            </a:extLst>
          </p:cNvPr>
          <p:cNvSpPr>
            <a:spLocks noGrp="1"/>
          </p:cNvSpPr>
          <p:nvPr>
            <p:ph type="subTitle" idx="10"/>
          </p:nvPr>
        </p:nvSpPr>
        <p:spPr/>
        <p:txBody>
          <a:bodyPr/>
          <a:lstStyle/>
          <a:p>
            <a:endParaRPr lang="en-GB"/>
          </a:p>
        </p:txBody>
      </p:sp>
      <p:pic>
        <p:nvPicPr>
          <p:cNvPr id="6" name="Image 5">
            <a:extLst>
              <a:ext uri="{FF2B5EF4-FFF2-40B4-BE49-F238E27FC236}">
                <a16:creationId xmlns:a16="http://schemas.microsoft.com/office/drawing/2014/main" id="{10EE2A20-66DB-4DF6-AE38-5D8C2F423E44}"/>
              </a:ext>
            </a:extLst>
          </p:cNvPr>
          <p:cNvPicPr>
            <a:picLocks noChangeAspect="1"/>
          </p:cNvPicPr>
          <p:nvPr/>
        </p:nvPicPr>
        <p:blipFill>
          <a:blip r:embed="rId2"/>
          <a:stretch>
            <a:fillRect/>
          </a:stretch>
        </p:blipFill>
        <p:spPr>
          <a:xfrm>
            <a:off x="614798" y="926859"/>
            <a:ext cx="6697010" cy="5487166"/>
          </a:xfrm>
          <a:prstGeom prst="rect">
            <a:avLst/>
          </a:prstGeom>
        </p:spPr>
      </p:pic>
      <p:pic>
        <p:nvPicPr>
          <p:cNvPr id="8" name="Image 7">
            <a:extLst>
              <a:ext uri="{FF2B5EF4-FFF2-40B4-BE49-F238E27FC236}">
                <a16:creationId xmlns:a16="http://schemas.microsoft.com/office/drawing/2014/main" id="{8F745BAD-8533-4652-8C50-95CFE64CE249}"/>
              </a:ext>
            </a:extLst>
          </p:cNvPr>
          <p:cNvPicPr>
            <a:picLocks noChangeAspect="1"/>
          </p:cNvPicPr>
          <p:nvPr/>
        </p:nvPicPr>
        <p:blipFill>
          <a:blip r:embed="rId3"/>
          <a:stretch>
            <a:fillRect/>
          </a:stretch>
        </p:blipFill>
        <p:spPr>
          <a:xfrm>
            <a:off x="7311808" y="3429000"/>
            <a:ext cx="3105583" cy="2572109"/>
          </a:xfrm>
          <a:prstGeom prst="rect">
            <a:avLst/>
          </a:prstGeom>
        </p:spPr>
      </p:pic>
    </p:spTree>
    <p:extLst>
      <p:ext uri="{BB962C8B-B14F-4D97-AF65-F5344CB8AC3E}">
        <p14:creationId xmlns:p14="http://schemas.microsoft.com/office/powerpoint/2010/main" val="2450220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3C6A9DF-0435-4599-B9C3-14E7E6AD0CA3}"/>
              </a:ext>
            </a:extLst>
          </p:cNvPr>
          <p:cNvSpPr>
            <a:spLocks noGrp="1"/>
          </p:cNvSpPr>
          <p:nvPr>
            <p:ph idx="1"/>
          </p:nvPr>
        </p:nvSpPr>
        <p:spPr/>
        <p:txBody>
          <a:bodyPr/>
          <a:lstStyle/>
          <a:p>
            <a:endParaRPr lang="en-GB"/>
          </a:p>
        </p:txBody>
      </p:sp>
      <p:sp>
        <p:nvSpPr>
          <p:cNvPr id="3" name="Titre 2">
            <a:extLst>
              <a:ext uri="{FF2B5EF4-FFF2-40B4-BE49-F238E27FC236}">
                <a16:creationId xmlns:a16="http://schemas.microsoft.com/office/drawing/2014/main" id="{5D412805-FB30-4D4E-A17A-5EA5748B4F3D}"/>
              </a:ext>
            </a:extLst>
          </p:cNvPr>
          <p:cNvSpPr>
            <a:spLocks noGrp="1"/>
          </p:cNvSpPr>
          <p:nvPr>
            <p:ph type="title"/>
          </p:nvPr>
        </p:nvSpPr>
        <p:spPr/>
        <p:txBody>
          <a:bodyPr/>
          <a:lstStyle/>
          <a:p>
            <a:r>
              <a:rPr lang="fr-FR" dirty="0"/>
              <a:t>Vignes &amp; Appellations</a:t>
            </a:r>
            <a:endParaRPr lang="en-GB" dirty="0"/>
          </a:p>
        </p:txBody>
      </p:sp>
      <p:sp>
        <p:nvSpPr>
          <p:cNvPr id="4" name="Sous-titre 3">
            <a:extLst>
              <a:ext uri="{FF2B5EF4-FFF2-40B4-BE49-F238E27FC236}">
                <a16:creationId xmlns:a16="http://schemas.microsoft.com/office/drawing/2014/main" id="{03BB6A9B-119E-4E24-8B51-B7BC4094E915}"/>
              </a:ext>
            </a:extLst>
          </p:cNvPr>
          <p:cNvSpPr>
            <a:spLocks noGrp="1"/>
          </p:cNvSpPr>
          <p:nvPr>
            <p:ph type="subTitle" idx="10"/>
          </p:nvPr>
        </p:nvSpPr>
        <p:spPr/>
        <p:txBody>
          <a:bodyPr/>
          <a:lstStyle/>
          <a:p>
            <a:endParaRPr lang="en-GB"/>
          </a:p>
        </p:txBody>
      </p:sp>
      <p:pic>
        <p:nvPicPr>
          <p:cNvPr id="6" name="Image 5">
            <a:extLst>
              <a:ext uri="{FF2B5EF4-FFF2-40B4-BE49-F238E27FC236}">
                <a16:creationId xmlns:a16="http://schemas.microsoft.com/office/drawing/2014/main" id="{8861BA86-41EF-4181-92FC-B9A8399943B9}"/>
              </a:ext>
            </a:extLst>
          </p:cNvPr>
          <p:cNvPicPr>
            <a:picLocks noChangeAspect="1"/>
          </p:cNvPicPr>
          <p:nvPr/>
        </p:nvPicPr>
        <p:blipFill>
          <a:blip r:embed="rId2"/>
          <a:stretch>
            <a:fillRect/>
          </a:stretch>
        </p:blipFill>
        <p:spPr>
          <a:xfrm>
            <a:off x="319174" y="1037888"/>
            <a:ext cx="7146555" cy="5820111"/>
          </a:xfrm>
          <a:prstGeom prst="rect">
            <a:avLst/>
          </a:prstGeom>
        </p:spPr>
      </p:pic>
      <p:pic>
        <p:nvPicPr>
          <p:cNvPr id="7" name="Image 6">
            <a:extLst>
              <a:ext uri="{FF2B5EF4-FFF2-40B4-BE49-F238E27FC236}">
                <a16:creationId xmlns:a16="http://schemas.microsoft.com/office/drawing/2014/main" id="{85380F4D-A5F8-4CCB-AEE9-9633B3CD75B8}"/>
              </a:ext>
            </a:extLst>
          </p:cNvPr>
          <p:cNvPicPr>
            <a:picLocks noChangeAspect="1"/>
          </p:cNvPicPr>
          <p:nvPr/>
        </p:nvPicPr>
        <p:blipFill>
          <a:blip r:embed="rId3"/>
          <a:stretch>
            <a:fillRect/>
          </a:stretch>
        </p:blipFill>
        <p:spPr>
          <a:xfrm>
            <a:off x="8141542" y="3945467"/>
            <a:ext cx="3105583" cy="2572109"/>
          </a:xfrm>
          <a:prstGeom prst="rect">
            <a:avLst/>
          </a:prstGeom>
        </p:spPr>
      </p:pic>
    </p:spTree>
    <p:extLst>
      <p:ext uri="{BB962C8B-B14F-4D97-AF65-F5344CB8AC3E}">
        <p14:creationId xmlns:p14="http://schemas.microsoft.com/office/powerpoint/2010/main" val="237960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C91A-9943-4EDD-9E20-BFFBBA83B5BF}"/>
              </a:ext>
            </a:extLst>
          </p:cNvPr>
          <p:cNvSpPr>
            <a:spLocks noGrp="1"/>
          </p:cNvSpPr>
          <p:nvPr>
            <p:ph type="title"/>
          </p:nvPr>
        </p:nvSpPr>
        <p:spPr/>
        <p:txBody>
          <a:bodyPr/>
          <a:lstStyle/>
          <a:p>
            <a:r>
              <a:rPr lang="fr-FR" dirty="0"/>
              <a:t>Approche méthodologique</a:t>
            </a:r>
            <a:endParaRPr lang="en-GB" dirty="0"/>
          </a:p>
        </p:txBody>
      </p:sp>
      <p:sp>
        <p:nvSpPr>
          <p:cNvPr id="3" name="Espace réservé du contenu 2">
            <a:extLst>
              <a:ext uri="{FF2B5EF4-FFF2-40B4-BE49-F238E27FC236}">
                <a16:creationId xmlns:a16="http://schemas.microsoft.com/office/drawing/2014/main" id="{1CC193E5-0D81-4171-8E20-A42A89AB017E}"/>
              </a:ext>
            </a:extLst>
          </p:cNvPr>
          <p:cNvSpPr>
            <a:spLocks noGrp="1"/>
          </p:cNvSpPr>
          <p:nvPr>
            <p:ph idx="1"/>
          </p:nvPr>
        </p:nvSpPr>
        <p:spPr>
          <a:xfrm>
            <a:off x="628649" y="1424045"/>
            <a:ext cx="10651721" cy="2004955"/>
          </a:xfrm>
        </p:spPr>
        <p:txBody>
          <a:bodyPr>
            <a:normAutofit/>
          </a:bodyPr>
          <a:lstStyle/>
          <a:p>
            <a:endParaRPr lang="fr-FR" b="1" dirty="0">
              <a:latin typeface="Arial"/>
              <a:cs typeface="Arial"/>
            </a:endParaRPr>
          </a:p>
          <a:p>
            <a:pPr algn="ctr"/>
            <a:r>
              <a:rPr lang="fr-FR" sz="2400" b="1" dirty="0">
                <a:latin typeface="Bookman Old Style"/>
                <a:cs typeface="Arial"/>
              </a:rPr>
              <a:t>1-Où en sommes-nous ? </a:t>
            </a:r>
            <a:r>
              <a:rPr lang="fr-FR" sz="2400" dirty="0">
                <a:latin typeface="Bookman Old Style"/>
                <a:cs typeface="Arial"/>
              </a:rPr>
              <a:t>/ </a:t>
            </a:r>
            <a:r>
              <a:rPr lang="fr-FR" sz="2400" b="1" dirty="0">
                <a:latin typeface="Bookman Old Style"/>
                <a:cs typeface="Arial"/>
              </a:rPr>
              <a:t>2-Où voulons nous aller ? </a:t>
            </a:r>
          </a:p>
          <a:p>
            <a:pPr algn="ctr"/>
            <a:r>
              <a:rPr lang="fr-FR" sz="2400" b="1" dirty="0">
                <a:latin typeface="Bookman Old Style"/>
                <a:cs typeface="Arial"/>
              </a:rPr>
              <a:t>3-Comment y parvenir?</a:t>
            </a:r>
            <a:endParaRPr lang="fr-FR" sz="2400" dirty="0">
              <a:latin typeface="Bookman Old Style"/>
              <a:cs typeface="Calibri" panose="020F0502020204030204"/>
            </a:endParaRPr>
          </a:p>
          <a:p>
            <a:endParaRPr lang="en-GB" dirty="0"/>
          </a:p>
        </p:txBody>
      </p:sp>
      <p:pic>
        <p:nvPicPr>
          <p:cNvPr id="4" name="Image 7" descr="Une image contenant texte&#10;&#10;Description générée automatiquement">
            <a:extLst>
              <a:ext uri="{FF2B5EF4-FFF2-40B4-BE49-F238E27FC236}">
                <a16:creationId xmlns:a16="http://schemas.microsoft.com/office/drawing/2014/main" id="{63320549-C0D6-4323-A303-9D34B833725D}"/>
              </a:ext>
            </a:extLst>
          </p:cNvPr>
          <p:cNvPicPr>
            <a:picLocks noChangeAspect="1"/>
          </p:cNvPicPr>
          <p:nvPr/>
        </p:nvPicPr>
        <p:blipFill>
          <a:blip r:embed="rId2"/>
          <a:stretch>
            <a:fillRect/>
          </a:stretch>
        </p:blipFill>
        <p:spPr>
          <a:xfrm>
            <a:off x="365149" y="3075028"/>
            <a:ext cx="11461702" cy="3511739"/>
          </a:xfrm>
          <a:prstGeom prst="rect">
            <a:avLst/>
          </a:prstGeom>
        </p:spPr>
      </p:pic>
    </p:spTree>
    <p:extLst>
      <p:ext uri="{BB962C8B-B14F-4D97-AF65-F5344CB8AC3E}">
        <p14:creationId xmlns:p14="http://schemas.microsoft.com/office/powerpoint/2010/main" val="49250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Delivrables produits pour le groupe TALANOA</a:t>
            </a:r>
            <a:endParaRPr lang="en-GB"/>
          </a:p>
        </p:txBody>
      </p:sp>
      <p:sp>
        <p:nvSpPr>
          <p:cNvPr id="3" name="Espace réservé du contenu 2"/>
          <p:cNvSpPr>
            <a:spLocks noGrp="1"/>
          </p:cNvSpPr>
          <p:nvPr>
            <p:ph idx="1"/>
          </p:nvPr>
        </p:nvSpPr>
        <p:spPr bwMode="auto"/>
        <p:txBody>
          <a:bodyPr>
            <a:normAutofit fontScale="25000" lnSpcReduction="20000"/>
          </a:bodyPr>
          <a:lstStyle/>
          <a:p>
            <a:pPr>
              <a:lnSpc>
                <a:spcPct val="107000"/>
              </a:lnSpc>
              <a:spcAft>
                <a:spcPts val="800"/>
              </a:spcAft>
              <a:buFont typeface="Wingdings" panose="05000000000000000000" pitchFamily="2" charset="2"/>
              <a:buChar char="ü"/>
              <a:defRPr/>
            </a:pPr>
            <a:r>
              <a:rPr lang="fr-FR" sz="8000" dirty="0">
                <a:latin typeface="Calibri"/>
                <a:ea typeface="Calibri"/>
                <a:cs typeface="Times New Roman"/>
              </a:rPr>
              <a:t>Synthèse des travaux (disponible mail + site)</a:t>
            </a:r>
            <a:endParaRPr lang="en-GB" sz="8000" dirty="0">
              <a:latin typeface="Calibri"/>
              <a:ea typeface="Calibri"/>
              <a:cs typeface="Times New Roman"/>
            </a:endParaRPr>
          </a:p>
          <a:p>
            <a:pPr>
              <a:lnSpc>
                <a:spcPct val="107000"/>
              </a:lnSpc>
              <a:spcAft>
                <a:spcPts val="800"/>
              </a:spcAft>
              <a:buFont typeface="Wingdings" panose="05000000000000000000" pitchFamily="2" charset="2"/>
              <a:buChar char="ü"/>
              <a:defRPr/>
            </a:pPr>
            <a:r>
              <a:rPr lang="fr-FR" sz="8000" dirty="0">
                <a:latin typeface="Calibri"/>
                <a:ea typeface="Calibri"/>
                <a:cs typeface="Times New Roman"/>
              </a:rPr>
              <a:t>Rapport « Données » (novembre 2024)</a:t>
            </a:r>
          </a:p>
          <a:p>
            <a:pPr>
              <a:lnSpc>
                <a:spcPct val="107000"/>
              </a:lnSpc>
              <a:spcAft>
                <a:spcPts val="800"/>
              </a:spcAft>
              <a:defRPr/>
            </a:pPr>
            <a:r>
              <a:rPr lang="fr-FR" sz="8000" dirty="0">
                <a:latin typeface="Calibri"/>
                <a:ea typeface="Calibri"/>
                <a:cs typeface="Times New Roman"/>
              </a:rPr>
              <a:t>Note prospective</a:t>
            </a:r>
            <a:endParaRPr sz="8000" dirty="0">
              <a:latin typeface="Calibri"/>
              <a:ea typeface="Calibri"/>
              <a:cs typeface="Times New Roman"/>
            </a:endParaRPr>
          </a:p>
          <a:p>
            <a:pPr>
              <a:lnSpc>
                <a:spcPct val="107000"/>
              </a:lnSpc>
              <a:spcAft>
                <a:spcPts val="800"/>
              </a:spcAft>
              <a:defRPr/>
            </a:pPr>
            <a:r>
              <a:rPr lang="fr-FR" sz="8000" dirty="0">
                <a:latin typeface="Calibri"/>
                <a:ea typeface="Calibri"/>
                <a:cs typeface="Times New Roman"/>
              </a:rPr>
              <a:t>Fiches modèles avec 2 pages vulgarisées par modèle</a:t>
            </a:r>
            <a:endParaRPr dirty="0"/>
          </a:p>
          <a:p>
            <a:pPr>
              <a:lnSpc>
                <a:spcPct val="107000"/>
              </a:lnSpc>
              <a:spcAft>
                <a:spcPts val="800"/>
              </a:spcAft>
              <a:defRPr/>
            </a:pPr>
            <a:r>
              <a:rPr lang="fr-FR" sz="8000" dirty="0">
                <a:latin typeface="Calibri"/>
                <a:ea typeface="Calibri"/>
                <a:cs typeface="Times New Roman"/>
              </a:rPr>
              <a:t>Rapport sur les stratégies &amp; simulations</a:t>
            </a:r>
            <a:endParaRPr dirty="0"/>
          </a:p>
          <a:p>
            <a:pPr>
              <a:lnSpc>
                <a:spcPct val="107000"/>
              </a:lnSpc>
              <a:spcAft>
                <a:spcPts val="800"/>
              </a:spcAft>
              <a:defRPr/>
            </a:pPr>
            <a:r>
              <a:rPr lang="fr-FR" sz="8000" dirty="0">
                <a:latin typeface="Calibri"/>
                <a:ea typeface="Calibri"/>
                <a:cs typeface="Times New Roman"/>
              </a:rPr>
              <a:t>Synthèse globale</a:t>
            </a:r>
            <a:endParaRPr dirty="0"/>
          </a:p>
          <a:p>
            <a:pPr>
              <a:lnSpc>
                <a:spcPct val="107000"/>
              </a:lnSpc>
              <a:spcAft>
                <a:spcPts val="800"/>
              </a:spcAft>
              <a:defRPr/>
            </a:pPr>
            <a:endParaRPr lang="fr-FR" sz="8000" dirty="0">
              <a:latin typeface="Calibri"/>
              <a:ea typeface="Calibri"/>
              <a:cs typeface="Times New Roman"/>
            </a:endParaRPr>
          </a:p>
          <a:p>
            <a:pPr>
              <a:lnSpc>
                <a:spcPct val="107000"/>
              </a:lnSpc>
              <a:spcAft>
                <a:spcPts val="800"/>
              </a:spcAft>
              <a:defRPr/>
            </a:pPr>
            <a:r>
              <a:rPr lang="fr-FR" sz="8000" dirty="0">
                <a:latin typeface="Calibri"/>
                <a:ea typeface="Calibri"/>
                <a:cs typeface="Times New Roman"/>
              </a:rPr>
              <a:t>Tous les documents sur le site Internet</a:t>
            </a:r>
            <a:endParaRPr dirty="0"/>
          </a:p>
          <a:p>
            <a:pPr>
              <a:defRPr/>
            </a:pPr>
            <a:endParaRPr lang="en-GB" dirty="0"/>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11102</TotalTime>
  <Words>4742</Words>
  <Application>Microsoft Office PowerPoint</Application>
  <DocSecurity>0</DocSecurity>
  <PresentationFormat>Grand écran</PresentationFormat>
  <Paragraphs>678</Paragraphs>
  <Slides>72</Slides>
  <Notes>12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72</vt:i4>
      </vt:variant>
    </vt:vector>
  </HeadingPairs>
  <TitlesOfParts>
    <vt:vector size="84" baseType="lpstr">
      <vt:lpstr>Algerian</vt:lpstr>
      <vt:lpstr>Aptos</vt:lpstr>
      <vt:lpstr>Arial</vt:lpstr>
      <vt:lpstr>Bookman Old Style</vt:lpstr>
      <vt:lpstr>Calibri</vt:lpstr>
      <vt:lpstr>Calibri Light</vt:lpstr>
      <vt:lpstr>Helvetica Neue</vt:lpstr>
      <vt:lpstr>Raleway</vt:lpstr>
      <vt:lpstr>Roboto</vt:lpstr>
      <vt:lpstr>Symbol</vt:lpstr>
      <vt:lpstr>Wingdings</vt:lpstr>
      <vt:lpstr>Thème Office</vt:lpstr>
      <vt:lpstr>Présentation PowerPoint</vt:lpstr>
      <vt:lpstr>Atelier IV - Stratégies Dialogue pour l’adaptation transformative à la rareté de l’eau face au changement climatique  </vt:lpstr>
      <vt:lpstr>Ordre du jour</vt:lpstr>
      <vt:lpstr>Introduction</vt:lpstr>
      <vt:lpstr>Tour de table </vt:lpstr>
      <vt:lpstr>Objectif du webinaire</vt:lpstr>
      <vt:lpstr>Présentation PowerPoint</vt:lpstr>
      <vt:lpstr>Approche méthodologique</vt:lpstr>
      <vt:lpstr>Delivrables produits pour le groupe TALANOA</vt:lpstr>
      <vt:lpstr>Programme de la seconde série d’ateliers</vt:lpstr>
      <vt:lpstr>Présentation PowerPoint</vt:lpstr>
      <vt:lpstr>Présentation PowerPoint</vt:lpstr>
      <vt:lpstr>Les objectifs</vt:lpstr>
      <vt:lpstr>Adaptation du zonage</vt:lpstr>
      <vt:lpstr>Retour sur le webinaire données</vt:lpstr>
      <vt:lpstr>Webinaire stratégie</vt:lpstr>
      <vt:lpstr>5 sessions de préparations d’aujourd’hui</vt:lpstr>
      <vt:lpstr>Le modèle intégré</vt:lpstr>
      <vt:lpstr>Retour ateliers de modélisation </vt:lpstr>
      <vt:lpstr>Atelier modélisation hydrologique</vt:lpstr>
      <vt:lpstr>Atelier modélisation hydrologique</vt:lpstr>
      <vt:lpstr>Atelier modélisation hydrologique</vt:lpstr>
      <vt:lpstr>Atelier économique</vt:lpstr>
      <vt:lpstr>Atelier modélisation agronomique</vt:lpstr>
      <vt:lpstr>Rapprochement de TALANOA &amp; du PTGE</vt:lpstr>
      <vt:lpstr>Retour sur le travail de prospective</vt:lpstr>
      <vt:lpstr>Pourquoi la prospective ?</vt:lpstr>
      <vt:lpstr>Présentation PowerPoint</vt:lpstr>
      <vt:lpstr>Méthode pour produire 4 scénarios préconstruits </vt:lpstr>
      <vt:lpstr>Les trajectoires de développement socio-économiques (SSP) et les RCP (Representative Concentration Pathway)</vt:lpstr>
      <vt:lpstr>Pour chaque scénario</vt:lpstr>
      <vt:lpstr>Présentation PowerPoint</vt:lpstr>
      <vt:lpstr>Les 4 scénarios TALANOA produits</vt:lpstr>
      <vt:lpstr>Quantification en surfaces</vt:lpstr>
      <vt:lpstr>Quantification en demande en eau net des cultures</vt:lpstr>
      <vt:lpstr>Présentation PowerPoint</vt:lpstr>
      <vt:lpstr>Articulation : les stratégies et mesures ne sont pas toutes compatibles ou probables selon les scénarios</vt:lpstr>
      <vt:lpstr>Présentation PowerPoint</vt:lpstr>
      <vt:lpstr>Le cadre pour travailler les mesures &amp; stratégies </vt:lpstr>
      <vt:lpstr>Rappel du cadre pour travailler les mesures</vt:lpstr>
      <vt:lpstr>Où en sommes nous sur les mesures ?</vt:lpstr>
      <vt:lpstr>Méthode de travail proposée</vt:lpstr>
      <vt:lpstr>Concrètement </vt:lpstr>
      <vt:lpstr>Rappel du cadre proposé sur les mesures &amp; stratégies</vt:lpstr>
      <vt:lpstr>Trajectoires de politiques publiques identifiées grâce au jeu sérieux</vt:lpstr>
      <vt:lpstr>..organisé en thème / stratégies</vt:lpstr>
      <vt:lpstr>Présentation par les groupes des travaux sur les domaines</vt:lpstr>
      <vt:lpstr>Modernisation &amp; rénovation des réseaux </vt:lpstr>
      <vt:lpstr>Modernisation &amp; rénovation des réseaux</vt:lpstr>
      <vt:lpstr>Modernisation &amp; rénovation des réseaux</vt:lpstr>
      <vt:lpstr>Modernisation &amp; rénovation des réseaux</vt:lpstr>
      <vt:lpstr>Développement des ressources en eau</vt:lpstr>
      <vt:lpstr>Développement des ressources en eau</vt:lpstr>
      <vt:lpstr>Modernisation &amp; rénovation des réseaux</vt:lpstr>
      <vt:lpstr>Modernisation &amp; rénovation des réseaux</vt:lpstr>
      <vt:lpstr>Quelques résultats des discussions autour de la  Stratégie « Gouvernance »  Katrin Erdlenbruch, Nina Graveline référents TALANOA </vt:lpstr>
      <vt:lpstr>Résultats du webinaire préparatoire « Gouvernance »</vt:lpstr>
      <vt:lpstr>Résultats du webinaire préparatoire « Gouvernance »</vt:lpstr>
      <vt:lpstr>Résultats du webinaire préparatoire « Gouvernance »</vt:lpstr>
      <vt:lpstr>Résultats du webinaire préparatoire « Gouvernance »</vt:lpstr>
      <vt:lpstr>Résultats du webinaire préparatoire « Gouvernance »</vt:lpstr>
      <vt:lpstr>AgroEcologie</vt:lpstr>
      <vt:lpstr>2 situations voir plus </vt:lpstr>
      <vt:lpstr>Mesures agroécologiques</vt:lpstr>
      <vt:lpstr>Mesures agroécologiques</vt:lpstr>
      <vt:lpstr>Atelier de travail sur les mesures</vt:lpstr>
      <vt:lpstr>Poursuite du travail par domaine</vt:lpstr>
      <vt:lpstr>Retour en plénière</vt:lpstr>
      <vt:lpstr>Perspectives</vt:lpstr>
      <vt:lpstr>Merci !</vt:lpstr>
      <vt:lpstr>Appellations</vt:lpstr>
      <vt:lpstr>Vignes &amp; Appellations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arnaud</dc:creator>
  <cp:keywords/>
  <dc:description/>
  <cp:lastModifiedBy>Nina Graveline</cp:lastModifiedBy>
  <cp:revision>659</cp:revision>
  <dcterms:created xsi:type="dcterms:W3CDTF">2019-12-11T10:12:20Z</dcterms:created>
  <dcterms:modified xsi:type="dcterms:W3CDTF">2025-02-03T17:39:46Z</dcterms:modified>
  <cp:category/>
  <dc:identifier/>
  <cp:contentStatus/>
  <dc:language/>
  <cp:version/>
</cp:coreProperties>
</file>